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2.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3.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5"/>
    <p:sldMasterId id="2147484229" r:id="rId6"/>
  </p:sldMasterIdLst>
  <p:notesMasterIdLst>
    <p:notesMasterId r:id="rId90"/>
  </p:notesMasterIdLst>
  <p:handoutMasterIdLst>
    <p:handoutMasterId r:id="rId91"/>
  </p:handoutMasterIdLst>
  <p:sldIdLst>
    <p:sldId id="1454" r:id="rId7"/>
    <p:sldId id="1459" r:id="rId8"/>
    <p:sldId id="1423" r:id="rId9"/>
    <p:sldId id="1424" r:id="rId10"/>
    <p:sldId id="1425" r:id="rId11"/>
    <p:sldId id="1426" r:id="rId12"/>
    <p:sldId id="1427" r:id="rId13"/>
    <p:sldId id="1428" r:id="rId14"/>
    <p:sldId id="1429" r:id="rId15"/>
    <p:sldId id="1430" r:id="rId16"/>
    <p:sldId id="1431" r:id="rId17"/>
    <p:sldId id="1432" r:id="rId18"/>
    <p:sldId id="1433" r:id="rId19"/>
    <p:sldId id="1434" r:id="rId20"/>
    <p:sldId id="1435" r:id="rId21"/>
    <p:sldId id="1436" r:id="rId22"/>
    <p:sldId id="1437" r:id="rId23"/>
    <p:sldId id="1438" r:id="rId24"/>
    <p:sldId id="1439" r:id="rId25"/>
    <p:sldId id="1440" r:id="rId26"/>
    <p:sldId id="1441" r:id="rId27"/>
    <p:sldId id="1442" r:id="rId28"/>
    <p:sldId id="1443" r:id="rId29"/>
    <p:sldId id="1444" r:id="rId30"/>
    <p:sldId id="1445" r:id="rId31"/>
    <p:sldId id="1446" r:id="rId32"/>
    <p:sldId id="1448" r:id="rId33"/>
    <p:sldId id="1457" r:id="rId34"/>
    <p:sldId id="1350" r:id="rId35"/>
    <p:sldId id="1351" r:id="rId36"/>
    <p:sldId id="1352" r:id="rId37"/>
    <p:sldId id="1353" r:id="rId38"/>
    <p:sldId id="1356" r:id="rId39"/>
    <p:sldId id="1358" r:id="rId40"/>
    <p:sldId id="1359" r:id="rId41"/>
    <p:sldId id="1360" r:id="rId42"/>
    <p:sldId id="1361" r:id="rId43"/>
    <p:sldId id="1362" r:id="rId44"/>
    <p:sldId id="1363" r:id="rId45"/>
    <p:sldId id="1387" r:id="rId46"/>
    <p:sldId id="1388" r:id="rId47"/>
    <p:sldId id="1389" r:id="rId48"/>
    <p:sldId id="1390" r:id="rId49"/>
    <p:sldId id="1391" r:id="rId50"/>
    <p:sldId id="1392" r:id="rId51"/>
    <p:sldId id="1393" r:id="rId52"/>
    <p:sldId id="1394" r:id="rId53"/>
    <p:sldId id="1395" r:id="rId54"/>
    <p:sldId id="1396" r:id="rId55"/>
    <p:sldId id="1397" r:id="rId56"/>
    <p:sldId id="1398" r:id="rId57"/>
    <p:sldId id="1458" r:id="rId58"/>
    <p:sldId id="1415" r:id="rId59"/>
    <p:sldId id="1456" r:id="rId60"/>
    <p:sldId id="1406" r:id="rId61"/>
    <p:sldId id="1410" r:id="rId62"/>
    <p:sldId id="1414" r:id="rId63"/>
    <p:sldId id="1416" r:id="rId64"/>
    <p:sldId id="1417" r:id="rId65"/>
    <p:sldId id="1418" r:id="rId66"/>
    <p:sldId id="1419" r:id="rId67"/>
    <p:sldId id="1420" r:id="rId68"/>
    <p:sldId id="1421" r:id="rId69"/>
    <p:sldId id="1422" r:id="rId70"/>
    <p:sldId id="1455" r:id="rId71"/>
    <p:sldId id="1369" r:id="rId72"/>
    <p:sldId id="1370" r:id="rId73"/>
    <p:sldId id="1371" r:id="rId74"/>
    <p:sldId id="1372" r:id="rId75"/>
    <p:sldId id="1373" r:id="rId76"/>
    <p:sldId id="1374" r:id="rId77"/>
    <p:sldId id="1375" r:id="rId78"/>
    <p:sldId id="1376" r:id="rId79"/>
    <p:sldId id="1377" r:id="rId80"/>
    <p:sldId id="1378" r:id="rId81"/>
    <p:sldId id="1379" r:id="rId82"/>
    <p:sldId id="1380" r:id="rId83"/>
    <p:sldId id="1381" r:id="rId84"/>
    <p:sldId id="1382" r:id="rId85"/>
    <p:sldId id="1384" r:id="rId86"/>
    <p:sldId id="1385" r:id="rId87"/>
    <p:sldId id="1386" r:id="rId88"/>
    <p:sldId id="1453" r:id="rId89"/>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0C8682EF-709C-4DD2-B11B-19E2D910C2A9}">
          <p14:sldIdLst>
            <p14:sldId id="1454"/>
            <p14:sldId id="1459"/>
            <p14:sldId id="1423"/>
            <p14:sldId id="1424"/>
            <p14:sldId id="1425"/>
            <p14:sldId id="1426"/>
            <p14:sldId id="1427"/>
            <p14:sldId id="1428"/>
            <p14:sldId id="1429"/>
            <p14:sldId id="1430"/>
            <p14:sldId id="1431"/>
            <p14:sldId id="1432"/>
            <p14:sldId id="1433"/>
            <p14:sldId id="1434"/>
            <p14:sldId id="1435"/>
            <p14:sldId id="1436"/>
            <p14:sldId id="1437"/>
            <p14:sldId id="1438"/>
            <p14:sldId id="1439"/>
            <p14:sldId id="1440"/>
            <p14:sldId id="1441"/>
            <p14:sldId id="1442"/>
            <p14:sldId id="1443"/>
            <p14:sldId id="1444"/>
            <p14:sldId id="1445"/>
            <p14:sldId id="1446"/>
            <p14:sldId id="1448"/>
            <p14:sldId id="1457"/>
            <p14:sldId id="1350"/>
            <p14:sldId id="1351"/>
            <p14:sldId id="1352"/>
            <p14:sldId id="1353"/>
            <p14:sldId id="1356"/>
            <p14:sldId id="1358"/>
            <p14:sldId id="1359"/>
            <p14:sldId id="1360"/>
            <p14:sldId id="1361"/>
            <p14:sldId id="1362"/>
            <p14:sldId id="1363"/>
            <p14:sldId id="1387"/>
            <p14:sldId id="1388"/>
            <p14:sldId id="1389"/>
            <p14:sldId id="1390"/>
            <p14:sldId id="1391"/>
            <p14:sldId id="1392"/>
            <p14:sldId id="1393"/>
            <p14:sldId id="1394"/>
            <p14:sldId id="1395"/>
            <p14:sldId id="1396"/>
            <p14:sldId id="1397"/>
            <p14:sldId id="1398"/>
            <p14:sldId id="1458"/>
            <p14:sldId id="1415"/>
            <p14:sldId id="1456"/>
            <p14:sldId id="1406"/>
            <p14:sldId id="1410"/>
            <p14:sldId id="1414"/>
            <p14:sldId id="1416"/>
            <p14:sldId id="1417"/>
            <p14:sldId id="1418"/>
            <p14:sldId id="1419"/>
            <p14:sldId id="1420"/>
            <p14:sldId id="1421"/>
            <p14:sldId id="1422"/>
            <p14:sldId id="1455"/>
            <p14:sldId id="1369"/>
            <p14:sldId id="1370"/>
            <p14:sldId id="1371"/>
            <p14:sldId id="1372"/>
            <p14:sldId id="1373"/>
            <p14:sldId id="1374"/>
            <p14:sldId id="1375"/>
            <p14:sldId id="1376"/>
            <p14:sldId id="1377"/>
            <p14:sldId id="1378"/>
            <p14:sldId id="1379"/>
            <p14:sldId id="1380"/>
            <p14:sldId id="1381"/>
            <p14:sldId id="1382"/>
            <p14:sldId id="1384"/>
            <p14:sldId id="1385"/>
            <p14:sldId id="1386"/>
            <p14:sldId id="1453"/>
          </p14:sldIdLst>
        </p14:section>
        <p14:section name="White Template" id="{5B0B8DFF-57E5-4D4B-BA72-542DF84B8E2F}">
          <p14:sldIdLst/>
        </p14:section>
        <p14:section name="Color Template" id="{A073DAE3-B461-442F-A3D3-6642BD875E45}">
          <p14:sldIdLst/>
        </p14:section>
      </p14:sectionLst>
    </p:ext>
    <p:ext uri="{EFAFB233-063F-42B5-8137-9DF3F51BA10A}">
      <p15:sldGuideLst xmlns:p15="http://schemas.microsoft.com/office/powerpoint/2012/main" xmlns=""/>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cmAuthor>
  <p:cmAuthor id="3" name="Mary Feil-Jacobs" initials="MF" lastIdx="22"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050"/>
    <a:srgbClr val="525252"/>
    <a:srgbClr val="00188F"/>
    <a:srgbClr val="E81123"/>
    <a:srgbClr val="737373"/>
    <a:srgbClr val="E3008C"/>
    <a:srgbClr val="5C2D91"/>
    <a:srgbClr val="0078D7"/>
    <a:srgbClr val="004B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32" autoAdjust="0"/>
    <p:restoredTop sz="96323" autoAdjust="0"/>
  </p:normalViewPr>
  <p:slideViewPr>
    <p:cSldViewPr>
      <p:cViewPr varScale="1">
        <p:scale>
          <a:sx n="70" d="100"/>
          <a:sy n="70" d="100"/>
        </p:scale>
        <p:origin x="-128" y="-280"/>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068"/>
    </p:cViewPr>
  </p:sorterViewPr>
  <p:notesViewPr>
    <p:cSldViewPr showGuides="1">
      <p:cViewPr varScale="1">
        <p:scale>
          <a:sx n="83" d="100"/>
          <a:sy n="83" d="100"/>
        </p:scale>
        <p:origin x="303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90" Type="http://schemas.openxmlformats.org/officeDocument/2006/relationships/notesMaster" Target="notesMasters/notesMaster1.xml"/><Relationship Id="rId91" Type="http://schemas.openxmlformats.org/officeDocument/2006/relationships/handoutMaster" Target="handoutMasters/handoutMaster1.xml"/><Relationship Id="rId92" Type="http://schemas.openxmlformats.org/officeDocument/2006/relationships/printerSettings" Target="printerSettings/printerSettings1.bin"/><Relationship Id="rId93" Type="http://schemas.openxmlformats.org/officeDocument/2006/relationships/commentAuthors" Target="commentAuthors.xml"/><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6/15/15 09:18</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6/15/15 09:18</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00810AFA-1217-4787-A22D-E1DB5DD87626}" type="datetime1">
              <a:rPr lang="en-US" smtClean="0">
                <a:solidFill>
                  <a:prstClr val="black"/>
                </a:solidFill>
              </a:rPr>
              <a:pPr/>
              <a:t>6/15/15</a:t>
            </a:fld>
            <a:endParaRPr lang="en-US" dirty="0">
              <a:solidFill>
                <a:prstClr val="black"/>
              </a:solidFill>
            </a:endParaRPr>
          </a:p>
        </p:txBody>
      </p:sp>
      <p:sp>
        <p:nvSpPr>
          <p:cNvPr id="6" name="Footer Placeholder 5"/>
          <p:cNvSpPr>
            <a:spLocks noGrp="1"/>
          </p:cNvSpPr>
          <p:nvPr>
            <p:ph type="ftr" sz="quarter" idx="11"/>
          </p:nvPr>
        </p:nvSpPr>
        <p:spPr/>
        <p:txBody>
          <a:bodyPr/>
          <a:lstStyle/>
          <a:p>
            <a:r>
              <a:rPr lang="en-US" smtClean="0">
                <a:solidFill>
                  <a:prstClr val="black"/>
                </a:solidFill>
              </a:rPr>
              <a:t>© 2012 Microsoft Corporation. All rights reserved. Microsoft, Windows, and other product names are or may be registered trademarks and/or trademarks in the U.S. and/or other countries.</a:t>
            </a:r>
          </a:p>
          <a:p>
            <a:r>
              <a:rPr lang="en-US"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D58A7BAF-5125-4A09-B8C7-19227ECA3F9D}" type="slidenum">
              <a:rPr lang="en-US" smtClean="0">
                <a:solidFill>
                  <a:prstClr val="black"/>
                </a:solidFill>
              </a:rPr>
              <a:pPr/>
              <a:t>2</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Microsoft Dynamics</a:t>
            </a:r>
            <a:endParaRPr lang="en-US" dirty="0">
              <a:solidFill>
                <a:prstClr val="black"/>
              </a:solidFill>
            </a:endParaRPr>
          </a:p>
        </p:txBody>
      </p:sp>
    </p:spTree>
    <p:extLst>
      <p:ext uri="{BB962C8B-B14F-4D97-AF65-F5344CB8AC3E}">
        <p14:creationId xmlns:p14="http://schemas.microsoft.com/office/powerpoint/2010/main" val="705786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211D4B0C-B40C-4B38-86E4-2AFA7E194751}"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719015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CB9AB204-7D86-4363-947A-E892579E27F0}"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403479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Segoe UI Light" pitchFamily="34" charset="0"/>
                <a:ea typeface="+mn-ea"/>
                <a:cs typeface="+mn-cs"/>
              </a:rPr>
              <a:t>This feature provides the option to have cash receipts directly update the checkbook balance without the need to manually post the cash receipt deposit in Bank Reconciliation. This option was previously available in Analytical Accounting. In Microsoft Dynamic GP2015 R2, the option is made available in the core dictionary, expanding the option to companies not using Analytical Accounting.</a:t>
            </a:r>
          </a:p>
          <a:p>
            <a:r>
              <a:rPr lang="en-US" sz="900" kern="1200" dirty="0" smtClean="0">
                <a:solidFill>
                  <a:schemeClr val="tx1"/>
                </a:solidFill>
                <a:effectLst/>
                <a:latin typeface="Segoe UI Light" pitchFamily="34" charset="0"/>
                <a:ea typeface="+mn-ea"/>
                <a:cs typeface="+mn-cs"/>
              </a:rPr>
              <a:t> </a:t>
            </a:r>
          </a:p>
          <a:p>
            <a:r>
              <a:rPr lang="en-US" sz="900" kern="1200" dirty="0" smtClean="0">
                <a:solidFill>
                  <a:schemeClr val="tx1"/>
                </a:solidFill>
                <a:effectLst/>
                <a:latin typeface="Segoe UI Light" pitchFamily="34" charset="0"/>
                <a:ea typeface="+mn-ea"/>
                <a:cs typeface="+mn-cs"/>
              </a:rPr>
              <a:t>To select the option, mark the “Automatically post cash receipt deposits” checkbox in the Company Setup Options window.</a:t>
            </a:r>
          </a:p>
          <a:p>
            <a:r>
              <a:rPr lang="en-US" sz="900" kern="1200" dirty="0" smtClean="0">
                <a:solidFill>
                  <a:schemeClr val="tx1"/>
                </a:solidFill>
                <a:effectLst/>
                <a:latin typeface="Segoe UI Light" pitchFamily="34" charset="0"/>
                <a:ea typeface="+mn-ea"/>
                <a:cs typeface="+mn-cs"/>
              </a:rPr>
              <a:t> </a:t>
            </a:r>
          </a:p>
          <a:p>
            <a:r>
              <a:rPr lang="en-US" sz="900" kern="1200" dirty="0" smtClean="0">
                <a:solidFill>
                  <a:schemeClr val="tx1"/>
                </a:solidFill>
                <a:effectLst/>
                <a:latin typeface="Segoe UI Light" pitchFamily="34" charset="0"/>
                <a:ea typeface="+mn-ea"/>
                <a:cs typeface="+mn-cs"/>
              </a:rPr>
              <a:t>When this option is marked, cash receipts entered in Cash Receipt Entry, Receivables Transaction Entry, Sales Transaction Entry, and Invoice Entry will be deposited automatically in the checkbook, updating the checkbook balance.</a:t>
            </a:r>
            <a:endParaRPr lang="en-US" dirty="0"/>
          </a:p>
        </p:txBody>
      </p:sp>
      <p:sp>
        <p:nvSpPr>
          <p:cNvPr id="6" name="Date Placeholder 5"/>
          <p:cNvSpPr>
            <a:spLocks noGrp="1"/>
          </p:cNvSpPr>
          <p:nvPr>
            <p:ph type="dt" idx="12"/>
          </p:nvPr>
        </p:nvSpPr>
        <p:spPr/>
        <p:txBody>
          <a:bodyPr/>
          <a:lstStyle/>
          <a:p>
            <a:fld id="{211D4B0C-B40C-4B38-86E4-2AFA7E194751}"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1460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Segoe UI Light" pitchFamily="34" charset="0"/>
                <a:ea typeface="+mn-ea"/>
                <a:cs typeface="+mn-cs"/>
              </a:rPr>
              <a:t>This feature provides improvements to SmartLists and Excel Reports for Analytical Accounting (AA) transaction information. The first improvement is an expansion of the amount of information available to be included as columns in the AA SmartLists and Excel Reports. AA tracks a lot of information for each record, and we’ve included more of this data in the SmartLists and Excel Reports.</a:t>
            </a:r>
          </a:p>
          <a:p>
            <a:r>
              <a:rPr lang="en-US" sz="900" kern="1200" dirty="0" smtClean="0">
                <a:solidFill>
                  <a:schemeClr val="tx1"/>
                </a:solidFill>
                <a:effectLst/>
                <a:latin typeface="Segoe UI Light" pitchFamily="34" charset="0"/>
                <a:ea typeface="+mn-ea"/>
                <a:cs typeface="+mn-cs"/>
              </a:rPr>
              <a:t> </a:t>
            </a:r>
          </a:p>
          <a:p>
            <a:r>
              <a:rPr lang="en-US" sz="900" kern="1200" dirty="0" smtClean="0">
                <a:solidFill>
                  <a:schemeClr val="tx1"/>
                </a:solidFill>
                <a:effectLst/>
                <a:latin typeface="Segoe UI Light" pitchFamily="34" charset="0"/>
                <a:ea typeface="+mn-ea"/>
                <a:cs typeface="+mn-cs"/>
              </a:rPr>
              <a:t>We’ve also improved the way the AA dimension code information displays in the lists. In prior releases, the lists contained a single column for the AA transaction dimension code. Thus, if the company is tracking more than one dimension on a transaction, multiple lines are required in the list for a distribution entry. In GP2015 R2, we’ve updated the SmartLists and Excel Reports to display a column for each transaction dimension, showing the code assigned for that dimension. For example, the screenshot shows how the list would display for a company tracking Cost Center and Project as AA transaction dimensions. </a:t>
            </a:r>
          </a:p>
          <a:p>
            <a:endParaRPr lang="en-US" sz="900" kern="1200" dirty="0" smtClean="0">
              <a:solidFill>
                <a:schemeClr val="tx1"/>
              </a:solidFill>
              <a:effectLst/>
              <a:latin typeface="Segoe UI Light" pitchFamily="34" charset="0"/>
              <a:ea typeface="+mn-ea"/>
              <a:cs typeface="+mn-cs"/>
            </a:endParaRPr>
          </a:p>
          <a:p>
            <a:pPr marL="0" marR="0" indent="0" algn="l" defTabSz="932742" rtl="0" eaLnBrk="1" fontAlgn="auto" latinLnBrk="0" hangingPunct="1">
              <a:lnSpc>
                <a:spcPct val="90000"/>
              </a:lnSpc>
              <a:spcBef>
                <a:spcPts val="0"/>
              </a:spcBef>
              <a:spcAft>
                <a:spcPts val="340"/>
              </a:spcAft>
              <a:buClrTx/>
              <a:buSzTx/>
              <a:buFontTx/>
              <a:buNone/>
              <a:tabLst/>
              <a:defRPr/>
            </a:pPr>
            <a:r>
              <a:rPr lang="en-US" sz="900" kern="1200" dirty="0" smtClean="0">
                <a:solidFill>
                  <a:schemeClr val="tx1"/>
                </a:solidFill>
                <a:effectLst/>
                <a:latin typeface="Segoe UI Light" pitchFamily="34" charset="0"/>
                <a:ea typeface="+mn-ea"/>
                <a:cs typeface="+mn-cs"/>
              </a:rPr>
              <a:t>The change in how the data displays improves readability of the report, and also improves the ease with which users can summarize and work with the data in Excel using pivot table functionality.</a:t>
            </a:r>
          </a:p>
          <a:p>
            <a:endParaRPr lang="en-US" sz="900" kern="1200" dirty="0" smtClean="0">
              <a:solidFill>
                <a:schemeClr val="tx1"/>
              </a:solidFill>
              <a:effectLst/>
              <a:latin typeface="Segoe UI Light" pitchFamily="34" charset="0"/>
              <a:ea typeface="+mn-ea"/>
              <a:cs typeface="+mn-cs"/>
            </a:endParaRPr>
          </a:p>
          <a:p>
            <a:endParaRPr lang="en-US" dirty="0"/>
          </a:p>
        </p:txBody>
      </p:sp>
      <p:sp>
        <p:nvSpPr>
          <p:cNvPr id="6" name="Date Placeholder 5"/>
          <p:cNvSpPr>
            <a:spLocks noGrp="1"/>
          </p:cNvSpPr>
          <p:nvPr>
            <p:ph type="dt" idx="12"/>
          </p:nvPr>
        </p:nvSpPr>
        <p:spPr/>
        <p:txBody>
          <a:bodyPr/>
          <a:lstStyle/>
          <a:p>
            <a:fld id="{211D4B0C-B40C-4B38-86E4-2AFA7E194751}"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268553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211D4B0C-B40C-4B38-86E4-2AFA7E194751}"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211188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sz="900" smtClean="0"/>
              <a:t>The existing process for an existing credit limit password will still be asked when entering a line item or saving a transaction.</a:t>
            </a:r>
            <a:endParaRPr lang="en-US" smtClean="0"/>
          </a:p>
          <a:p>
            <a:endParaRPr lang="en-US" dirty="0"/>
          </a:p>
        </p:txBody>
      </p:sp>
      <p:sp>
        <p:nvSpPr>
          <p:cNvPr id="6" name="Date Placeholder 5"/>
          <p:cNvSpPr>
            <a:spLocks noGrp="1"/>
          </p:cNvSpPr>
          <p:nvPr>
            <p:ph type="dt" idx="12"/>
          </p:nvPr>
        </p:nvSpPr>
        <p:spPr/>
        <p:txBody>
          <a:bodyPr/>
          <a:lstStyle/>
          <a:p>
            <a:fld id="{211D4B0C-B40C-4B38-86E4-2AFA7E194751}"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076433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211D4B0C-B40C-4B38-86E4-2AFA7E194751}"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526252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CB9AB204-7D86-4363-947A-E892579E27F0}"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781939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sz="900" kern="1200" dirty="0" smtClean="0">
                <a:solidFill>
                  <a:schemeClr val="tx1"/>
                </a:solidFill>
                <a:effectLst/>
                <a:latin typeface="Segoe UI Light" pitchFamily="34" charset="0"/>
                <a:ea typeface="+mn-ea"/>
                <a:cs typeface="+mn-cs"/>
              </a:rPr>
              <a:t>Feature will provide an option for Mai, the Payroll Administrator, to mask the employee social security numbers on a predefined list of payroll reports.  If Mia selects to apply the mask for a particular report, when generated, the employee social security number field on the report will appear with a XXX-XX-XXXX mask.</a:t>
            </a:r>
          </a:p>
          <a:p>
            <a:endParaRPr lang="en-US" dirty="0"/>
          </a:p>
        </p:txBody>
      </p:sp>
      <p:sp>
        <p:nvSpPr>
          <p:cNvPr id="6" name="Date Placeholder 5"/>
          <p:cNvSpPr>
            <a:spLocks noGrp="1"/>
          </p:cNvSpPr>
          <p:nvPr>
            <p:ph type="dt" idx="12"/>
          </p:nvPr>
        </p:nvSpPr>
        <p:spPr/>
        <p:txBody>
          <a:bodyPr/>
          <a:lstStyle/>
          <a:p>
            <a:fld id="{211D4B0C-B40C-4B38-86E4-2AFA7E194751}"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1236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211D4B0C-B40C-4B38-86E4-2AFA7E194751}"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555383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Date Placeholder 4"/>
          <p:cNvSpPr>
            <a:spLocks noGrp="1"/>
          </p:cNvSpPr>
          <p:nvPr>
            <p:ph type="dt" sz="quarter" idx="11"/>
          </p:nvPr>
        </p:nvSpPr>
        <p:spPr/>
        <p:txBody>
          <a:bodyPr/>
          <a:lstStyle/>
          <a:p>
            <a:fld id="{36654A7D-0B31-45D5-8195-6AD72C39E1A7}" type="datetime1">
              <a:rPr lang="en-US" smtClean="0">
                <a:solidFill>
                  <a:prstClr val="black"/>
                </a:solidFill>
              </a:rPr>
              <a:pPr/>
              <a:t>6/15/15</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z="500" dirty="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980CB99-47E3-46F4-AAEB-3919FBEFC014}"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339308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211D4B0C-B40C-4B38-86E4-2AFA7E194751}"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763441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CB9AB204-7D86-4363-947A-E892579E27F0}"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420568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Segoe UI Light" pitchFamily="34" charset="0"/>
                <a:ea typeface="+mn-ea"/>
                <a:cs typeface="+mn-cs"/>
              </a:rPr>
              <a:t>In GP2013, we added user types: Full and Limited User but the pricing and functionality between these 2 user types was identical. In GP 2013 R2 our licensing changed and we begin pricing the user types differently and thus released a feature to restrict access based, not only on security setting, but also based upon user types. </a:t>
            </a:r>
          </a:p>
          <a:p>
            <a:endParaRPr lang="en-US" sz="900" kern="1200" dirty="0" smtClean="0">
              <a:solidFill>
                <a:schemeClr val="tx1"/>
              </a:solidFill>
              <a:effectLst/>
              <a:latin typeface="Segoe UI Light" pitchFamily="34" charset="0"/>
              <a:ea typeface="+mn-ea"/>
              <a:cs typeface="+mn-cs"/>
            </a:endParaRPr>
          </a:p>
          <a:p>
            <a:r>
              <a:rPr lang="en-US" sz="900" kern="1200" dirty="0" smtClean="0">
                <a:solidFill>
                  <a:schemeClr val="tx1"/>
                </a:solidFill>
                <a:effectLst/>
                <a:latin typeface="Segoe UI Light" pitchFamily="34" charset="0"/>
                <a:ea typeface="+mn-ea"/>
                <a:cs typeface="+mn-cs"/>
              </a:rPr>
              <a:t>In GP 2013 R2 and GP 2015 we released functionality in Dynamics GP to enable self-service type functionality, that before, was only available in the Business Portal, in order to support the strategy to deprecate the Business Portal.  With this came a need for additional pricing options because customers were not happy with being charged $600 (Limited User License fee) for self-service tasks that were either free, or offered at a very low price, in the Business Portal.</a:t>
            </a:r>
          </a:p>
          <a:p>
            <a:endParaRPr lang="en-US" sz="900" kern="1200" dirty="0" smtClean="0">
              <a:solidFill>
                <a:schemeClr val="tx1"/>
              </a:solidFill>
              <a:effectLst/>
              <a:latin typeface="Segoe UI Light" pitchFamily="34" charset="0"/>
              <a:ea typeface="+mn-ea"/>
              <a:cs typeface="+mn-cs"/>
            </a:endParaRPr>
          </a:p>
          <a:p>
            <a:r>
              <a:rPr lang="en-US" sz="900" kern="1200" dirty="0" smtClean="0">
                <a:solidFill>
                  <a:schemeClr val="tx1"/>
                </a:solidFill>
                <a:effectLst/>
                <a:latin typeface="Segoe UI Light" pitchFamily="34" charset="0"/>
                <a:ea typeface="+mn-ea"/>
                <a:cs typeface="+mn-cs"/>
              </a:rPr>
              <a:t>In 2015 R2 release we will be adding another user type of Self Service.  This user type will be added to enable users that only require very limited access to the system a less expensive option to perform tasks such as entering payroll time, entering project time and expenses, or creating a requisition. </a:t>
            </a:r>
            <a:endParaRPr lang="en-US" dirty="0"/>
          </a:p>
        </p:txBody>
      </p:sp>
      <p:sp>
        <p:nvSpPr>
          <p:cNvPr id="6" name="Date Placeholder 5"/>
          <p:cNvSpPr>
            <a:spLocks noGrp="1"/>
          </p:cNvSpPr>
          <p:nvPr>
            <p:ph type="dt" idx="12"/>
          </p:nvPr>
        </p:nvSpPr>
        <p:spPr/>
        <p:txBody>
          <a:bodyPr/>
          <a:lstStyle/>
          <a:p>
            <a:fld id="{211D4B0C-B40C-4B38-86E4-2AFA7E194751}"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186699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Print Options for Purchase Orders currently only support email for ‘Blank’ document formats.  This feature will support email for any document format for all Purchase Order documents.</a:t>
            </a:r>
          </a:p>
          <a:p>
            <a:endParaRPr lang="en-US" dirty="0" smtClean="0"/>
          </a:p>
          <a:p>
            <a:r>
              <a:rPr lang="en-US" dirty="0" smtClean="0"/>
              <a:t>This feature is supported when printing from the Transaction Entry Window, Navigation Lists, and Print Purchasing Documents window. </a:t>
            </a:r>
          </a:p>
          <a:p>
            <a:endParaRPr lang="en-US" dirty="0"/>
          </a:p>
        </p:txBody>
      </p:sp>
      <p:sp>
        <p:nvSpPr>
          <p:cNvPr id="6" name="Date Placeholder 5"/>
          <p:cNvSpPr>
            <a:spLocks noGrp="1"/>
          </p:cNvSpPr>
          <p:nvPr>
            <p:ph type="dt" idx="12"/>
          </p:nvPr>
        </p:nvSpPr>
        <p:spPr/>
        <p:txBody>
          <a:bodyPr/>
          <a:lstStyle/>
          <a:p>
            <a:fld id="{211D4B0C-B40C-4B38-86E4-2AFA7E194751}"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446779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scriptable</a:t>
            </a:r>
            <a:r>
              <a:rPr lang="en-US" baseline="0" dirty="0" smtClean="0"/>
              <a:t> GP provisioning and management feature adds additional </a:t>
            </a:r>
            <a:r>
              <a:rPr lang="en-US" baseline="0" dirty="0" err="1" smtClean="0"/>
              <a:t>cmdlets</a:t>
            </a:r>
            <a:r>
              <a:rPr lang="en-US" baseline="0" dirty="0" smtClean="0"/>
              <a:t> to the Microsoft Dynamics GP 2015 PowerShell module for installing and configuring GP. These include </a:t>
            </a:r>
            <a:r>
              <a:rPr lang="en-US" baseline="0" dirty="0" err="1" smtClean="0"/>
              <a:t>cmdlets</a:t>
            </a:r>
            <a:r>
              <a:rPr lang="en-US" baseline="0" dirty="0" smtClean="0"/>
              <a:t> for installing the GP runtime, Web Components, Web Services and ISV products. It also includes </a:t>
            </a:r>
            <a:r>
              <a:rPr lang="en-US" baseline="0" dirty="0" err="1" smtClean="0"/>
              <a:t>cmdlets</a:t>
            </a:r>
            <a:r>
              <a:rPr lang="en-US" baseline="0" dirty="0" smtClean="0"/>
              <a:t> for creating a new GP System database and adding companies along with adding tenants to a multitenant deployment. </a:t>
            </a:r>
          </a:p>
          <a:p>
            <a:endParaRPr lang="en-US" baseline="0" dirty="0" smtClean="0"/>
          </a:p>
          <a:p>
            <a:r>
              <a:rPr lang="en-US" baseline="0" dirty="0" smtClean="0"/>
              <a:t>You have the ability to create templates with set parameters to improve consistency and efficiency. An example in using a template would be a Service Provider creating templates for different offerings that include modules and ISV products to install. The Service Provider then uses the template along with the tenant specific configuration to provision a new tenant.</a:t>
            </a:r>
          </a:p>
          <a:p>
            <a:endParaRPr lang="en-US" baseline="0" dirty="0" smtClean="0"/>
          </a:p>
          <a:p>
            <a:r>
              <a:rPr lang="en-US" baseline="0" dirty="0" smtClean="0"/>
              <a:t>The provision and management can be performed on the local machine or can be performed on remote computers using PowerShell </a:t>
            </a:r>
            <a:r>
              <a:rPr lang="en-US" baseline="0" dirty="0" err="1" smtClean="0"/>
              <a:t>remoting</a:t>
            </a:r>
            <a:r>
              <a:rPr lang="en-US" baseline="0" dirty="0" smtClean="0"/>
              <a:t> functionality. Enabling centralized management scenarios.</a:t>
            </a:r>
          </a:p>
          <a:p>
            <a:endParaRPr lang="en-US" dirty="0"/>
          </a:p>
        </p:txBody>
      </p:sp>
      <p:sp>
        <p:nvSpPr>
          <p:cNvPr id="6" name="Date Placeholder 5"/>
          <p:cNvSpPr>
            <a:spLocks noGrp="1"/>
          </p:cNvSpPr>
          <p:nvPr>
            <p:ph type="dt" idx="12"/>
          </p:nvPr>
        </p:nvSpPr>
        <p:spPr/>
        <p:txBody>
          <a:bodyPr/>
          <a:lstStyle/>
          <a:p>
            <a:fld id="{211D4B0C-B40C-4B38-86E4-2AFA7E194751}"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736435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211D4B0C-B40C-4B38-86E4-2AFA7E194751}"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556086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sz="900" kern="1200" dirty="0" smtClean="0">
                <a:solidFill>
                  <a:schemeClr val="tx1"/>
                </a:solidFill>
                <a:effectLst/>
                <a:latin typeface="Segoe UI Light" pitchFamily="34" charset="0"/>
                <a:ea typeface="+mn-ea"/>
                <a:cs typeface="+mn-cs"/>
              </a:rPr>
              <a:t>A move to a private cloud in Azure is straight forward. It would involve backing up the GP databases and SQL logins </a:t>
            </a:r>
            <a:r>
              <a:rPr lang="en-US" sz="900" kern="1200" dirty="0" err="1" smtClean="0">
                <a:solidFill>
                  <a:schemeClr val="tx1"/>
                </a:solidFill>
                <a:effectLst/>
                <a:latin typeface="Segoe UI Light" pitchFamily="34" charset="0"/>
                <a:ea typeface="+mn-ea"/>
                <a:cs typeface="+mn-cs"/>
              </a:rPr>
              <a:t>on-premise</a:t>
            </a:r>
            <a:r>
              <a:rPr lang="en-US" sz="900" kern="1200" dirty="0" smtClean="0">
                <a:solidFill>
                  <a:schemeClr val="tx1"/>
                </a:solidFill>
                <a:effectLst/>
                <a:latin typeface="Segoe UI Light" pitchFamily="34" charset="0"/>
                <a:ea typeface="+mn-ea"/>
                <a:cs typeface="+mn-cs"/>
              </a:rPr>
              <a:t>. Setting up a SQL Server in Azure and restoring the backups. Setting up the other server components (i.e. Domain Controller, Web Server and optionally a reporting server) and installing Dynamics GP.</a:t>
            </a:r>
          </a:p>
          <a:p>
            <a:endParaRPr lang="en-US" dirty="0"/>
          </a:p>
        </p:txBody>
      </p:sp>
      <p:sp>
        <p:nvSpPr>
          <p:cNvPr id="4" name="Header Placeholder 3"/>
          <p:cNvSpPr>
            <a:spLocks noGrp="1"/>
          </p:cNvSpPr>
          <p:nvPr>
            <p:ph type="hdr" sz="quarter" idx="10"/>
          </p:nvPr>
        </p:nvSpPr>
        <p:spPr/>
        <p:txBody>
          <a:bodyPr/>
          <a:lstStyle/>
          <a:p>
            <a:r>
              <a:rPr lang="en-US" dirty="0" smtClean="0"/>
              <a:t>Microsoft Dynamics</a:t>
            </a:r>
            <a:endParaRPr lang="en-US" dirty="0"/>
          </a:p>
        </p:txBody>
      </p:sp>
      <p:sp>
        <p:nvSpPr>
          <p:cNvPr id="5" name="Date Placeholder 4"/>
          <p:cNvSpPr>
            <a:spLocks noGrp="1"/>
          </p:cNvSpPr>
          <p:nvPr>
            <p:ph type="dt" sz="quarter" idx="11"/>
          </p:nvPr>
        </p:nvSpPr>
        <p:spPr/>
        <p:txBody>
          <a:bodyPr/>
          <a:lstStyle/>
          <a:p>
            <a:fld id="{36654A7D-0B31-45D5-8195-6AD72C39E1A7}" type="datetime1">
              <a:rPr lang="en-US" smtClean="0"/>
              <a:pPr/>
              <a:t>6/15/15</a:t>
            </a:fld>
            <a:endParaRPr lang="en-US" dirty="0"/>
          </a:p>
        </p:txBody>
      </p:sp>
      <p:sp>
        <p:nvSpPr>
          <p:cNvPr id="6" name="Footer Placeholder 5"/>
          <p:cNvSpPr>
            <a:spLocks noGrp="1"/>
          </p:cNvSpPr>
          <p:nvPr>
            <p:ph type="ftr" sz="quarter" idx="12"/>
          </p:nvPr>
        </p:nvSpPr>
        <p:spPr/>
        <p:txBody>
          <a:bodyPr/>
          <a:lstStyle/>
          <a:p>
            <a:r>
              <a:rPr lang="en-US" sz="500" dirty="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980CB99-47E3-46F4-AAEB-3919FBEFC014}" type="slidenum">
              <a:rPr lang="en-US" smtClean="0">
                <a:latin typeface="Segoe UI" pitchFamily="34" charset="0"/>
              </a:rPr>
              <a:pPr/>
              <a:t>29</a:t>
            </a:fld>
            <a:endParaRPr lang="en-US" dirty="0">
              <a:latin typeface="Segoe UI" pitchFamily="34" charset="0"/>
            </a:endParaRPr>
          </a:p>
        </p:txBody>
      </p:sp>
    </p:spTree>
    <p:extLst>
      <p:ext uri="{BB962C8B-B14F-4D97-AF65-F5344CB8AC3E}">
        <p14:creationId xmlns:p14="http://schemas.microsoft.com/office/powerpoint/2010/main" val="2216389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Segoe UI Light" pitchFamily="34" charset="0"/>
                <a:ea typeface="+mn-ea"/>
                <a:cs typeface="+mn-cs"/>
              </a:rPr>
              <a:t>It’s helpful I think to understand what powers the web client on the backend.</a:t>
            </a:r>
            <a:r>
              <a:rPr lang="en-US" sz="900" kern="1200" baseline="0" dirty="0" smtClean="0">
                <a:solidFill>
                  <a:schemeClr val="tx1"/>
                </a:solidFill>
                <a:effectLst/>
                <a:latin typeface="Segoe UI Light" pitchFamily="34" charset="0"/>
                <a:ea typeface="+mn-ea"/>
                <a:cs typeface="+mn-cs"/>
              </a:rPr>
              <a:t>  There are four main services that operate to launch and deliver the </a:t>
            </a:r>
            <a:r>
              <a:rPr lang="en-US" sz="900" kern="1200" baseline="0" dirty="0" err="1" smtClean="0">
                <a:solidFill>
                  <a:schemeClr val="tx1"/>
                </a:solidFill>
                <a:effectLst/>
                <a:latin typeface="Segoe UI Light" pitchFamily="34" charset="0"/>
                <a:ea typeface="+mn-ea"/>
                <a:cs typeface="+mn-cs"/>
              </a:rPr>
              <a:t>webclient</a:t>
            </a:r>
            <a:r>
              <a:rPr lang="en-US" sz="900" kern="1200" baseline="0" dirty="0" smtClean="0">
                <a:solidFill>
                  <a:schemeClr val="tx1"/>
                </a:solidFill>
                <a:effectLst/>
                <a:latin typeface="Segoe UI Light" pitchFamily="34" charset="0"/>
                <a:ea typeface="+mn-ea"/>
                <a:cs typeface="+mn-cs"/>
              </a:rPr>
              <a:t> to the browser.  These are Session Central, Session Service, Runtime Service and Tenant Service. </a:t>
            </a:r>
          </a:p>
          <a:p>
            <a:endParaRPr lang="en-US" sz="900" kern="1200" baseline="0" dirty="0" smtClean="0">
              <a:solidFill>
                <a:schemeClr val="tx1"/>
              </a:solidFill>
              <a:effectLst/>
              <a:latin typeface="Segoe UI Light" pitchFamily="34" charset="0"/>
              <a:ea typeface="+mn-ea"/>
              <a:cs typeface="+mn-cs"/>
            </a:endParaRPr>
          </a:p>
          <a:p>
            <a:r>
              <a:rPr lang="en-US" sz="900" kern="1200" baseline="0" dirty="0" smtClean="0">
                <a:solidFill>
                  <a:schemeClr val="tx1"/>
                </a:solidFill>
                <a:effectLst/>
                <a:latin typeface="Segoe UI Light" pitchFamily="34" charset="0"/>
                <a:ea typeface="+mn-ea"/>
                <a:cs typeface="+mn-cs"/>
              </a:rPr>
              <a:t>Session Central – this service operates as the gateway to the web client, it primarily determines what session host machine will host the web client session.</a:t>
            </a:r>
          </a:p>
          <a:p>
            <a:endParaRPr lang="en-US" sz="900" kern="1200" baseline="0" dirty="0" smtClean="0">
              <a:solidFill>
                <a:schemeClr val="tx1"/>
              </a:solidFill>
              <a:effectLst/>
              <a:latin typeface="Segoe UI Light" pitchFamily="34" charset="0"/>
              <a:ea typeface="+mn-ea"/>
              <a:cs typeface="+mn-cs"/>
            </a:endParaRPr>
          </a:p>
          <a:p>
            <a:r>
              <a:rPr lang="en-US" sz="900" kern="1200" baseline="0" dirty="0" smtClean="0">
                <a:solidFill>
                  <a:schemeClr val="tx1"/>
                </a:solidFill>
                <a:effectLst/>
                <a:latin typeface="Segoe UI Light" pitchFamily="34" charset="0"/>
                <a:ea typeface="+mn-ea"/>
                <a:cs typeface="+mn-cs"/>
              </a:rPr>
              <a:t>Session Service – Session Service manages running processes on the machine it is running on.  It communicates with Session Central to receive new session requests and to inform Session Central of the status of sessions like when they have been terminated by the user.</a:t>
            </a:r>
          </a:p>
          <a:p>
            <a:endParaRPr lang="en-US" sz="900" kern="1200" baseline="0" dirty="0" smtClean="0">
              <a:solidFill>
                <a:schemeClr val="tx1"/>
              </a:solidFill>
              <a:effectLst/>
              <a:latin typeface="Segoe UI Light" pitchFamily="34" charset="0"/>
              <a:ea typeface="+mn-ea"/>
              <a:cs typeface="+mn-cs"/>
            </a:endParaRPr>
          </a:p>
          <a:p>
            <a:r>
              <a:rPr lang="en-US" sz="900" kern="1200" baseline="0" dirty="0" smtClean="0">
                <a:solidFill>
                  <a:schemeClr val="tx1"/>
                </a:solidFill>
                <a:effectLst/>
                <a:latin typeface="Segoe UI Light" pitchFamily="34" charset="0"/>
                <a:ea typeface="+mn-ea"/>
                <a:cs typeface="+mn-cs"/>
              </a:rPr>
              <a:t>Tenant Service – Tenant service manages the web client users and the tenancy they are part of by providing user and start up parameters for creating sessions.   It is only present in multi-tenant deployments.  </a:t>
            </a:r>
          </a:p>
          <a:p>
            <a:endParaRPr lang="en-US" sz="900" kern="1200" baseline="0" dirty="0" smtClean="0">
              <a:solidFill>
                <a:schemeClr val="tx1"/>
              </a:solidFill>
              <a:effectLst/>
              <a:latin typeface="Segoe UI Light" pitchFamily="34" charset="0"/>
              <a:ea typeface="+mn-ea"/>
              <a:cs typeface="+mn-cs"/>
            </a:endParaRPr>
          </a:p>
          <a:p>
            <a:r>
              <a:rPr lang="en-US" sz="900" kern="1200" baseline="0" dirty="0" smtClean="0">
                <a:solidFill>
                  <a:schemeClr val="tx1"/>
                </a:solidFill>
                <a:effectLst/>
                <a:latin typeface="Segoe UI Light" pitchFamily="34" charset="0"/>
                <a:ea typeface="+mn-ea"/>
                <a:cs typeface="+mn-cs"/>
              </a:rPr>
              <a:t>Lastly a fourth service called the Runtime Service wraps the dexterity process and handles communication between it and the Web Client Silverlight app running in the browser. </a:t>
            </a:r>
          </a:p>
        </p:txBody>
      </p:sp>
      <p:sp>
        <p:nvSpPr>
          <p:cNvPr id="4" name="Slide Number Placeholder 3"/>
          <p:cNvSpPr>
            <a:spLocks noGrp="1"/>
          </p:cNvSpPr>
          <p:nvPr>
            <p:ph type="sldNum" sz="quarter" idx="10"/>
          </p:nvPr>
        </p:nvSpPr>
        <p:spPr/>
        <p:txBody>
          <a:bodyPr/>
          <a:lstStyle/>
          <a:p>
            <a:fld id="{67CE5716-D24E-4FC4-B470-2C33324D5CA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636740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most common questions we get about Web Client:</a:t>
            </a:r>
          </a:p>
          <a:p>
            <a:endParaRPr lang="en-US" dirty="0" smtClean="0"/>
          </a:p>
          <a:p>
            <a:pPr marL="228600" indent="-228600">
              <a:buAutoNum type="arabicPeriod"/>
            </a:pPr>
            <a:r>
              <a:rPr lang="en-US" dirty="0" smtClean="0"/>
              <a:t>Will ISV applications work?  Yes—web client</a:t>
            </a:r>
            <a:r>
              <a:rPr lang="en-US" baseline="0" dirty="0" smtClean="0"/>
              <a:t> utilizes the same application code and artifacts as the desktop client.</a:t>
            </a:r>
          </a:p>
          <a:p>
            <a:pPr marL="228600" indent="-228600">
              <a:buAutoNum type="arabicPeriod"/>
            </a:pPr>
            <a:endParaRPr lang="en-US" baseline="0" dirty="0" smtClean="0"/>
          </a:p>
          <a:p>
            <a:pPr marL="228600" indent="-228600">
              <a:buAutoNum type="arabicPeriod"/>
            </a:pPr>
            <a:r>
              <a:rPr lang="en-US" baseline="0" dirty="0" smtClean="0"/>
              <a:t>What is the performance like?</a:t>
            </a:r>
          </a:p>
          <a:p>
            <a:pPr marL="0" indent="0">
              <a:buNone/>
            </a:pPr>
            <a:r>
              <a:rPr lang="en-US" baseline="0" dirty="0" smtClean="0"/>
              <a:t>     Application performance is comparable to terminal services.  Web Client however scales better than terminal services.</a:t>
            </a:r>
          </a:p>
          <a:p>
            <a:pPr marL="0" indent="0">
              <a:buNone/>
            </a:pPr>
            <a:endParaRPr lang="en-US" baseline="0" dirty="0" smtClean="0"/>
          </a:p>
          <a:p>
            <a:pPr marL="228600" indent="-228600">
              <a:buAutoNum type="arabicPeriod" startAt="3"/>
            </a:pPr>
            <a:r>
              <a:rPr lang="en-US" baseline="0" dirty="0" smtClean="0"/>
              <a:t>Can I run web client and the desktop client in the same environment?  Yes—you can even run them on the same server.</a:t>
            </a:r>
          </a:p>
          <a:p>
            <a:pPr marL="228600" indent="-228600">
              <a:buAutoNum type="arabicPeriod" startAt="3"/>
            </a:pPr>
            <a:endParaRPr lang="en-US" baseline="0" dirty="0" smtClean="0"/>
          </a:p>
          <a:p>
            <a:pPr marL="0" indent="0">
              <a:buNone/>
            </a:pPr>
            <a:r>
              <a:rPr lang="en-US" baseline="0" dirty="0" smtClean="0"/>
              <a:t>Or, in marketing speak, “The web client effort focused intently on reducing hosting costs while maintaining the quality user experience and extensibility customers expect”</a:t>
            </a:r>
          </a:p>
          <a:p>
            <a:endParaRPr lang="en-US" dirty="0"/>
          </a:p>
        </p:txBody>
      </p:sp>
      <p:sp>
        <p:nvSpPr>
          <p:cNvPr id="4" name="Slide Number Placeholder 3"/>
          <p:cNvSpPr>
            <a:spLocks noGrp="1"/>
          </p:cNvSpPr>
          <p:nvPr>
            <p:ph type="sldNum" sz="quarter" idx="10"/>
          </p:nvPr>
        </p:nvSpPr>
        <p:spPr/>
        <p:txBody>
          <a:bodyPr/>
          <a:lstStyle/>
          <a:p>
            <a:fld id="{7A8D4FE4-F3FE-4293-BC96-3F37C8B025AB}" type="slidenum">
              <a:rPr lang="en-US" smtClean="0"/>
              <a:t>31</a:t>
            </a:fld>
            <a:endParaRPr lang="en-US"/>
          </a:p>
        </p:txBody>
      </p:sp>
    </p:spTree>
    <p:extLst>
      <p:ext uri="{BB962C8B-B14F-4D97-AF65-F5344CB8AC3E}">
        <p14:creationId xmlns:p14="http://schemas.microsoft.com/office/powerpoint/2010/main" val="1058117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security?</a:t>
            </a:r>
          </a:p>
          <a:p>
            <a:endParaRPr lang="en-US" dirty="0" smtClean="0"/>
          </a:p>
          <a:p>
            <a:r>
              <a:rPr lang="en-US" dirty="0" smtClean="0"/>
              <a:t>Traffic</a:t>
            </a:r>
            <a:r>
              <a:rPr lang="en-US" baseline="0" dirty="0" smtClean="0"/>
              <a:t> between the browser and related services supports SSL encryption.</a:t>
            </a:r>
          </a:p>
          <a:p>
            <a:endParaRPr lang="en-US" baseline="0" dirty="0" smtClean="0"/>
          </a:p>
          <a:p>
            <a:r>
              <a:rPr lang="en-US" baseline="0" dirty="0" smtClean="0"/>
              <a:t>Since Web Client is built on top of Dynamics GP; the underlying application security is the same.</a:t>
            </a:r>
          </a:p>
          <a:p>
            <a:endParaRPr lang="en-US" baseline="0" dirty="0" smtClean="0"/>
          </a:p>
          <a:p>
            <a:r>
              <a:rPr lang="en-US" baseline="0" dirty="0" smtClean="0"/>
              <a:t>In 2013 R2 and later you have the capability to map a windows or organizational account to a GP User.  Doing so allows for a ‘single login’ experience when singing in with web client.</a:t>
            </a:r>
            <a:endParaRPr lang="en-US" dirty="0"/>
          </a:p>
        </p:txBody>
      </p:sp>
      <p:sp>
        <p:nvSpPr>
          <p:cNvPr id="4" name="Slide Number Placeholder 3"/>
          <p:cNvSpPr>
            <a:spLocks noGrp="1"/>
          </p:cNvSpPr>
          <p:nvPr>
            <p:ph type="sldNum" sz="quarter" idx="10"/>
          </p:nvPr>
        </p:nvSpPr>
        <p:spPr/>
        <p:txBody>
          <a:bodyPr/>
          <a:lstStyle/>
          <a:p>
            <a:fld id="{7A8D4FE4-F3FE-4293-BC96-3F37C8B025AB}" type="slidenum">
              <a:rPr lang="en-US" smtClean="0"/>
              <a:t>32</a:t>
            </a:fld>
            <a:endParaRPr lang="en-US"/>
          </a:p>
        </p:txBody>
      </p:sp>
    </p:spTree>
    <p:extLst>
      <p:ext uri="{BB962C8B-B14F-4D97-AF65-F5344CB8AC3E}">
        <p14:creationId xmlns:p14="http://schemas.microsoft.com/office/powerpoint/2010/main" val="56470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215150-9FF6-41F5-A9BC-A24CF99CF13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516004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Web Client can be deployed in a number of different ways depending upon various needs and desires.  </a:t>
            </a:r>
          </a:p>
          <a:p>
            <a:endParaRPr lang="en-US" baseline="0" dirty="0" smtClean="0"/>
          </a:p>
          <a:p>
            <a:r>
              <a:rPr lang="en-US" baseline="0" dirty="0" smtClean="0"/>
              <a:t>The quickest and easiest way to be up and running is to use a single machine configuration.  This scenario is perfect for less than 20 simultaneous Web Client users and is well suited for demoing GP.  We‘ve also customized an installation wizard to help streamline this deployment option.  </a:t>
            </a:r>
          </a:p>
          <a:p>
            <a:endParaRPr lang="en-US" baseline="0" dirty="0" smtClean="0"/>
          </a:p>
          <a:p>
            <a:r>
              <a:rPr lang="en-US" dirty="0" smtClean="0"/>
              <a:t>If you’ve got the</a:t>
            </a:r>
            <a:r>
              <a:rPr lang="en-US" baseline="0" dirty="0" smtClean="0"/>
              <a:t> need for more than 20 simultaneous users another option available to you is what we call a ‘Scale Out’ deployment.  This option allows you to easily add capability for more users simply by adding more service based machines.  As a general rule of thumb, each of these added machines in this configuration are generally capable of handling 60 users per 8 GB of RAM.</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if you don’t want (or can’t) go with a Web Client only installation?   Well, both large and small deployments will work with BOTH the Desktop Client and the Web Client; we refer to this as a “mixed mode” deployment.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Any of these deployment models can further be deployed on premise or in the cloud.  If you’ve already made hardware and infrastructure investments Web Client is perfectly suited to that environment.</a:t>
            </a:r>
          </a:p>
          <a:p>
            <a:endParaRPr lang="en-US" baseline="0" dirty="0" smtClean="0"/>
          </a:p>
          <a:p>
            <a:r>
              <a:rPr lang="en-US" baseline="0" dirty="0" smtClean="0"/>
              <a:t>On the other hand if you’d like to minimize up-front hardware, infrastructure, and related maintenance costs a cloud deployment is an excellent choice.  We’re partial to Windows Azure; however we have also tested Web Client on provider platforms from Amazon (AWS) and </a:t>
            </a:r>
            <a:r>
              <a:rPr lang="en-US" baseline="0" dirty="0" err="1" smtClean="0"/>
              <a:t>RackSpace</a:t>
            </a:r>
            <a:r>
              <a:rPr lang="en-US" baseline="0" dirty="0" smtClean="0"/>
              <a:t>.</a:t>
            </a:r>
          </a:p>
          <a:p>
            <a:endParaRPr lang="en-US" baseline="0" dirty="0" smtClean="0"/>
          </a:p>
          <a:p>
            <a:r>
              <a:rPr lang="en-US" baseline="0" dirty="0" smtClean="0"/>
              <a:t>In addition to all of this, if you’re hosting GP for many customers or if you’d like to segregate users by different GP configurations—we introduced multi-tenant database support with GP2013.  This allows you to use a single SQL server installation, further reducing your costs.</a:t>
            </a:r>
          </a:p>
          <a:p>
            <a:endParaRPr lang="en-US" baseline="0" dirty="0" smtClean="0"/>
          </a:p>
          <a:p>
            <a:r>
              <a:rPr lang="en-US" baseline="0" dirty="0" smtClean="0"/>
              <a:t>With all of these deployment configurations available to you, you really can have “web client your way”.</a:t>
            </a:r>
          </a:p>
        </p:txBody>
      </p:sp>
      <p:sp>
        <p:nvSpPr>
          <p:cNvPr id="4" name="Header Placeholder 3"/>
          <p:cNvSpPr>
            <a:spLocks noGrp="1"/>
          </p:cNvSpPr>
          <p:nvPr>
            <p:ph type="hdr" sz="quarter" idx="10"/>
          </p:nvPr>
        </p:nvSpPr>
        <p:spPr/>
        <p:txBody>
          <a:bodyPr/>
          <a:lstStyle/>
          <a:p>
            <a:r>
              <a:rPr lang="en-US" dirty="0" smtClean="0">
                <a:solidFill>
                  <a:prstClr val="black"/>
                </a:solidFill>
              </a:rPr>
              <a:t>Convergence 2013</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C2E6564-38A6-4837-9800-3C5670842ADB}" type="datetime1">
              <a:rPr lang="en-US" smtClean="0">
                <a:solidFill>
                  <a:prstClr val="black"/>
                </a:solidFill>
              </a:rPr>
              <a:pPr/>
              <a:t>6/15/15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035026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8713" y="233363"/>
            <a:ext cx="3244850" cy="1825625"/>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800" dirty="0" smtClean="0"/>
          </a:p>
          <a:p>
            <a:pPr marL="0" indent="0">
              <a:buFont typeface="Arial" panose="020B0604020202020204" pitchFamily="34" charset="0"/>
              <a:buNone/>
            </a:pPr>
            <a:r>
              <a:rPr lang="en-US" sz="800" dirty="0" smtClean="0"/>
              <a:t>Web client itself is customizable…</a:t>
            </a:r>
            <a:endParaRPr lang="en-US" sz="800" baseline="0" dirty="0" smtClean="0"/>
          </a:p>
          <a:p>
            <a:pPr marL="0" indent="0">
              <a:buFont typeface="Arial" panose="020B0604020202020204" pitchFamily="34" charset="0"/>
              <a:buNone/>
            </a:pPr>
            <a:endParaRPr lang="en-US" sz="800" baseline="0" dirty="0" smtClean="0"/>
          </a:p>
          <a:p>
            <a:pPr marL="0" indent="0">
              <a:buFont typeface="Arial" panose="020B0604020202020204" pitchFamily="34" charset="0"/>
              <a:buNone/>
            </a:pPr>
            <a:r>
              <a:rPr lang="en-US" sz="800" baseline="0" dirty="0" smtClean="0"/>
              <a:t>The success of GP relies heavily upon the customer, partner, and ISV ecosystem to add additional functionality to what is provided out of the box.  A Web Client that would only provide ‘out of the box’ functionality likely wouldn’t be too well received.  Thus, we worked hard to come up with a customization architecture that would meet three basic goals:</a:t>
            </a:r>
          </a:p>
          <a:p>
            <a:pPr marL="0" indent="0">
              <a:buFont typeface="Arial" panose="020B0604020202020204" pitchFamily="34" charset="0"/>
              <a:buNone/>
            </a:pPr>
            <a:endParaRPr lang="en-US" sz="800" baseline="0" dirty="0" smtClean="0"/>
          </a:p>
          <a:p>
            <a:pPr marL="228600" indent="-228600">
              <a:buFont typeface="Arial" panose="020B0604020202020204" pitchFamily="34" charset="0"/>
              <a:buAutoNum type="arabicParenR"/>
            </a:pPr>
            <a:r>
              <a:rPr lang="en-US" sz="800" baseline="0" dirty="0" smtClean="0"/>
              <a:t>Allow maximum reuse of existing code (runtime engine, </a:t>
            </a:r>
            <a:r>
              <a:rPr lang="en-US" sz="800" baseline="0" dirty="0" err="1" smtClean="0"/>
              <a:t>sanScript</a:t>
            </a:r>
            <a:r>
              <a:rPr lang="en-US" sz="800" baseline="0" dirty="0" smtClean="0"/>
              <a:t>, managed add-in’s)</a:t>
            </a:r>
          </a:p>
          <a:p>
            <a:pPr marL="228600" indent="-228600">
              <a:buFont typeface="Arial" panose="020B0604020202020204" pitchFamily="34" charset="0"/>
              <a:buAutoNum type="arabicParenR"/>
            </a:pPr>
            <a:r>
              <a:rPr lang="en-US" sz="800" baseline="0" dirty="0" smtClean="0"/>
              <a:t>In areas where reuse isn’t possible nor practical, make it rather simple and straightforward to expose ‘typical’ functionality</a:t>
            </a:r>
          </a:p>
          <a:p>
            <a:pPr marL="228600" indent="-228600">
              <a:buFont typeface="Arial" panose="020B0604020202020204" pitchFamily="34" charset="0"/>
              <a:buAutoNum type="arabicParenR"/>
            </a:pPr>
            <a:r>
              <a:rPr lang="en-US" sz="800" baseline="0" dirty="0" smtClean="0"/>
              <a:t>For all that remains, allow for the flexibility of implementing the more customized (‘non-typical’) or advanced scenarios.</a:t>
            </a:r>
          </a:p>
          <a:p>
            <a:pPr marL="0" indent="0">
              <a:buFont typeface="Arial" panose="020B0604020202020204" pitchFamily="34" charset="0"/>
              <a:buNone/>
            </a:pPr>
            <a:endParaRPr lang="en-US" sz="800" baseline="0" dirty="0" smtClean="0"/>
          </a:p>
          <a:p>
            <a:pPr marL="0" indent="0">
              <a:buFont typeface="Arial" panose="020B0604020202020204" pitchFamily="34" charset="0"/>
              <a:buNone/>
            </a:pPr>
            <a:r>
              <a:rPr lang="en-US" sz="800" baseline="0" dirty="0" smtClean="0"/>
              <a:t>Ultimately we came up with two approaches to satisfy all three goals:  Dynamic Rendering and Custom Visual Studio Tools Code.</a:t>
            </a:r>
          </a:p>
          <a:p>
            <a:pPr marL="0" indent="0">
              <a:buFont typeface="Arial" panose="020B0604020202020204" pitchFamily="34" charset="0"/>
              <a:buNone/>
            </a:pPr>
            <a:endParaRPr lang="en-US" sz="800" baseline="0" dirty="0" smtClean="0"/>
          </a:p>
          <a:p>
            <a:pPr marL="0" indent="0">
              <a:buFont typeface="Arial" panose="020B0604020202020204" pitchFamily="34" charset="0"/>
              <a:buNone/>
            </a:pPr>
            <a:r>
              <a:rPr lang="en-US" sz="800" baseline="0" dirty="0" smtClean="0"/>
              <a:t>We leverage dynamic rendering to display Dexterity based forms and reports within the Web Client.  In other words, pretty much all Dexterity based artifacts come along and are rendered “on the fly” within the Web Client.  But you might be thinking, what about managed add-ins?  Well, it turns out that our dynamic rendering approach can actually be applied to many </a:t>
            </a:r>
            <a:r>
              <a:rPr lang="en-US" sz="800" baseline="0" dirty="0" err="1" smtClean="0"/>
              <a:t>VSTools</a:t>
            </a:r>
            <a:r>
              <a:rPr lang="en-US" sz="800" baseline="0" dirty="0" smtClean="0"/>
              <a:t> </a:t>
            </a:r>
            <a:r>
              <a:rPr lang="en-US" sz="800" baseline="0" dirty="0" err="1" smtClean="0"/>
              <a:t>addins</a:t>
            </a:r>
            <a:r>
              <a:rPr lang="en-US" sz="800" baseline="0" dirty="0" smtClean="0"/>
              <a:t>.  But now wait a minute, one can do all sorts of crazy things within a managed add-in, right?  Yep—so we surveyed the landscape and said hey, within all that craziness there’s still a fair amount of ‘non-craziness’—and for that we make it simple to ‘register’ non-crazy items to be enabled within Web Client.</a:t>
            </a:r>
          </a:p>
          <a:p>
            <a:pPr marL="0" indent="0">
              <a:buFont typeface="Arial" panose="020B0604020202020204" pitchFamily="34" charset="0"/>
              <a:buNone/>
            </a:pPr>
            <a:endParaRPr lang="en-US" sz="800" baseline="0" dirty="0" smtClean="0"/>
          </a:p>
          <a:p>
            <a:pPr marL="0" indent="0">
              <a:buFont typeface="Arial" panose="020B0604020202020204" pitchFamily="34" charset="0"/>
              <a:buNone/>
            </a:pPr>
            <a:r>
              <a:rPr lang="en-US" sz="800" baseline="0" dirty="0" smtClean="0"/>
              <a:t>For everything else (whether it be ‘craziness within a managed add-in’, custom VBA modifications, etc…), we provide rather thorough documentation that gives a developer the ability to author truly custom Web Client extensions.</a:t>
            </a:r>
          </a:p>
        </p:txBody>
      </p:sp>
      <p:sp>
        <p:nvSpPr>
          <p:cNvPr id="4" name="Slide Number Placeholder 3"/>
          <p:cNvSpPr>
            <a:spLocks noGrp="1"/>
          </p:cNvSpPr>
          <p:nvPr>
            <p:ph type="sldNum" sz="quarter" idx="10"/>
          </p:nvPr>
        </p:nvSpPr>
        <p:spPr/>
        <p:txBody>
          <a:bodyPr/>
          <a:lstStyle/>
          <a:p>
            <a:fld id="{A5B258F2-B2E5-4175-B339-81AEE5988F5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716240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651" rtl="0" eaLnBrk="1" fontAlgn="auto" latinLnBrk="0" hangingPunct="1">
              <a:lnSpc>
                <a:spcPct val="90000"/>
              </a:lnSpc>
              <a:spcBef>
                <a:spcPts val="0"/>
              </a:spcBef>
              <a:spcAft>
                <a:spcPts val="340"/>
              </a:spcAft>
              <a:buClrTx/>
              <a:buSzTx/>
              <a:buFontTx/>
              <a:buNone/>
              <a:tabLst/>
              <a:defRPr/>
            </a:pPr>
            <a:r>
              <a:rPr lang="en-US" dirty="0" smtClean="0"/>
              <a:t>Lastly,</a:t>
            </a:r>
            <a:r>
              <a:rPr lang="en-US" baseline="0" dirty="0" smtClean="0"/>
              <a:t> we’d like to plug our documentation.  For more information on Web Client and the deployment options available to you take a look at the installation guide.  If you’re interested in hosting, we also produce a white paper specifically tailored to that experience.</a:t>
            </a:r>
            <a:endParaRPr lang="en-US" dirty="0" smtClean="0"/>
          </a:p>
        </p:txBody>
      </p:sp>
      <p:sp>
        <p:nvSpPr>
          <p:cNvPr id="4" name="Header Placeholder 3"/>
          <p:cNvSpPr>
            <a:spLocks noGrp="1"/>
          </p:cNvSpPr>
          <p:nvPr>
            <p:ph type="hdr" sz="quarter" idx="10"/>
          </p:nvPr>
        </p:nvSpPr>
        <p:spPr/>
        <p:txBody>
          <a:bodyPr/>
          <a:lstStyle/>
          <a:p>
            <a:r>
              <a:rPr lang="en-US" smtClean="0"/>
              <a:t>MBS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F16172-1C70-42CD-8F68-79E206122674}"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1356204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Breaking down barriers</a:t>
            </a:r>
          </a:p>
          <a:p>
            <a:pPr lvl="0"/>
            <a:r>
              <a:rPr lang="en-US" dirty="0" smtClean="0"/>
              <a:t>our unique approach erases the lines between sales and marketing, between IT and business, etc.</a:t>
            </a:r>
          </a:p>
          <a:p>
            <a:pPr lvl="0"/>
            <a:r>
              <a:rPr lang="en-US" dirty="0" smtClean="0"/>
              <a:t>our products and services spans on-</a:t>
            </a:r>
            <a:r>
              <a:rPr lang="en-US" dirty="0" err="1" smtClean="0"/>
              <a:t>prem</a:t>
            </a:r>
            <a:r>
              <a:rPr lang="en-US" dirty="0" smtClean="0"/>
              <a:t>, public cloud, private cloud… no one else can offer this to you</a:t>
            </a:r>
          </a:p>
          <a:p>
            <a:pPr lvl="0"/>
            <a:endParaRPr lang="en-US" dirty="0" smtClean="0"/>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smtClean="0">
                <a:solidFill>
                  <a:schemeClr val="tx1"/>
                </a:solidFill>
                <a:effectLst/>
                <a:latin typeface="Segoe UI Light" pitchFamily="34" charset="0"/>
                <a:ea typeface="+mn-ea"/>
                <a:cs typeface="+mn-cs"/>
              </a:rPr>
              <a:t>end-to-end applications to enable end-to-end business processes, front end and back end, all connected</a:t>
            </a:r>
          </a:p>
          <a:p>
            <a:pPr lvl="0"/>
            <a:endParaRPr lang="en-US" dirty="0" smtClean="0"/>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1" i="1" kern="1200" dirty="0" smtClean="0">
                <a:solidFill>
                  <a:schemeClr val="tx1"/>
                </a:solidFill>
                <a:effectLst/>
                <a:latin typeface="Segoe UI Light" pitchFamily="34" charset="0"/>
                <a:ea typeface="+mn-ea"/>
                <a:cs typeface="+mn-cs"/>
              </a:rPr>
              <a:t>As a productivity and platform company, Microsoft’s passion is to enable people to thrive in a mobile-first, cloud-first world.  Business solutions are core to Microsoft’s delivery of digital work experiences, transforming how people work and reinventing business productivity.</a:t>
            </a:r>
            <a:endParaRPr lang="en-US" sz="900" kern="1200" dirty="0" smtClean="0">
              <a:solidFill>
                <a:schemeClr val="tx1"/>
              </a:solidFill>
              <a:effectLst/>
              <a:latin typeface="Segoe UI Light" pitchFamily="34" charset="0"/>
              <a:ea typeface="+mn-ea"/>
              <a:cs typeface="+mn-cs"/>
            </a:endParaRPr>
          </a:p>
          <a:p>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Convergence Europe 2014 Keynote</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6/15/15 09:18</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746964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Convergence 2011</a:t>
            </a:r>
            <a:endParaRPr lang="en-US" dirty="0">
              <a:solidFill>
                <a:prstClr val="black"/>
              </a:solidFill>
            </a:endParaRPr>
          </a:p>
        </p:txBody>
      </p:sp>
      <p:sp>
        <p:nvSpPr>
          <p:cNvPr id="5" name="Date Placeholder 4"/>
          <p:cNvSpPr>
            <a:spLocks noGrp="1"/>
          </p:cNvSpPr>
          <p:nvPr>
            <p:ph type="dt" idx="11"/>
          </p:nvPr>
        </p:nvSpPr>
        <p:spPr/>
        <p:txBody>
          <a:bodyPr/>
          <a:lstStyle/>
          <a:p>
            <a:fld id="{3F871DDD-2EC0-4665-9D02-D864D8AB2F19}" type="datetime1">
              <a:rPr lang="en-US" smtClean="0">
                <a:solidFill>
                  <a:prstClr val="black"/>
                </a:solidFill>
              </a:rPr>
              <a:pPr/>
              <a:t>6/15/15</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273244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MBS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AD8011A-A1AE-49BD-BE86-BC53F7D2B7FA}"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3418158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Convergence 2011</a:t>
            </a:r>
            <a:endParaRPr lang="en-US" dirty="0"/>
          </a:p>
        </p:txBody>
      </p:sp>
      <p:sp>
        <p:nvSpPr>
          <p:cNvPr id="5" name="Date Placeholder 4"/>
          <p:cNvSpPr>
            <a:spLocks noGrp="1"/>
          </p:cNvSpPr>
          <p:nvPr>
            <p:ph type="dt" idx="11"/>
          </p:nvPr>
        </p:nvSpPr>
        <p:spPr/>
        <p:txBody>
          <a:bodyPr/>
          <a:lstStyle/>
          <a:p>
            <a:fld id="{3F871DDD-2EC0-4665-9D02-D864D8AB2F19}" type="datetime1">
              <a:rPr lang="en-US" smtClean="0"/>
              <a:t>6/15/15</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39</a:t>
            </a:fld>
            <a:endParaRPr lang="en-US" dirty="0"/>
          </a:p>
        </p:txBody>
      </p:sp>
    </p:spTree>
    <p:extLst>
      <p:ext uri="{BB962C8B-B14F-4D97-AF65-F5344CB8AC3E}">
        <p14:creationId xmlns:p14="http://schemas.microsoft.com/office/powerpoint/2010/main" val="2540964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GP 2013 R2 introduces a completely new workflow system.  We’ve removed our dependency on SharePoint, improved the design experience, and now have a completely integrated workflow system.  We not only provide out of the box workflow types but allow developers to define and add their own.</a:t>
            </a:r>
          </a:p>
          <a:p>
            <a:endParaRPr lang="en-US" baseline="0" dirty="0" smtClean="0"/>
          </a:p>
          <a:p>
            <a:r>
              <a:rPr lang="en-US" baseline="0" dirty="0" smtClean="0"/>
              <a:t>There is no workflow specific licensing.  Access to workflow capabilities is simply based on user/window level security within GP.  As long as a person has access to a window which contains workflow functionality, they have access to workflow.</a:t>
            </a:r>
            <a:endParaRPr lang="en-US" dirty="0" smtClean="0"/>
          </a:p>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40</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6/15/15 09:18</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812447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addition to redesigning workflow in GP 2013 R2 we released with 4 workflow types.  In GP 2015 we added an additional 9 workflow types and will look to add more in future releases as the need arises.</a:t>
            </a:r>
          </a:p>
          <a:p>
            <a:endParaRPr lang="en-US" dirty="0" smtClean="0"/>
          </a:p>
          <a:p>
            <a:pPr marL="0" marR="0" indent="0" algn="l" defTabSz="932651" rtl="0" eaLnBrk="1" fontAlgn="auto" latinLnBrk="0" hangingPunct="1">
              <a:lnSpc>
                <a:spcPct val="90000"/>
              </a:lnSpc>
              <a:spcBef>
                <a:spcPts val="0"/>
              </a:spcBef>
              <a:spcAft>
                <a:spcPts val="340"/>
              </a:spcAft>
              <a:buClrTx/>
              <a:buSzTx/>
              <a:buFontTx/>
              <a:buNone/>
              <a:tabLst/>
              <a:defRPr/>
            </a:pPr>
            <a:r>
              <a:rPr lang="en-US" dirty="0" smtClean="0"/>
              <a:t>In GP 2013 R2 you still have the ability to use the prior</a:t>
            </a:r>
            <a:r>
              <a:rPr lang="en-US" baseline="0" dirty="0" smtClean="0"/>
              <a:t> (SharePoint) based workflow.  However, in GP 2015 that workflow system will no longer be available.</a:t>
            </a:r>
          </a:p>
          <a:p>
            <a:endParaRPr lang="en-US" dirty="0"/>
          </a:p>
        </p:txBody>
      </p:sp>
      <p:sp>
        <p:nvSpPr>
          <p:cNvPr id="4" name="Header Placeholder 3"/>
          <p:cNvSpPr>
            <a:spLocks noGrp="1"/>
          </p:cNvSpPr>
          <p:nvPr>
            <p:ph type="hdr" sz="quarter" idx="10"/>
          </p:nvPr>
        </p:nvSpPr>
        <p:spPr/>
        <p:txBody>
          <a:bodyPr/>
          <a:lstStyle/>
          <a:p>
            <a:r>
              <a:rPr lang="en-US" smtClean="0"/>
              <a:t>MBS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0B34607-C0D3-4E3E-B867-4F1DA4D7CAB9}"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3883079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Defining</a:t>
            </a:r>
            <a:r>
              <a:rPr lang="en-US" baseline="0" dirty="0" smtClean="0"/>
              <a:t> a workflow begins with identifying the type of workflow to be created.  Workflow types are grouped by module / series and are linked to a window / document type.</a:t>
            </a:r>
          </a:p>
          <a:p>
            <a:endParaRPr lang="en-US" baseline="0" dirty="0" smtClean="0"/>
          </a:p>
          <a:p>
            <a:r>
              <a:rPr lang="en-US" baseline="0" dirty="0" smtClean="0"/>
              <a:t>A workflow manager is assigned to a workflow type.  The manager is the ultimate authority on any workflow associated with the type.  He / she can change and alter steps and has approval and completion authority over any step of the workflow.</a:t>
            </a:r>
          </a:p>
          <a:p>
            <a:endParaRPr lang="en-US" dirty="0"/>
          </a:p>
        </p:txBody>
      </p:sp>
      <p:sp>
        <p:nvSpPr>
          <p:cNvPr id="4" name="Header Placeholder 3"/>
          <p:cNvSpPr>
            <a:spLocks noGrp="1"/>
          </p:cNvSpPr>
          <p:nvPr>
            <p:ph type="hdr" sz="quarter" idx="10"/>
          </p:nvPr>
        </p:nvSpPr>
        <p:spPr/>
        <p:txBody>
          <a:bodyPr/>
          <a:lstStyle/>
          <a:p>
            <a:r>
              <a:rPr lang="en-US" smtClean="0"/>
              <a:t>MBS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09644AE-1588-4C5E-9EF0-0217D9535CAC}"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3721380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CB9AB204-7D86-4363-947A-E892579E27F0}"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3449190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workflow type may</a:t>
            </a:r>
            <a:r>
              <a:rPr lang="en-US" baseline="0" dirty="0" smtClean="0"/>
              <a:t> contain any number of workflow definitions; however only one workflow may be active for any single workflow type.</a:t>
            </a:r>
          </a:p>
          <a:p>
            <a:endParaRPr lang="en-US" baseline="0" dirty="0" smtClean="0"/>
          </a:p>
          <a:p>
            <a:r>
              <a:rPr lang="en-US" baseline="0" dirty="0" smtClean="0"/>
              <a:t>A workflow definition is comprised of any number of individual workflow steps (which we’ll see in more detail later).</a:t>
            </a:r>
          </a:p>
          <a:p>
            <a:endParaRPr lang="en-US" baseline="0" dirty="0" smtClean="0"/>
          </a:p>
          <a:p>
            <a:r>
              <a:rPr lang="en-US" baseline="0" dirty="0" smtClean="0"/>
              <a:t>Workflows can be configured to:</a:t>
            </a:r>
          </a:p>
          <a:p>
            <a:r>
              <a:rPr lang="en-US" baseline="0" dirty="0" smtClean="0"/>
              <a:t>     - send notifications to the originator on completed workflow actions</a:t>
            </a:r>
          </a:p>
          <a:p>
            <a:r>
              <a:rPr lang="en-US" baseline="0" dirty="0" smtClean="0"/>
              <a:t>     - allow approvers to delegate their responsibilities</a:t>
            </a:r>
          </a:p>
          <a:p>
            <a:r>
              <a:rPr lang="en-US" baseline="0" dirty="0" smtClean="0"/>
              <a:t>     - allow the originator to also be an approver (if unchecked the originator of the workflow may not be an approver of their workflow)</a:t>
            </a:r>
          </a:p>
          <a:p>
            <a:r>
              <a:rPr lang="en-US" baseline="0" dirty="0" smtClean="0"/>
              <a:t>     - ensure that at least one approver is always involved in approving the workflow</a:t>
            </a:r>
          </a:p>
          <a:p>
            <a:r>
              <a:rPr lang="en-US" baseline="0" dirty="0" smtClean="0"/>
              <a:t>     - use an alternate final approver (which acts as an intermediary before the workflow manager).</a:t>
            </a:r>
          </a:p>
          <a:p>
            <a:endParaRPr lang="en-US" baseline="0" dirty="0" smtClean="0"/>
          </a:p>
          <a:p>
            <a:r>
              <a:rPr lang="en-US" baseline="0" dirty="0" smtClean="0"/>
              <a:t>A workflow definition may also be configured to take certain actions when any of its tasks become overdue:</a:t>
            </a:r>
          </a:p>
          <a:p>
            <a:r>
              <a:rPr lang="en-US" baseline="0" dirty="0" smtClean="0"/>
              <a:t>     - take no action (which essentially ignores any time restrictions)</a:t>
            </a:r>
          </a:p>
          <a:p>
            <a:r>
              <a:rPr lang="en-US" baseline="0" dirty="0" smtClean="0"/>
              <a:t>     - escalate to the next approver within the workflow</a:t>
            </a:r>
          </a:p>
          <a:p>
            <a:r>
              <a:rPr lang="en-US" baseline="0" dirty="0" smtClean="0"/>
              <a:t>     - escalate task to a named entity</a:t>
            </a:r>
          </a:p>
          <a:p>
            <a:r>
              <a:rPr lang="en-US" baseline="0" dirty="0" smtClean="0"/>
              <a:t>     - or simply reject the overdue task</a:t>
            </a:r>
          </a:p>
        </p:txBody>
      </p:sp>
      <p:sp>
        <p:nvSpPr>
          <p:cNvPr id="4" name="Header Placeholder 3"/>
          <p:cNvSpPr>
            <a:spLocks noGrp="1"/>
          </p:cNvSpPr>
          <p:nvPr>
            <p:ph type="hdr" sz="quarter" idx="10"/>
          </p:nvPr>
        </p:nvSpPr>
        <p:spPr/>
        <p:txBody>
          <a:bodyPr/>
          <a:lstStyle/>
          <a:p>
            <a:r>
              <a:rPr lang="en-US" smtClean="0"/>
              <a:t>MBS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5D0A59C-4441-43B7-B76C-DA4EE9B7084A}"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43</a:t>
            </a:fld>
            <a:endParaRPr lang="en-US" dirty="0"/>
          </a:p>
        </p:txBody>
      </p:sp>
    </p:spTree>
    <p:extLst>
      <p:ext uri="{BB962C8B-B14F-4D97-AF65-F5344CB8AC3E}">
        <p14:creationId xmlns:p14="http://schemas.microsoft.com/office/powerpoint/2010/main" val="2284676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types of steps can</a:t>
            </a:r>
            <a:r>
              <a:rPr lang="en-US" baseline="0" dirty="0" smtClean="0"/>
              <a:t> be associated with a workflow:</a:t>
            </a:r>
          </a:p>
          <a:p>
            <a:r>
              <a:rPr lang="en-US" baseline="0" dirty="0" smtClean="0"/>
              <a:t>     1)  Approval (in which an approver can choose to ‘approve’, ‘reject’, or ‘delegate’ the step)</a:t>
            </a:r>
          </a:p>
          <a:p>
            <a:r>
              <a:rPr lang="en-US" baseline="0" dirty="0" smtClean="0"/>
              <a:t>     2)  or you can have a task (in which a person can mark the assigned task as ‘task complete’</a:t>
            </a:r>
          </a:p>
          <a:p>
            <a:endParaRPr lang="en-US" baseline="0" dirty="0" smtClean="0"/>
          </a:p>
          <a:p>
            <a:r>
              <a:rPr lang="en-US" baseline="0" dirty="0" smtClean="0"/>
              <a:t>Steps themselves may be nested beneath other steps in a hierarchical fashion and may be defined with conditions required for step execution.</a:t>
            </a:r>
          </a:p>
          <a:p>
            <a:endParaRPr lang="en-US" baseline="0" dirty="0" smtClean="0"/>
          </a:p>
          <a:p>
            <a:r>
              <a:rPr lang="en-US" baseline="0" dirty="0" smtClean="0"/>
              <a:t>In either case a step is assigned to an active directory entity and may include a time limit for action completion.  The time limit can take into consideration the ‘workflow calendar’ which allows you to define work hours and work days over which the time limit should be incremented.</a:t>
            </a:r>
          </a:p>
          <a:p>
            <a:endParaRPr lang="en-US" baseline="0" dirty="0" smtClean="0"/>
          </a:p>
          <a:p>
            <a:r>
              <a:rPr lang="en-US" baseline="0" dirty="0" smtClean="0"/>
              <a:t>Optionally the step may send a workflow assignment notification to the entity assigned to the task.  That notification is template-able and we’ll attempt to provide an appropriate default.</a:t>
            </a:r>
          </a:p>
          <a:p>
            <a:endParaRPr lang="en-US" baseline="0" dirty="0" smtClean="0"/>
          </a:p>
          <a:p>
            <a:r>
              <a:rPr lang="en-US" baseline="0" dirty="0" smtClean="0"/>
              <a:t>Should the active directory entity assigned to the step represent a group, the completion policy options allow you to specify how many responses are needed to satisfy the task.</a:t>
            </a:r>
          </a:p>
          <a:p>
            <a:endParaRPr lang="en-US" dirty="0"/>
          </a:p>
        </p:txBody>
      </p:sp>
      <p:sp>
        <p:nvSpPr>
          <p:cNvPr id="4" name="Header Placeholder 3"/>
          <p:cNvSpPr>
            <a:spLocks noGrp="1"/>
          </p:cNvSpPr>
          <p:nvPr>
            <p:ph type="hdr" sz="quarter" idx="10"/>
          </p:nvPr>
        </p:nvSpPr>
        <p:spPr/>
        <p:txBody>
          <a:bodyPr/>
          <a:lstStyle/>
          <a:p>
            <a:r>
              <a:rPr lang="en-US" smtClean="0"/>
              <a:t>MBS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397B6C5-F3F7-4676-876E-ED2244C1DB08}"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38214934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active directory entity as it pertains</a:t>
            </a:r>
            <a:r>
              <a:rPr lang="en-US" baseline="0" dirty="0" smtClean="0"/>
              <a:t> to workflow can be a user, group, or individual entities defined within a hierarchy.</a:t>
            </a:r>
          </a:p>
          <a:p>
            <a:endParaRPr lang="en-US" baseline="0" dirty="0" smtClean="0"/>
          </a:p>
          <a:p>
            <a:r>
              <a:rPr lang="en-US" baseline="0" dirty="0" smtClean="0"/>
              <a:t>Why active directory?  Well, we didn’t want to require workflow approvers to be actual GP users.</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MBS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29D4F8D-E0BD-4E09-AAF6-571EC59DCA29}"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45</a:t>
            </a:fld>
            <a:endParaRPr lang="en-US" dirty="0"/>
          </a:p>
        </p:txBody>
      </p:sp>
    </p:spTree>
    <p:extLst>
      <p:ext uri="{BB962C8B-B14F-4D97-AF65-F5344CB8AC3E}">
        <p14:creationId xmlns:p14="http://schemas.microsoft.com/office/powerpoint/2010/main" val="42390947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651" rtl="0" eaLnBrk="1" fontAlgn="auto" latinLnBrk="0" hangingPunct="1">
              <a:lnSpc>
                <a:spcPct val="90000"/>
              </a:lnSpc>
              <a:spcBef>
                <a:spcPts val="0"/>
              </a:spcBef>
              <a:spcAft>
                <a:spcPts val="340"/>
              </a:spcAft>
              <a:buClrTx/>
              <a:buSzTx/>
              <a:buFontTx/>
              <a:buNone/>
              <a:tabLst/>
              <a:defRPr/>
            </a:pPr>
            <a:r>
              <a:rPr lang="en-US" dirty="0" smtClean="0"/>
              <a:t>We talked</a:t>
            </a:r>
            <a:r>
              <a:rPr lang="en-US" baseline="0" dirty="0" smtClean="0"/>
              <a:t> about workflow notifications on completed actions.  This window allows one to specify which individual workflow actions should provide a completion notification.  These notifications are also template-able and can be carbon copied to one ore more active directory entities.</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MBS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6941DA6-62B2-45A5-A2B5-F1078566BB0D}"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714986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 how workflow assignments</a:t>
            </a:r>
            <a:r>
              <a:rPr lang="en-US" baseline="0" dirty="0" smtClean="0"/>
              <a:t> can be presented.</a:t>
            </a:r>
          </a:p>
          <a:p>
            <a:endParaRPr lang="en-US" baseline="0" dirty="0" smtClean="0"/>
          </a:p>
          <a:p>
            <a:r>
              <a:rPr lang="en-US" baseline="0" dirty="0" smtClean="0"/>
              <a:t>Because a workflow type has been configured for this window we have a workflow group in the ribbon.  The group displays those actions available specifically to the user for interacting with the workflow.</a:t>
            </a:r>
          </a:p>
          <a:p>
            <a:endParaRPr lang="en-US" baseline="0" dirty="0" smtClean="0"/>
          </a:p>
          <a:p>
            <a:r>
              <a:rPr lang="en-US" baseline="0" dirty="0" smtClean="0"/>
              <a:t>Additionally, just below the ribbon a workflow info bar is available which shows the current workflow status of the document.  If there is more than one pending step, buttons will appear that will allow one to scroll through the pending workflow steps for the document.</a:t>
            </a:r>
          </a:p>
          <a:p>
            <a:endParaRPr lang="en-US" baseline="0" dirty="0" smtClean="0"/>
          </a:p>
          <a:p>
            <a:r>
              <a:rPr lang="en-US" baseline="0" dirty="0" smtClean="0"/>
              <a:t>To see all the steps taken on the active document we can view history of the active workflow…</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MBS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F8CD5E0-777E-475E-922F-73FD1DB64420}"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32370344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651" rtl="0" eaLnBrk="1" fontAlgn="auto" latinLnBrk="0" hangingPunct="1">
              <a:lnSpc>
                <a:spcPct val="90000"/>
              </a:lnSpc>
              <a:spcBef>
                <a:spcPts val="0"/>
              </a:spcBef>
              <a:spcAft>
                <a:spcPts val="340"/>
              </a:spcAft>
              <a:buClrTx/>
              <a:buSzTx/>
              <a:buFontTx/>
              <a:buNone/>
              <a:tabLst/>
              <a:defRPr/>
            </a:pPr>
            <a:r>
              <a:rPr lang="en-US" dirty="0" smtClean="0"/>
              <a:t>While viewing</a:t>
            </a:r>
            <a:r>
              <a:rPr lang="en-US" baseline="0" dirty="0" smtClean="0"/>
              <a:t> workflow history one can click through the various steps and see what’s been done up to this point for the document.</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MBS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591A9E9-B76E-4E32-A80E-A9A61568C22A}"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48</a:t>
            </a:fld>
            <a:endParaRPr lang="en-US" dirty="0"/>
          </a:p>
        </p:txBody>
      </p:sp>
    </p:spTree>
    <p:extLst>
      <p:ext uri="{BB962C8B-B14F-4D97-AF65-F5344CB8AC3E}">
        <p14:creationId xmlns:p14="http://schemas.microsoft.com/office/powerpoint/2010/main" val="3338348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Workflow actions can also be taken against</a:t>
            </a:r>
            <a:r>
              <a:rPr lang="en-US" baseline="0" dirty="0" smtClean="0"/>
              <a:t> multiple workflow tasks via a navigation list.</a:t>
            </a:r>
          </a:p>
          <a:p>
            <a:endParaRPr lang="en-US" baseline="0" dirty="0" smtClean="0"/>
          </a:p>
          <a:p>
            <a:r>
              <a:rPr lang="en-US" baseline="0" dirty="0" smtClean="0"/>
              <a:t>Simply select the documents you’d like to apply the same workflow action to and then select the appropriate workflow action.</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MBS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3C2272B-C0E3-4CA9-B088-29C9513036E8}"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49</a:t>
            </a:fld>
            <a:endParaRPr lang="en-US" dirty="0"/>
          </a:p>
        </p:txBody>
      </p:sp>
    </p:spTree>
    <p:extLst>
      <p:ext uri="{BB962C8B-B14F-4D97-AF65-F5344CB8AC3E}">
        <p14:creationId xmlns:p14="http://schemas.microsoft.com/office/powerpoint/2010/main" val="12504917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Workflow can be enabled with or</a:t>
            </a:r>
            <a:r>
              <a:rPr lang="en-US" baseline="0" dirty="0" smtClean="0"/>
              <a:t> without e-mail.</a:t>
            </a:r>
          </a:p>
          <a:p>
            <a:endParaRPr lang="en-US" baseline="0" dirty="0" smtClean="0"/>
          </a:p>
          <a:p>
            <a:r>
              <a:rPr lang="en-US" baseline="0" dirty="0" smtClean="0"/>
              <a:t>If you enable e-mail notifications for workflow you can also choose to allow users the ability to take workflow actions from links within that e-mail.  Doing so requires GP Web Services to be deployed and configured.</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MBS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533E0D7-AB11-422F-948A-35770BDA54CA}"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50</a:t>
            </a:fld>
            <a:endParaRPr lang="en-US" dirty="0"/>
          </a:p>
        </p:txBody>
      </p:sp>
    </p:spTree>
    <p:extLst>
      <p:ext uri="{BB962C8B-B14F-4D97-AF65-F5344CB8AC3E}">
        <p14:creationId xmlns:p14="http://schemas.microsoft.com/office/powerpoint/2010/main" val="23042917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if</a:t>
            </a:r>
            <a:r>
              <a:rPr lang="en-US" baseline="0" dirty="0" smtClean="0"/>
              <a:t> a user is assigned various workflow tasks but he/she is going to be out of the office; they can use the Workflow User Delegation window to delegate their workflow tasks to others.</a:t>
            </a:r>
          </a:p>
          <a:p>
            <a:endParaRPr lang="en-US" baseline="0" dirty="0" smtClean="0"/>
          </a:p>
          <a:p>
            <a:r>
              <a:rPr lang="en-US" baseline="0" dirty="0" smtClean="0"/>
              <a:t>Delegation can be defined based on all or individual workflow types and includes the timeframe for the delegation.</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MBS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4EC76BC-A7EE-4F03-BAE5-F2EAAFE0CD30}"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51</a:t>
            </a:fld>
            <a:endParaRPr lang="en-US" dirty="0"/>
          </a:p>
        </p:txBody>
      </p:sp>
    </p:spTree>
    <p:extLst>
      <p:ext uri="{BB962C8B-B14F-4D97-AF65-F5344CB8AC3E}">
        <p14:creationId xmlns:p14="http://schemas.microsoft.com/office/powerpoint/2010/main" val="23836983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r>
              <a:rPr lang="en-US" dirty="0" smtClean="0"/>
              <a:t>Project Employee Expense Report and Project Timesheet Entry replace all of the functionality of both Business Portal Time and Expense and PDK.</a:t>
            </a:r>
          </a:p>
          <a:p>
            <a:pPr defTabSz="933237"/>
            <a:endParaRPr lang="en-US" dirty="0" smtClean="0"/>
          </a:p>
          <a:p>
            <a:pPr defTabSz="933237"/>
            <a:r>
              <a:rPr lang="en-US" dirty="0" smtClean="0"/>
              <a:t>Users also have the capab</a:t>
            </a:r>
            <a:r>
              <a:rPr lang="en-US" baseline="0" dirty="0" smtClean="0"/>
              <a:t>ility to add notes.</a:t>
            </a:r>
            <a:endParaRPr lang="en-US" dirty="0" smtClean="0"/>
          </a:p>
          <a:p>
            <a:endParaRPr lang="en-US" dirty="0"/>
          </a:p>
        </p:txBody>
      </p:sp>
      <p:sp>
        <p:nvSpPr>
          <p:cNvPr id="4" name="Slide Number Placeholder 3"/>
          <p:cNvSpPr>
            <a:spLocks noGrp="1"/>
          </p:cNvSpPr>
          <p:nvPr>
            <p:ph type="sldNum" sz="quarter" idx="10"/>
          </p:nvPr>
        </p:nvSpPr>
        <p:spPr/>
        <p:txBody>
          <a:bodyPr/>
          <a:lstStyle/>
          <a:p>
            <a:fld id="{F1215150-9FF6-41F5-A9BC-A24CF99CF136}" type="slidenum">
              <a:rPr lang="en-US" smtClean="0"/>
              <a:t>53</a:t>
            </a:fld>
            <a:endParaRPr lang="en-US"/>
          </a:p>
        </p:txBody>
      </p:sp>
    </p:spTree>
    <p:extLst>
      <p:ext uri="{BB962C8B-B14F-4D97-AF65-F5344CB8AC3E}">
        <p14:creationId xmlns:p14="http://schemas.microsoft.com/office/powerpoint/2010/main" val="1638939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Segoe UI Light" pitchFamily="34" charset="0"/>
                <a:ea typeface="+mn-ea"/>
                <a:cs typeface="+mn-cs"/>
              </a:rPr>
              <a:t>A top suggestion on the MS Connect site, this feature moves the Debit column to display before the Credit column by default in account transaction reporting options in which the Credit column previously displayed before the Debit column. This applies to SmartLists and Excel Reports, as well as the database tables and views on which the reports are based.</a:t>
            </a:r>
            <a:endParaRPr lang="en-US" dirty="0"/>
          </a:p>
        </p:txBody>
      </p:sp>
      <p:sp>
        <p:nvSpPr>
          <p:cNvPr id="6" name="Date Placeholder 5"/>
          <p:cNvSpPr>
            <a:spLocks noGrp="1"/>
          </p:cNvSpPr>
          <p:nvPr>
            <p:ph type="dt" idx="12"/>
          </p:nvPr>
        </p:nvSpPr>
        <p:spPr/>
        <p:txBody>
          <a:bodyPr/>
          <a:lstStyle/>
          <a:p>
            <a:fld id="{211D4B0C-B40C-4B38-86E4-2AFA7E194751}"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9681471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1184275"/>
            <a:ext cx="5688013" cy="3198813"/>
          </a:xfrm>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r>
              <a:rPr lang="en-US">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809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809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a:solidFill>
                  <a:prstClr val="black"/>
                </a:solidFill>
              </a:rPr>
              <a:pPr/>
              <a:t>6/15/15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1878158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Business Portal is being retired in Dynamics GP 2015.  As</a:t>
            </a:r>
            <a:r>
              <a:rPr lang="en-US" baseline="0" dirty="0" smtClean="0"/>
              <a:t> such Time Management, Procurement, and Project related functionality has been added as a first class citizen within the application and is also available within the Web Client.</a:t>
            </a:r>
          </a:p>
          <a:p>
            <a:endParaRPr lang="en-US" baseline="0" dirty="0" smtClean="0"/>
          </a:p>
          <a:p>
            <a:r>
              <a:rPr lang="en-US" baseline="0" dirty="0" smtClean="0"/>
              <a:t>New home page parts have been created which allows a user not all too familiar with GP to easily find and execute self-service related functionality.</a:t>
            </a:r>
          </a:p>
          <a:p>
            <a:endParaRPr lang="en-US" baseline="0" dirty="0" smtClean="0"/>
          </a:p>
          <a:p>
            <a:r>
              <a:rPr lang="en-US" baseline="0" dirty="0" smtClean="0"/>
              <a:t>Security is based on a GP User which in turn is mapped to an employee.  This then leads into perhaps the #1 question in this area, what about licensing?  A ‘Self Service’ user role has been added with a price point of $60 a seat</a:t>
            </a:r>
          </a:p>
        </p:txBody>
      </p:sp>
      <p:sp>
        <p:nvSpPr>
          <p:cNvPr id="4" name="Slide Number Placeholder 3"/>
          <p:cNvSpPr>
            <a:spLocks noGrp="1"/>
          </p:cNvSpPr>
          <p:nvPr>
            <p:ph type="sldNum" sz="quarter" idx="10"/>
          </p:nvPr>
        </p:nvSpPr>
        <p:spPr/>
        <p:txBody>
          <a:bodyPr/>
          <a:lstStyle/>
          <a:p>
            <a:fld id="{F1215150-9FF6-41F5-A9BC-A24CF99CF136}" type="slidenum">
              <a:rPr lang="en-US" smtClean="0"/>
              <a:t>57</a:t>
            </a:fld>
            <a:endParaRPr lang="en-US"/>
          </a:p>
        </p:txBody>
      </p:sp>
    </p:spTree>
    <p:extLst>
      <p:ext uri="{BB962C8B-B14F-4D97-AF65-F5344CB8AC3E}">
        <p14:creationId xmlns:p14="http://schemas.microsoft.com/office/powerpoint/2010/main" val="29225282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dirty="0" smtClean="0"/>
              <a:t>Users are able to enter their</a:t>
            </a:r>
            <a:r>
              <a:rPr lang="en-US" baseline="0" dirty="0" smtClean="0"/>
              <a:t> own time and we do allow for entering ‘time on behalf of’ another.</a:t>
            </a:r>
          </a:p>
          <a:p>
            <a:pPr rtl="0" fontAlgn="ctr"/>
            <a:endParaRPr lang="en-US" baseline="0" dirty="0" smtClean="0"/>
          </a:p>
          <a:p>
            <a:pPr rtl="0" fontAlgn="ctr"/>
            <a:r>
              <a:rPr lang="en-US" baseline="0" dirty="0" smtClean="0"/>
              <a:t>Approval based workflows are integrated here.</a:t>
            </a:r>
          </a:p>
          <a:p>
            <a:pPr rtl="0" fontAlgn="ctr"/>
            <a:endParaRPr lang="en-US" baseline="0" dirty="0" smtClean="0"/>
          </a:p>
          <a:p>
            <a:pPr rtl="0" fontAlgn="ctr"/>
            <a:r>
              <a:rPr lang="en-US" baseline="0" dirty="0" smtClean="0"/>
              <a:t>Additionally, users may define and apply a template—so if you find yourself usually out of the office Friday afternoons you can define such a template.</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5214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214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4FBDC35-037D-4EC9-8996-AA134CF5F159}" type="datetime1">
              <a:rPr lang="en-US" smtClean="0">
                <a:solidFill>
                  <a:prstClr val="black"/>
                </a:solidFill>
              </a:rPr>
              <a:pPr/>
              <a:t>6/15/15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14487680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defTabSz="933237"/>
            <a:r>
              <a:rPr lang="en-US" dirty="0" smtClean="0"/>
              <a:t>With employee profile</a:t>
            </a:r>
            <a:r>
              <a:rPr lang="en-US" baseline="0" dirty="0" smtClean="0"/>
              <a:t> an employee can view and edit their employment information such as address, dependents, emergency contacts, and position history.</a:t>
            </a:r>
          </a:p>
          <a:p>
            <a:pPr defTabSz="933237"/>
            <a:endParaRPr lang="en-US" baseline="0" dirty="0" smtClean="0"/>
          </a:p>
          <a:p>
            <a:pPr defTabSz="933237"/>
            <a:r>
              <a:rPr lang="en-US" baseline="0" dirty="0" smtClean="0"/>
              <a:t>A manager may also do this on behalf of an employee.</a:t>
            </a:r>
            <a:endParaRPr lang="en-US" dirty="0" smtClean="0"/>
          </a:p>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6/15/15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489201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defTabSz="933237"/>
            <a:r>
              <a:rPr lang="en-US" dirty="0" smtClean="0"/>
              <a:t>Employees can view their</a:t>
            </a:r>
            <a:r>
              <a:rPr lang="en-US" baseline="0" dirty="0" smtClean="0"/>
              <a:t> benefits which include employer and employee contributions.</a:t>
            </a:r>
            <a:endParaRPr lang="en-US" dirty="0" smtClean="0"/>
          </a:p>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6/15/15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4546190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defTabSz="933237"/>
            <a:r>
              <a:rPr lang="en-US" dirty="0" smtClean="0"/>
              <a:t>From a navigation list, employee's can now see and print their paystub.</a:t>
            </a:r>
          </a:p>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6/15/15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16757546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rtl="0" fontAlgn="ctr"/>
            <a:r>
              <a:rPr lang="en-US" dirty="0" smtClean="0"/>
              <a:t>Employees can</a:t>
            </a:r>
            <a:r>
              <a:rPr lang="en-US" baseline="0" dirty="0" smtClean="0"/>
              <a:t> view historical W4 information as well as view and edit current withholding and deductions.</a:t>
            </a:r>
          </a:p>
          <a:p>
            <a:pPr rtl="0" fontAlgn="ctr"/>
            <a:endParaRPr lang="en-US" baseline="0" dirty="0" smtClean="0"/>
          </a:p>
          <a:p>
            <a:pPr rtl="0" fontAlgn="ctr"/>
            <a:r>
              <a:rPr lang="en-US" baseline="0" dirty="0" smtClean="0"/>
              <a:t>Modifications here utilize approval and or task based workflows.</a:t>
            </a:r>
            <a:endParaRPr lang="en-US" dirty="0" smtClean="0"/>
          </a:p>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6/15/15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27148084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With direct deposit an employee may edit</a:t>
            </a:r>
            <a:r>
              <a:rPr lang="en-US" baseline="0" dirty="0" smtClean="0"/>
              <a:t> their deposit information including multiple accounts and distributions.</a:t>
            </a:r>
          </a:p>
          <a:p>
            <a:endParaRPr lang="en-US" baseline="0" dirty="0" smtClean="0"/>
          </a:p>
          <a:p>
            <a:r>
              <a:rPr lang="en-US" baseline="0" dirty="0" smtClean="0"/>
              <a:t>A common question here is if a company requires employees to use direct deposit, can they configure the window to remove the ‘Stop Deposit’ button from the ribbon.  Answer—not currently.  Recommendation here would be to have an approval workflow that would auto reject such a request.</a:t>
            </a:r>
          </a:p>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6/15/15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663854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Lastly, Employee</a:t>
            </a:r>
            <a:r>
              <a:rPr lang="en-US" baseline="0" dirty="0" smtClean="0"/>
              <a:t> Skills and Training allows managers to view and maintain an employee’s education and tests.</a:t>
            </a:r>
          </a:p>
          <a:p>
            <a:endParaRPr lang="en-US" baseline="0" dirty="0" smtClean="0"/>
          </a:p>
          <a:p>
            <a:r>
              <a:rPr lang="en-US" baseline="0" dirty="0" smtClean="0"/>
              <a:t>Historical information is also available.</a:t>
            </a:r>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6/15/15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17231035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a:t>
            </a:r>
            <a:endParaRPr lang="en-US" dirty="0"/>
          </a:p>
        </p:txBody>
      </p:sp>
      <p:sp>
        <p:nvSpPr>
          <p:cNvPr id="4" name="Header Placeholder 3"/>
          <p:cNvSpPr>
            <a:spLocks noGrp="1"/>
          </p:cNvSpPr>
          <p:nvPr>
            <p:ph type="hdr" sz="quarter" idx="10"/>
          </p:nvPr>
        </p:nvSpPr>
        <p:spPr/>
        <p:txBody>
          <a:bodyPr/>
          <a:lstStyle/>
          <a:p>
            <a:r>
              <a:rPr lang="en-US" smtClean="0"/>
              <a:t>Microsoft Convergence 2015</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6/15/15 09:18</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69</a:t>
            </a:fld>
            <a:endParaRPr lang="en-US" dirty="0"/>
          </a:p>
        </p:txBody>
      </p:sp>
    </p:spTree>
    <p:extLst>
      <p:ext uri="{BB962C8B-B14F-4D97-AF65-F5344CB8AC3E}">
        <p14:creationId xmlns:p14="http://schemas.microsoft.com/office/powerpoint/2010/main" val="224192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Segoe UI Light" pitchFamily="34" charset="0"/>
                <a:ea typeface="+mn-ea"/>
                <a:cs typeface="+mn-cs"/>
              </a:rPr>
              <a:t>When creating a new SmartList Favorite, the user has the option to select to whom the SmartList Favorite will be visible, including the following options: System, Company, User Class, and User ID. System is the default option selected for the visibility. Typically when users create a new SmartList Favorite, they will simply accept the default visibility option, meaning that all system users are able to view the new Favorite. This leads to a large list of SmartList Favorites that are available to all users, which can create a cluttered mess that is difficult for system administrators to manage and clean up. This feature provides system administrators the ability to define the default selection for visibility when creating new SmartList Favorites. In the System Preferences window, we have added the Default SmartList Visibility drop-down list. The option that is selected here will be the option selected by default in the Visible To drop-down list when adding a new SmartList Favorite. </a:t>
            </a:r>
          </a:p>
          <a:p>
            <a:r>
              <a:rPr lang="en-US" sz="900" kern="1200" dirty="0" smtClean="0">
                <a:solidFill>
                  <a:schemeClr val="tx1"/>
                </a:solidFill>
                <a:effectLst/>
                <a:latin typeface="Segoe UI Light" pitchFamily="34" charset="0"/>
                <a:ea typeface="+mn-ea"/>
                <a:cs typeface="+mn-cs"/>
              </a:rPr>
              <a:t>By adding the option to select a default value for the drop-down list, administrators can select to whom new SmartList Favorites, by default, will be visible, and make them visible by default only to the user creating the Favorite. This will help reduce clutter in other users’ SmartList Favorites, and allow administrators to more easily manage and clean up the lists.</a:t>
            </a:r>
            <a:endParaRPr lang="en-US" dirty="0"/>
          </a:p>
        </p:txBody>
      </p:sp>
      <p:sp>
        <p:nvSpPr>
          <p:cNvPr id="6" name="Date Placeholder 5"/>
          <p:cNvSpPr>
            <a:spLocks noGrp="1"/>
          </p:cNvSpPr>
          <p:nvPr>
            <p:ph type="dt" idx="12"/>
          </p:nvPr>
        </p:nvSpPr>
        <p:spPr/>
        <p:txBody>
          <a:bodyPr/>
          <a:lstStyle/>
          <a:p>
            <a:fld id="{211D4B0C-B40C-4B38-86E4-2AFA7E194751}"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9008048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a:t>
            </a:r>
            <a:endParaRPr lang="en-US" dirty="0"/>
          </a:p>
        </p:txBody>
      </p:sp>
      <p:sp>
        <p:nvSpPr>
          <p:cNvPr id="4" name="Header Placeholder 3"/>
          <p:cNvSpPr>
            <a:spLocks noGrp="1"/>
          </p:cNvSpPr>
          <p:nvPr>
            <p:ph type="hdr" sz="quarter" idx="10"/>
          </p:nvPr>
        </p:nvSpPr>
        <p:spPr/>
        <p:txBody>
          <a:bodyPr/>
          <a:lstStyle/>
          <a:p>
            <a:r>
              <a:rPr lang="en-US" smtClean="0"/>
              <a:t>Microsoft Convergence 2015</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6/15/15 09:18</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70</a:t>
            </a:fld>
            <a:endParaRPr lang="en-US" dirty="0"/>
          </a:p>
        </p:txBody>
      </p:sp>
    </p:spTree>
    <p:extLst>
      <p:ext uri="{BB962C8B-B14F-4D97-AF65-F5344CB8AC3E}">
        <p14:creationId xmlns:p14="http://schemas.microsoft.com/office/powerpoint/2010/main" val="19431149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a:t>
            </a:r>
            <a:endParaRPr lang="en-US" dirty="0"/>
          </a:p>
        </p:txBody>
      </p:sp>
      <p:sp>
        <p:nvSpPr>
          <p:cNvPr id="4" name="Header Placeholder 3"/>
          <p:cNvSpPr>
            <a:spLocks noGrp="1"/>
          </p:cNvSpPr>
          <p:nvPr>
            <p:ph type="hdr" sz="quarter" idx="10"/>
          </p:nvPr>
        </p:nvSpPr>
        <p:spPr/>
        <p:txBody>
          <a:bodyPr/>
          <a:lstStyle/>
          <a:p>
            <a:r>
              <a:rPr lang="en-US" smtClean="0"/>
              <a:t>Microsoft Convergence 2015</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6/15/15 09:18</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71</a:t>
            </a:fld>
            <a:endParaRPr lang="en-US" dirty="0"/>
          </a:p>
        </p:txBody>
      </p:sp>
    </p:spTree>
    <p:extLst>
      <p:ext uri="{BB962C8B-B14F-4D97-AF65-F5344CB8AC3E}">
        <p14:creationId xmlns:p14="http://schemas.microsoft.com/office/powerpoint/2010/main" val="4326509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 action header field =  “GP-Custom-Action” and whatever value you put here.</a:t>
            </a:r>
          </a:p>
          <a:p>
            <a:endParaRPr lang="en-US" dirty="0" smtClean="0"/>
          </a:p>
          <a:p>
            <a:r>
              <a:rPr lang="en-US" dirty="0" smtClean="0"/>
              <a:t>Keep in mind</a:t>
            </a:r>
            <a:r>
              <a:rPr lang="en-US" baseline="0" dirty="0" smtClean="0"/>
              <a:t> we only template the part of the URI prior to the ?  Anything beyond that is optional.</a:t>
            </a:r>
            <a:endParaRPr lang="en-US" dirty="0"/>
          </a:p>
        </p:txBody>
      </p:sp>
      <p:sp>
        <p:nvSpPr>
          <p:cNvPr id="4" name="Header Placeholder 3"/>
          <p:cNvSpPr>
            <a:spLocks noGrp="1"/>
          </p:cNvSpPr>
          <p:nvPr>
            <p:ph type="hdr" sz="quarter" idx="10"/>
          </p:nvPr>
        </p:nvSpPr>
        <p:spPr/>
        <p:txBody>
          <a:bodyPr/>
          <a:lstStyle/>
          <a:p>
            <a:r>
              <a:rPr lang="en-US" smtClean="0"/>
              <a:t>MBS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F692D4F-FF73-43D1-BCFC-A8C40A77B8C6}"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73</a:t>
            </a:fld>
            <a:endParaRPr lang="en-US" dirty="0"/>
          </a:p>
        </p:txBody>
      </p:sp>
    </p:spTree>
    <p:extLst>
      <p:ext uri="{BB962C8B-B14F-4D97-AF65-F5344CB8AC3E}">
        <p14:creationId xmlns:p14="http://schemas.microsoft.com/office/powerpoint/2010/main" val="19755022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a:t>
            </a:r>
            <a:endParaRPr lang="en-US" dirty="0"/>
          </a:p>
        </p:txBody>
      </p:sp>
      <p:sp>
        <p:nvSpPr>
          <p:cNvPr id="4" name="Header Placeholder 3"/>
          <p:cNvSpPr>
            <a:spLocks noGrp="1"/>
          </p:cNvSpPr>
          <p:nvPr>
            <p:ph type="hdr" sz="quarter" idx="10"/>
          </p:nvPr>
        </p:nvSpPr>
        <p:spPr/>
        <p:txBody>
          <a:bodyPr/>
          <a:lstStyle/>
          <a:p>
            <a:r>
              <a:rPr lang="en-US" smtClean="0"/>
              <a:t>Microsoft Convergence 2015</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6/15/15 09:18</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78</a:t>
            </a:fld>
            <a:endParaRPr lang="en-US" dirty="0"/>
          </a:p>
        </p:txBody>
      </p:sp>
    </p:spTree>
    <p:extLst>
      <p:ext uri="{BB962C8B-B14F-4D97-AF65-F5344CB8AC3E}">
        <p14:creationId xmlns:p14="http://schemas.microsoft.com/office/powerpoint/2010/main" val="23977096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a:t>
            </a:r>
            <a:endParaRPr lang="en-US" dirty="0"/>
          </a:p>
        </p:txBody>
      </p:sp>
      <p:sp>
        <p:nvSpPr>
          <p:cNvPr id="4" name="Header Placeholder 3"/>
          <p:cNvSpPr>
            <a:spLocks noGrp="1"/>
          </p:cNvSpPr>
          <p:nvPr>
            <p:ph type="hdr" sz="quarter" idx="10"/>
          </p:nvPr>
        </p:nvSpPr>
        <p:spPr/>
        <p:txBody>
          <a:bodyPr/>
          <a:lstStyle/>
          <a:p>
            <a:r>
              <a:rPr lang="en-US" smtClean="0"/>
              <a:t>Microsoft Convergence 2015</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6/15/15 09:18</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79</a:t>
            </a:fld>
            <a:endParaRPr lang="en-US" dirty="0"/>
          </a:p>
        </p:txBody>
      </p:sp>
    </p:spTree>
    <p:extLst>
      <p:ext uri="{BB962C8B-B14F-4D97-AF65-F5344CB8AC3E}">
        <p14:creationId xmlns:p14="http://schemas.microsoft.com/office/powerpoint/2010/main" val="24110313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  47.5</a:t>
            </a:r>
          </a:p>
          <a:p>
            <a:endParaRPr lang="en-US" dirty="0"/>
          </a:p>
        </p:txBody>
      </p:sp>
      <p:sp>
        <p:nvSpPr>
          <p:cNvPr id="4" name="Header Placeholder 3"/>
          <p:cNvSpPr>
            <a:spLocks noGrp="1"/>
          </p:cNvSpPr>
          <p:nvPr>
            <p:ph type="hdr" sz="quarter" idx="10"/>
          </p:nvPr>
        </p:nvSpPr>
        <p:spPr/>
        <p:txBody>
          <a:bodyPr/>
          <a:lstStyle/>
          <a:p>
            <a:r>
              <a:rPr lang="en-US" smtClean="0"/>
              <a:t>Microsoft Convergence 2015</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6/15/15 09:18</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80</a:t>
            </a:fld>
            <a:endParaRPr lang="en-US" dirty="0"/>
          </a:p>
        </p:txBody>
      </p:sp>
    </p:spTree>
    <p:extLst>
      <p:ext uri="{BB962C8B-B14F-4D97-AF65-F5344CB8AC3E}">
        <p14:creationId xmlns:p14="http://schemas.microsoft.com/office/powerpoint/2010/main" val="40708346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6/15/15 09:18</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83</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835938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211D4B0C-B40C-4B38-86E4-2AFA7E194751}"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153952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CB9AB204-7D86-4363-947A-E892579E27F0}"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254843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211D4B0C-B40C-4B38-86E4-2AFA7E194751}" type="datetime1">
              <a:rPr lang="en-US" smtClean="0"/>
              <a:t>6/15/15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312361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l="2944" t="1853" r="1090"/>
          <a:stretch/>
        </p:blipFill>
        <p:spPr>
          <a:xfrm flipH="1">
            <a:off x="0" y="2"/>
            <a:ext cx="12434704" cy="6994521"/>
          </a:xfrm>
          <a:prstGeom prst="rect">
            <a:avLst/>
          </a:prstGeom>
        </p:spPr>
      </p:pic>
      <p:sp>
        <p:nvSpPr>
          <p:cNvPr id="2" name="Rectangle 1"/>
          <p:cNvSpPr/>
          <p:nvPr userDrawn="1"/>
        </p:nvSpPr>
        <p:spPr bwMode="auto">
          <a:xfrm>
            <a:off x="271398" y="2125663"/>
            <a:ext cx="6404040" cy="3561363"/>
          </a:xfrm>
          <a:prstGeom prst="rect">
            <a:avLst/>
          </a:prstGeom>
          <a:solidFill>
            <a:srgbClr val="002050">
              <a:alpha val="82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25663"/>
            <a:ext cx="6400736" cy="1828800"/>
          </a:xfrm>
          <a:noFill/>
        </p:spPr>
        <p:txBody>
          <a:bodyPr lIns="146304" tIns="91440" rIns="146304" bIns="91440" anchor="t" anchorCtr="0"/>
          <a:lstStyle>
            <a:lvl1pPr>
              <a:defRPr sz="5400" spc="-100" baseline="0">
                <a:gradFill>
                  <a:gsLst>
                    <a:gs pos="64646">
                      <a:srgbClr val="FFFFFF"/>
                    </a:gs>
                    <a:gs pos="45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auto">
          <a:xfrm>
            <a:off x="273050" y="3954443"/>
            <a:ext cx="6402388" cy="1732583"/>
          </a:xfrm>
        </p:spPr>
        <p:txBody>
          <a:bodyPr tIns="109728" bIns="109728">
            <a:noAutofit/>
          </a:bodyPr>
          <a:lstStyle>
            <a:lvl1pPr marL="0" indent="0">
              <a:spcBef>
                <a:spcPts val="0"/>
              </a:spcBef>
              <a:buNone/>
              <a:defRPr sz="3200">
                <a:gradFill>
                  <a:gsLst>
                    <a:gs pos="64646">
                      <a:srgbClr val="FFFFFF"/>
                    </a:gs>
                    <a:gs pos="45000">
                      <a:srgbClr val="FFFFFF"/>
                    </a:gs>
                  </a:gsLst>
                  <a:lin ang="5400000" scaled="0"/>
                </a:gradFill>
              </a:defRPr>
            </a:lvl1pPr>
          </a:lstStyle>
          <a:p>
            <a:pPr lvl="0"/>
            <a:r>
              <a:rPr lang="en-US" dirty="0" smtClean="0"/>
              <a:t>Speaker Name</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55672" y="6149340"/>
            <a:ext cx="1702251" cy="365760"/>
          </a:xfrm>
          <a:prstGeom prst="rect">
            <a:avLst/>
          </a:prstGeom>
        </p:spPr>
      </p:pic>
    </p:spTree>
    <p:extLst>
      <p:ext uri="{BB962C8B-B14F-4D97-AF65-F5344CB8AC3E}">
        <p14:creationId xmlns:p14="http://schemas.microsoft.com/office/powerpoint/2010/main" val="236794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2" y="2117165"/>
            <a:ext cx="8229535" cy="1837298"/>
          </a:xfrm>
          <a:noFill/>
        </p:spPr>
        <p:txBody>
          <a:bodyPr lIns="146304" tIns="91440" rIns="146304" bIns="91440" anchor="t" anchorCtr="0"/>
          <a:lstStyle>
            <a:lvl1pPr>
              <a:defRPr sz="54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sp>
        <p:nvSpPr>
          <p:cNvPr id="10" name="Rectangle 9"/>
          <p:cNvSpPr/>
          <p:nvPr userDrawn="1"/>
        </p:nvSpPr>
        <p:spPr bwMode="auto">
          <a:xfrm>
            <a:off x="457200" y="479425"/>
            <a:ext cx="2101978" cy="401541"/>
          </a:xfrm>
          <a:prstGeom prst="rect">
            <a:avLst/>
          </a:prstGeom>
          <a:noFill/>
          <a:ln w="6350" cap="sq">
            <a:solidFill>
              <a:schemeClr val="tx1"/>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0" normalizeH="0" baseline="0" noProof="0" dirty="0" smtClean="0">
                <a:ln>
                  <a:noFill/>
                </a:ln>
                <a:gradFill>
                  <a:gsLst>
                    <a:gs pos="51515">
                      <a:schemeClr val="tx1"/>
                    </a:gs>
                    <a:gs pos="43000">
                      <a:schemeClr val="tx1"/>
                    </a:gs>
                  </a:gsLst>
                  <a:lin ang="5400000" scaled="1"/>
                </a:gradFill>
                <a:effectLst/>
                <a:uLnTx/>
                <a:uFillTx/>
                <a:latin typeface="+mn-lt"/>
                <a:ea typeface="Segoe UI" pitchFamily="34" charset="0"/>
                <a:cs typeface="Segoe UI" pitchFamily="34" charset="0"/>
              </a:rPr>
              <a:t>Product logo</a:t>
            </a:r>
          </a:p>
        </p:txBody>
      </p:sp>
      <p:sp>
        <p:nvSpPr>
          <p:cNvPr id="11" name="Rectangle 10"/>
          <p:cNvSpPr/>
          <p:nvPr userDrawn="1"/>
        </p:nvSpPr>
        <p:spPr bwMode="auto">
          <a:xfrm>
            <a:off x="457200" y="880967"/>
            <a:ext cx="2101978" cy="277098"/>
          </a:xfrm>
          <a:prstGeom prst="rect">
            <a:avLst/>
          </a:prstGeom>
          <a:noFill/>
          <a:ln w="6350" cap="sq">
            <a:noFill/>
            <a:prstDash val="sysDot"/>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smtClean="0">
                <a:ln>
                  <a:noFill/>
                </a:ln>
                <a:gradFill>
                  <a:gsLst>
                    <a:gs pos="51515">
                      <a:schemeClr val="tx1"/>
                    </a:gs>
                    <a:gs pos="43000">
                      <a:schemeClr val="tx1"/>
                    </a:gs>
                  </a:gsLst>
                  <a:lin ang="5400000" scaled="1"/>
                </a:gradFill>
                <a:effectLst/>
                <a:uLnTx/>
                <a:uFillTx/>
                <a:latin typeface="+mn-lt"/>
                <a:ea typeface="Segoe UI" pitchFamily="34" charset="0"/>
                <a:cs typeface="Segoe UI" pitchFamily="34" charset="0"/>
              </a:rPr>
              <a:t>Update on slide master</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5672" y="6149340"/>
            <a:ext cx="1702251" cy="3657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2014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64237" y="3145040"/>
            <a:ext cx="3278492" cy="704445"/>
          </a:xfrm>
          <a:prstGeom prst="rect">
            <a:avLst/>
          </a:prstGeom>
        </p:spPr>
      </p:pic>
    </p:spTree>
    <p:extLst>
      <p:ext uri="{BB962C8B-B14F-4D97-AF65-F5344CB8AC3E}">
        <p14:creationId xmlns:p14="http://schemas.microsoft.com/office/powerpoint/2010/main" val="1354186544"/>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3109119" y="6606831"/>
            <a:ext cx="8550076" cy="387694"/>
          </a:xfrm>
          <a:prstGeom prst="rect">
            <a:avLst/>
          </a:prstGeom>
        </p:spPr>
        <p:txBody>
          <a:bodyPr/>
          <a:lstStyle/>
          <a:p>
            <a:pPr defTabSz="932563"/>
            <a:endParaRPr lang="en-US" dirty="0">
              <a:solidFill>
                <a:srgbClr val="282828"/>
              </a:solidFill>
            </a:endParaRPr>
          </a:p>
        </p:txBody>
      </p:sp>
      <p:sp>
        <p:nvSpPr>
          <p:cNvPr id="5" name="Slide Number Placeholder 4"/>
          <p:cNvSpPr>
            <a:spLocks noGrp="1"/>
          </p:cNvSpPr>
          <p:nvPr>
            <p:ph type="sldNum" sz="quarter" idx="12"/>
          </p:nvPr>
        </p:nvSpPr>
        <p:spPr>
          <a:xfrm>
            <a:off x="11659196" y="6607559"/>
            <a:ext cx="777278" cy="386966"/>
          </a:xfrm>
          <a:prstGeom prst="rect">
            <a:avLst/>
          </a:prstGeom>
        </p:spPr>
        <p:txBody>
          <a:bodyPr/>
          <a:lstStyle/>
          <a:p>
            <a:pPr defTabSz="932563"/>
            <a:fld id="{6A4C1A4A-E5E6-4CC1-B72C-A20A4EB3E2D2}" type="slidenum">
              <a:rPr lang="en-US" smtClean="0">
                <a:solidFill>
                  <a:srgbClr val="282828"/>
                </a:solidFill>
              </a:rPr>
              <a:pPr defTabSz="932563"/>
              <a:t>‹#›</a:t>
            </a:fld>
            <a:endParaRPr lang="en-US" dirty="0">
              <a:solidFill>
                <a:srgbClr val="282828"/>
              </a:solidFill>
            </a:endParaRPr>
          </a:p>
        </p:txBody>
      </p:sp>
      <p:sp>
        <p:nvSpPr>
          <p:cNvPr id="6" name="Text Placeholder 5"/>
          <p:cNvSpPr>
            <a:spLocks noGrp="1"/>
          </p:cNvSpPr>
          <p:nvPr>
            <p:ph type="body" sz="quarter" idx="13" hasCustomPrompt="1"/>
          </p:nvPr>
        </p:nvSpPr>
        <p:spPr>
          <a:xfrm>
            <a:off x="1" y="585023"/>
            <a:ext cx="12436475" cy="380490"/>
          </a:xfrm>
          <a:prstGeom prst="rect">
            <a:avLst/>
          </a:prstGeom>
        </p:spPr>
        <p:txBody>
          <a:bodyPr lIns="380893" tIns="53325" rIns="53325" bIns="53325">
            <a:noAutofit/>
          </a:bodyPr>
          <a:lstStyle>
            <a:lvl1pPr marL="0" indent="0">
              <a:buNone/>
              <a:defRPr sz="2856">
                <a:latin typeface="Segoe UI Light" pitchFamily="34" charset="0"/>
              </a:defRPr>
            </a:lvl1pPr>
            <a:lvl2pPr marL="287224" indent="0">
              <a:buNone/>
              <a:defRPr/>
            </a:lvl2pPr>
            <a:lvl3pPr marL="600071" indent="0">
              <a:buNone/>
              <a:defRPr/>
            </a:lvl3pPr>
            <a:lvl4pPr marL="887296" indent="0">
              <a:buNone/>
              <a:defRPr/>
            </a:lvl4pPr>
            <a:lvl5pPr marL="1127323" indent="0">
              <a:buNone/>
              <a:defRPr/>
            </a:lvl5pPr>
          </a:lstStyle>
          <a:p>
            <a:pPr lvl="0"/>
            <a:r>
              <a:rPr lang="en-US" dirty="0" smtClean="0"/>
              <a:t>Click to add subtitle</a:t>
            </a:r>
          </a:p>
        </p:txBody>
      </p:sp>
    </p:spTree>
    <p:extLst>
      <p:ext uri="{BB962C8B-B14F-4D97-AF65-F5344CB8AC3E}">
        <p14:creationId xmlns:p14="http://schemas.microsoft.com/office/powerpoint/2010/main" val="38741458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3" y="233153"/>
            <a:ext cx="11375536" cy="762786"/>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3" y="1476622"/>
            <a:ext cx="11375536" cy="963021"/>
          </a:xfrm>
        </p:spPr>
        <p:txBody>
          <a:bodyPr/>
          <a:lstStyle>
            <a:lvl1pPr marL="0" indent="0">
              <a:spcBef>
                <a:spcPts val="0"/>
              </a:spcBef>
              <a:spcAft>
                <a:spcPts val="918"/>
              </a:spcAft>
              <a:buNone/>
              <a:defRPr sz="4080" spc="-102" baseline="0">
                <a:latin typeface="Segoe UI Light" pitchFamily="34" charset="0"/>
              </a:defRPr>
            </a:lvl1pPr>
            <a:lvl2pPr marL="0" indent="0">
              <a:spcBef>
                <a:spcPts val="0"/>
              </a:spcBef>
              <a:spcAft>
                <a:spcPts val="408"/>
              </a:spcAft>
              <a:buNone/>
              <a:defRPr sz="2040" spc="-51" baseline="0"/>
            </a:lvl2pPr>
            <a:lvl3pPr marL="0" indent="0">
              <a:spcBef>
                <a:spcPts val="0"/>
              </a:spcBef>
              <a:spcAft>
                <a:spcPts val="408"/>
              </a:spcAft>
              <a:buNone/>
              <a:defRPr sz="2040"/>
            </a:lvl3pPr>
            <a:lvl4pPr marL="0" indent="0">
              <a:spcBef>
                <a:spcPts val="0"/>
              </a:spcBef>
              <a:spcAft>
                <a:spcPts val="408"/>
              </a:spcAft>
              <a:buNone/>
              <a:defRPr/>
            </a:lvl4pPr>
            <a:lvl5pPr marL="0" indent="0">
              <a:spcBef>
                <a:spcPts val="0"/>
              </a:spcBef>
              <a:spcAft>
                <a:spcPts val="408"/>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907579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1" y="585025"/>
            <a:ext cx="12436475" cy="380490"/>
          </a:xfrm>
          <a:prstGeom prst="rect">
            <a:avLst/>
          </a:prstGeom>
        </p:spPr>
        <p:txBody>
          <a:bodyPr lIns="380893" tIns="53325" rIns="53325" bIns="53325">
            <a:noAutofit/>
          </a:bodyPr>
          <a:lstStyle>
            <a:lvl1pPr marL="0" indent="0">
              <a:buNone/>
              <a:defRPr sz="2142">
                <a:latin typeface="Segoe UI Light" pitchFamily="34" charset="0"/>
              </a:defRPr>
            </a:lvl1pPr>
            <a:lvl2pPr marL="215376" indent="0">
              <a:buNone/>
              <a:defRPr/>
            </a:lvl2pPr>
            <a:lvl3pPr marL="449967" indent="0">
              <a:buNone/>
              <a:defRPr/>
            </a:lvl3pPr>
            <a:lvl4pPr marL="665343" indent="0">
              <a:buNone/>
              <a:defRPr/>
            </a:lvl4pPr>
            <a:lvl5pPr marL="84533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777280" y="1554341"/>
            <a:ext cx="10881916" cy="1738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18"/>
          <p:cNvSpPr>
            <a:spLocks noGrp="1"/>
          </p:cNvSpPr>
          <p:nvPr>
            <p:ph type="sldNum" sz="quarter" idx="15"/>
          </p:nvPr>
        </p:nvSpPr>
        <p:spPr>
          <a:xfrm>
            <a:off x="11659199" y="6606834"/>
            <a:ext cx="777279" cy="387693"/>
          </a:xfrm>
          <a:prstGeom prst="rect">
            <a:avLst/>
          </a:prstGeom>
        </p:spPr>
        <p:txBody>
          <a:bodyPr/>
          <a:lstStyle/>
          <a:p>
            <a:pPr defTabSz="699287"/>
            <a:fld id="{FAADACFB-7C71-4E89-89D2-7BBA40B7BFA9}" type="slidenum">
              <a:rPr lang="en-US" smtClean="0">
                <a:solidFill>
                  <a:srgbClr val="282828"/>
                </a:solidFill>
              </a:rPr>
              <a:pPr defTabSz="699287"/>
              <a:t>‹#›</a:t>
            </a:fld>
            <a:endParaRPr lang="en-US" dirty="0">
              <a:solidFill>
                <a:srgbClr val="282828"/>
              </a:solidFill>
            </a:endParaRPr>
          </a:p>
        </p:txBody>
      </p:sp>
      <p:sp>
        <p:nvSpPr>
          <p:cNvPr id="20" name="Footer Placeholder 19"/>
          <p:cNvSpPr>
            <a:spLocks noGrp="1"/>
          </p:cNvSpPr>
          <p:nvPr>
            <p:ph type="ftr" sz="quarter" idx="16"/>
          </p:nvPr>
        </p:nvSpPr>
        <p:spPr>
          <a:xfrm>
            <a:off x="3109121" y="6606833"/>
            <a:ext cx="8550076" cy="387694"/>
          </a:xfrm>
          <a:prstGeom prst="rect">
            <a:avLst/>
          </a:prstGeom>
        </p:spPr>
        <p:txBody>
          <a:bodyPr/>
          <a:lstStyle/>
          <a:p>
            <a:pPr defTabSz="699287"/>
            <a:endParaRPr lang="en-US" dirty="0">
              <a:solidFill>
                <a:srgbClr val="282828"/>
              </a:solidFill>
            </a:endParaRPr>
          </a:p>
        </p:txBody>
      </p:sp>
    </p:spTree>
    <p:extLst>
      <p:ext uri="{BB962C8B-B14F-4D97-AF65-F5344CB8AC3E}">
        <p14:creationId xmlns:p14="http://schemas.microsoft.com/office/powerpoint/2010/main" val="38344830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2" y="233151"/>
            <a:ext cx="11375536" cy="747897"/>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29660" y="1476623"/>
            <a:ext cx="11375535" cy="1738938"/>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335983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color Non-bulleted tex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8" name="Text Placeholder 7"/>
          <p:cNvSpPr>
            <a:spLocks noGrp="1"/>
          </p:cNvSpPr>
          <p:nvPr>
            <p:ph type="body" sz="quarter" idx="13"/>
          </p:nvPr>
        </p:nvSpPr>
        <p:spPr>
          <a:xfrm>
            <a:off x="274638" y="1439864"/>
            <a:ext cx="11887200" cy="1907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2" name="Group 11"/>
          <p:cNvGrpSpPr/>
          <p:nvPr userDrawn="1"/>
        </p:nvGrpSpPr>
        <p:grpSpPr>
          <a:xfrm>
            <a:off x="2" y="6695370"/>
            <a:ext cx="12436474" cy="299155"/>
            <a:chOff x="2" y="6695370"/>
            <a:chExt cx="12436474" cy="299155"/>
          </a:xfrm>
        </p:grpSpPr>
        <p:sp>
          <p:nvSpPr>
            <p:cNvPr id="13" name="Rectangle 12"/>
            <p:cNvSpPr/>
            <p:nvPr userDrawn="1"/>
          </p:nvSpPr>
          <p:spPr bwMode="auto">
            <a:xfrm>
              <a:off x="8504239" y="6695370"/>
              <a:ext cx="3932237" cy="299155"/>
            </a:xfrm>
            <a:prstGeom prst="rect">
              <a:avLst/>
            </a:prstGeom>
            <a:solidFill>
              <a:schemeClr val="accent4"/>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4" name="Rectangle 13"/>
            <p:cNvSpPr/>
            <p:nvPr userDrawn="1"/>
          </p:nvSpPr>
          <p:spPr bwMode="auto">
            <a:xfrm>
              <a:off x="2" y="6695370"/>
              <a:ext cx="8504237" cy="299155"/>
            </a:xfrm>
            <a:prstGeom prst="rect">
              <a:avLst/>
            </a:prstGeom>
            <a:solidFill>
              <a:schemeClr val="accent3"/>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5" name="Picture 14" descr="MS_rgb_Dynamics_GP_Wht_D.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9237" y="6735156"/>
              <a:ext cx="1906905" cy="219583"/>
            </a:xfrm>
            <a:prstGeom prst="rect">
              <a:avLst/>
            </a:prstGeom>
          </p:spPr>
        </p:pic>
      </p:grpSp>
    </p:spTree>
    <p:extLst>
      <p:ext uri="{BB962C8B-B14F-4D97-AF65-F5344CB8AC3E}">
        <p14:creationId xmlns:p14="http://schemas.microsoft.com/office/powerpoint/2010/main" val="12270723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2015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stretch>
            <a:fillRect/>
          </a:stretch>
        </p:blipFill>
        <p:spPr bwMode="invGray">
          <a:xfrm>
            <a:off x="459232" y="3145040"/>
            <a:ext cx="3291840" cy="705836"/>
          </a:xfrm>
          <a:prstGeom prst="rect">
            <a:avLst/>
          </a:prstGeom>
        </p:spPr>
      </p:pic>
    </p:spTree>
    <p:extLst>
      <p:ext uri="{BB962C8B-B14F-4D97-AF65-F5344CB8AC3E}">
        <p14:creationId xmlns:p14="http://schemas.microsoft.com/office/powerpoint/2010/main" val="3511357402"/>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748168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l="2944" t="1853" r="1090"/>
          <a:stretch/>
        </p:blipFill>
        <p:spPr>
          <a:xfrm flipH="1">
            <a:off x="0" y="2"/>
            <a:ext cx="12434704" cy="6994521"/>
          </a:xfrm>
          <a:prstGeom prst="rect">
            <a:avLst/>
          </a:prstGeom>
        </p:spPr>
      </p:pic>
      <p:sp>
        <p:nvSpPr>
          <p:cNvPr id="2" name="Rectangle 1"/>
          <p:cNvSpPr/>
          <p:nvPr userDrawn="1"/>
        </p:nvSpPr>
        <p:spPr bwMode="auto">
          <a:xfrm>
            <a:off x="271398" y="2125663"/>
            <a:ext cx="6404040" cy="3561363"/>
          </a:xfrm>
          <a:prstGeom prst="rect">
            <a:avLst/>
          </a:prstGeom>
          <a:solidFill>
            <a:srgbClr val="002050">
              <a:alpha val="82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25663"/>
            <a:ext cx="6400736" cy="1828800"/>
          </a:xfrm>
          <a:noFill/>
        </p:spPr>
        <p:txBody>
          <a:bodyPr lIns="146304" tIns="91440" rIns="146304" bIns="91440" anchor="t" anchorCtr="0"/>
          <a:lstStyle>
            <a:lvl1pPr>
              <a:defRPr sz="5400" spc="-100" baseline="0">
                <a:gradFill>
                  <a:gsLst>
                    <a:gs pos="64646">
                      <a:srgbClr val="FFFFFF"/>
                    </a:gs>
                    <a:gs pos="45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auto">
          <a:xfrm>
            <a:off x="273050" y="3954443"/>
            <a:ext cx="6402388" cy="1732583"/>
          </a:xfrm>
        </p:spPr>
        <p:txBody>
          <a:bodyPr tIns="109728" bIns="109728">
            <a:noAutofit/>
          </a:bodyPr>
          <a:lstStyle>
            <a:lvl1pPr marL="0" indent="0">
              <a:spcBef>
                <a:spcPts val="0"/>
              </a:spcBef>
              <a:buNone/>
              <a:defRPr sz="3200">
                <a:gradFill>
                  <a:gsLst>
                    <a:gs pos="64646">
                      <a:srgbClr val="FFFFFF"/>
                    </a:gs>
                    <a:gs pos="45000">
                      <a:srgbClr val="FFFFFF"/>
                    </a:gs>
                  </a:gsLst>
                  <a:lin ang="5400000" scaled="0"/>
                </a:gradFill>
              </a:defRPr>
            </a:lvl1pPr>
          </a:lstStyle>
          <a:p>
            <a:pPr lvl="0"/>
            <a:r>
              <a:rPr lang="en-US" dirty="0" smtClean="0"/>
              <a:t>Speaker Name</a:t>
            </a:r>
          </a:p>
        </p:txBody>
      </p:sp>
      <p:sp>
        <p:nvSpPr>
          <p:cNvPr id="8" name="Rectangle 7"/>
          <p:cNvSpPr/>
          <p:nvPr userDrawn="1"/>
        </p:nvSpPr>
        <p:spPr bwMode="auto">
          <a:xfrm>
            <a:off x="457200" y="479425"/>
            <a:ext cx="2101978" cy="401541"/>
          </a:xfrm>
          <a:prstGeom prst="rect">
            <a:avLst/>
          </a:prstGeom>
          <a:noFill/>
          <a:ln w="6350" cap="sq">
            <a:solidFill>
              <a:srgbClr val="525252"/>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0" normalizeH="0" baseline="0" noProof="0" dirty="0" smtClean="0">
                <a:ln>
                  <a:noFill/>
                </a:ln>
                <a:gradFill>
                  <a:gsLst>
                    <a:gs pos="93939">
                      <a:srgbClr val="525252"/>
                    </a:gs>
                    <a:gs pos="80808">
                      <a:srgbClr val="525252"/>
                    </a:gs>
                  </a:gsLst>
                  <a:lin ang="5400000" scaled="1"/>
                </a:gradFill>
                <a:effectLst/>
                <a:uLnTx/>
                <a:uFillTx/>
                <a:latin typeface="+mn-lt"/>
                <a:ea typeface="Segoe UI" pitchFamily="34" charset="0"/>
                <a:cs typeface="Segoe UI" pitchFamily="34" charset="0"/>
              </a:rPr>
              <a:t>Product logo</a:t>
            </a:r>
          </a:p>
        </p:txBody>
      </p:sp>
      <p:sp>
        <p:nvSpPr>
          <p:cNvPr id="10" name="Rectangle 9"/>
          <p:cNvSpPr/>
          <p:nvPr userDrawn="1"/>
        </p:nvSpPr>
        <p:spPr bwMode="auto">
          <a:xfrm>
            <a:off x="457200" y="880967"/>
            <a:ext cx="2101978" cy="277098"/>
          </a:xfrm>
          <a:prstGeom prst="rect">
            <a:avLst/>
          </a:prstGeom>
          <a:noFill/>
          <a:ln w="6350" cap="sq">
            <a:noFill/>
            <a:prstDash val="sysDot"/>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smtClean="0">
                <a:ln>
                  <a:noFill/>
                </a:ln>
                <a:gradFill>
                  <a:gsLst>
                    <a:gs pos="93939">
                      <a:srgbClr val="525252"/>
                    </a:gs>
                    <a:gs pos="80808">
                      <a:srgbClr val="525252"/>
                    </a:gs>
                  </a:gsLst>
                  <a:lin ang="5400000" scaled="1"/>
                </a:gradFill>
                <a:effectLst/>
                <a:uLnTx/>
                <a:uFillTx/>
                <a:latin typeface="+mn-lt"/>
                <a:ea typeface="Segoe UI" pitchFamily="34" charset="0"/>
                <a:cs typeface="Segoe UI" pitchFamily="34" charset="0"/>
              </a:rPr>
              <a:t>Update on slide master</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55672" y="6149340"/>
            <a:ext cx="1702251" cy="365760"/>
          </a:xfrm>
          <a:prstGeom prst="rect">
            <a:avLst/>
          </a:prstGeom>
        </p:spPr>
      </p:pic>
    </p:spTree>
    <p:extLst>
      <p:ext uri="{BB962C8B-B14F-4D97-AF65-F5344CB8AC3E}">
        <p14:creationId xmlns:p14="http://schemas.microsoft.com/office/powerpoint/2010/main" val="4761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91000">
                      <a:schemeClr val="tx1"/>
                    </a:gs>
                    <a:gs pos="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200" y="6149340"/>
            <a:ext cx="1707455" cy="365760"/>
          </a:xfrm>
          <a:prstGeom prst="rect">
            <a:avLst/>
          </a:prstGeom>
        </p:spPr>
      </p:pic>
      <p:sp>
        <p:nvSpPr>
          <p:cNvPr id="8" name="Rectangle 7"/>
          <p:cNvSpPr/>
          <p:nvPr userDrawn="1"/>
        </p:nvSpPr>
        <p:spPr bwMode="auto">
          <a:xfrm>
            <a:off x="457200" y="479425"/>
            <a:ext cx="2101978" cy="401541"/>
          </a:xfrm>
          <a:prstGeom prst="rect">
            <a:avLst/>
          </a:prstGeom>
          <a:noFill/>
          <a:ln w="6350" cap="sq">
            <a:solidFill>
              <a:schemeClr val="tx1"/>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0" normalizeH="0" baseline="0" noProof="0" dirty="0" smtClean="0">
                <a:ln>
                  <a:noFill/>
                </a:ln>
                <a:gradFill>
                  <a:gsLst>
                    <a:gs pos="51515">
                      <a:schemeClr val="tx1"/>
                    </a:gs>
                    <a:gs pos="43000">
                      <a:schemeClr val="tx1"/>
                    </a:gs>
                  </a:gsLst>
                  <a:lin ang="5400000" scaled="1"/>
                </a:gradFill>
                <a:effectLst/>
                <a:uLnTx/>
                <a:uFillTx/>
                <a:latin typeface="+mn-lt"/>
                <a:ea typeface="Segoe UI" pitchFamily="34" charset="0"/>
                <a:cs typeface="Segoe UI" pitchFamily="34" charset="0"/>
              </a:rPr>
              <a:t>Product logo</a:t>
            </a:r>
          </a:p>
        </p:txBody>
      </p:sp>
      <p:sp>
        <p:nvSpPr>
          <p:cNvPr id="10" name="Rectangle 9"/>
          <p:cNvSpPr/>
          <p:nvPr userDrawn="1"/>
        </p:nvSpPr>
        <p:spPr bwMode="auto">
          <a:xfrm>
            <a:off x="457200" y="880967"/>
            <a:ext cx="2101978" cy="277098"/>
          </a:xfrm>
          <a:prstGeom prst="rect">
            <a:avLst/>
          </a:prstGeom>
          <a:noFill/>
          <a:ln w="6350" cap="sq">
            <a:noFill/>
            <a:prstDash val="sysDot"/>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smtClean="0">
                <a:ln>
                  <a:noFill/>
                </a:ln>
                <a:gradFill>
                  <a:gsLst>
                    <a:gs pos="51515">
                      <a:schemeClr val="tx1"/>
                    </a:gs>
                    <a:gs pos="43000">
                      <a:schemeClr val="tx1"/>
                    </a:gs>
                  </a:gsLst>
                  <a:lin ang="5400000" scaled="1"/>
                </a:gradFill>
                <a:effectLst/>
                <a:uLnTx/>
                <a:uFillTx/>
                <a:latin typeface="+mn-lt"/>
                <a:ea typeface="Segoe UI" pitchFamily="34" charset="0"/>
                <a:cs typeface="Segoe UI" pitchFamily="34" charset="0"/>
              </a:rPr>
              <a:t>Update on slide master</a:t>
            </a:r>
          </a:p>
        </p:txBody>
      </p:sp>
    </p:spTree>
    <p:extLst>
      <p:ext uri="{BB962C8B-B14F-4D97-AF65-F5344CB8AC3E}">
        <p14:creationId xmlns:p14="http://schemas.microsoft.com/office/powerpoint/2010/main" val="2588231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794064"/>
          </a:xfrm>
          <a:noFill/>
        </p:spPr>
        <p:txBody>
          <a:bodyPr lIns="182880" tIns="146304" rIns="182880" bIns="146304">
            <a:sp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8976025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2025825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2014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16160658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theme" Target="../theme/theme1.xml"/><Relationship Id="rId31"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8.xml"/><Relationship Id="rId20" Type="http://schemas.openxmlformats.org/officeDocument/2006/relationships/slideLayout" Target="../slideLayouts/slideLayout49.xml"/><Relationship Id="rId21" Type="http://schemas.openxmlformats.org/officeDocument/2006/relationships/slideLayout" Target="../slideLayouts/slideLayout50.xml"/><Relationship Id="rId22" Type="http://schemas.openxmlformats.org/officeDocument/2006/relationships/theme" Target="../theme/theme2.xml"/><Relationship Id="rId23" Type="http://schemas.openxmlformats.org/officeDocument/2006/relationships/image" Target="../media/image1.png"/><Relationship Id="rId10" Type="http://schemas.openxmlformats.org/officeDocument/2006/relationships/slideLayout" Target="../slideLayouts/slideLayout39.xml"/><Relationship Id="rId11" Type="http://schemas.openxmlformats.org/officeDocument/2006/relationships/slideLayout" Target="../slideLayouts/slideLayout40.xml"/><Relationship Id="rId12" Type="http://schemas.openxmlformats.org/officeDocument/2006/relationships/slideLayout" Target="../slideLayouts/slideLayout41.xml"/><Relationship Id="rId13" Type="http://schemas.openxmlformats.org/officeDocument/2006/relationships/slideLayout" Target="../slideLayouts/slideLayout42.xml"/><Relationship Id="rId14" Type="http://schemas.openxmlformats.org/officeDocument/2006/relationships/slideLayout" Target="../slideLayouts/slideLayout43.xml"/><Relationship Id="rId15" Type="http://schemas.openxmlformats.org/officeDocument/2006/relationships/slideLayout" Target="../slideLayouts/slideLayout44.xml"/><Relationship Id="rId16" Type="http://schemas.openxmlformats.org/officeDocument/2006/relationships/slideLayout" Target="../slideLayouts/slideLayout45.xml"/><Relationship Id="rId17" Type="http://schemas.openxmlformats.org/officeDocument/2006/relationships/slideLayout" Target="../slideLayouts/slideLayout46.xml"/><Relationship Id="rId18" Type="http://schemas.openxmlformats.org/officeDocument/2006/relationships/slideLayout" Target="../slideLayouts/slideLayout47.xml"/><Relationship Id="rId19" Type="http://schemas.openxmlformats.org/officeDocument/2006/relationships/slideLayout" Target="../slideLayouts/slideLayout48.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1"/>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266" r:id="rId1"/>
    <p:sldLayoutId id="2147484167" r:id="rId2"/>
    <p:sldLayoutId id="2147484087" r:id="rId3"/>
    <p:sldLayoutId id="2147484098" r:id="rId4"/>
    <p:sldLayoutId id="2147484107" r:id="rId5"/>
    <p:sldLayoutId id="2147484086" r:id="rId6"/>
    <p:sldLayoutId id="2147484099" r:id="rId7"/>
    <p:sldLayoutId id="2147484100" r:id="rId8"/>
    <p:sldLayoutId id="2147484106" r:id="rId9"/>
    <p:sldLayoutId id="2147484089" r:id="rId10"/>
    <p:sldLayoutId id="2147484092" r:id="rId11"/>
    <p:sldLayoutId id="2147484105" r:id="rId12"/>
    <p:sldLayoutId id="2147484182" r:id="rId13"/>
    <p:sldLayoutId id="2147484130" r:id="rId14"/>
    <p:sldLayoutId id="2147484101" r:id="rId15"/>
    <p:sldLayoutId id="2147484102" r:id="rId16"/>
    <p:sldLayoutId id="2147484093" r:id="rId17"/>
    <p:sldLayoutId id="2147484127" r:id="rId18"/>
    <p:sldLayoutId id="2147484128" r:id="rId19"/>
    <p:sldLayoutId id="2147484129" r:id="rId20"/>
    <p:sldLayoutId id="2147484094" r:id="rId21"/>
    <p:sldLayoutId id="2147484267" r:id="rId22"/>
    <p:sldLayoutId id="2147484096" r:id="rId23"/>
    <p:sldLayoutId id="2147484271" r:id="rId24"/>
    <p:sldLayoutId id="2147484272" r:id="rId25"/>
    <p:sldLayoutId id="2147484273" r:id="rId26"/>
    <p:sldLayoutId id="2147484274" r:id="rId27"/>
    <p:sldLayoutId id="2147484276" r:id="rId28"/>
    <p:sldLayoutId id="2147484277" r:id="rId29"/>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3"/>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41" r:id="rId4"/>
    <p:sldLayoutId id="2147484244" r:id="rId5"/>
    <p:sldLayoutId id="2147484245" r:id="rId6"/>
    <p:sldLayoutId id="2147484247" r:id="rId7"/>
    <p:sldLayoutId id="2147484249" r:id="rId8"/>
    <p:sldLayoutId id="2147484250" r:id="rId9"/>
    <p:sldLayoutId id="2147484264" r:id="rId10"/>
    <p:sldLayoutId id="2147484251" r:id="rId11"/>
    <p:sldLayoutId id="2147484252" r:id="rId12"/>
    <p:sldLayoutId id="2147484253" r:id="rId13"/>
    <p:sldLayoutId id="2147484254" r:id="rId14"/>
    <p:sldLayoutId id="2147484256" r:id="rId15"/>
    <p:sldLayoutId id="2147484257" r:id="rId16"/>
    <p:sldLayoutId id="2147484258" r:id="rId17"/>
    <p:sldLayoutId id="2147484259" r:id="rId18"/>
    <p:sldLayoutId id="2147484260" r:id="rId19"/>
    <p:sldLayoutId id="2147484268" r:id="rId20"/>
    <p:sldLayoutId id="2147484263" r:id="rId2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2.bin"/><Relationship Id="rId5" Type="http://schemas.openxmlformats.org/officeDocument/2006/relationships/image" Target="../media/image25.png"/><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38.png"/><Relationship Id="rId5" Type="http://schemas.openxmlformats.org/officeDocument/2006/relationships/oleObject" Target="../embeddings/oleObject3.bin"/><Relationship Id="rId6" Type="http://schemas.openxmlformats.org/officeDocument/2006/relationships/image" Target="../media/image37.png"/><Relationship Id="rId1" Type="http://schemas.openxmlformats.org/officeDocument/2006/relationships/vmlDrawing" Target="../drawings/vmlDrawing3.vml"/><Relationship Id="rId2"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1" Type="http://schemas.microsoft.com/office/2007/relationships/hdphoto" Target="../media/hdphoto2.wdp"/><Relationship Id="rId12" Type="http://schemas.openxmlformats.org/officeDocument/2006/relationships/image" Target="../media/image15.jpeg"/><Relationship Id="rId13" Type="http://schemas.openxmlformats.org/officeDocument/2006/relationships/image" Target="../media/image16.png"/><Relationship Id="rId14" Type="http://schemas.openxmlformats.org/officeDocument/2006/relationships/image" Target="../media/image17.png"/><Relationship Id="rId15" Type="http://schemas.microsoft.com/office/2007/relationships/hdphoto" Target="../media/hdphoto3.wdp"/><Relationship Id="rId16" Type="http://schemas.openxmlformats.org/officeDocument/2006/relationships/image" Target="../media/image18.jpeg"/><Relationship Id="rId17" Type="http://schemas.openxmlformats.org/officeDocument/2006/relationships/image" Target="../media/image19.png"/><Relationship Id="rId18" Type="http://schemas.openxmlformats.org/officeDocument/2006/relationships/image" Target="../media/image20.jpeg"/><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microsoft.com/office/2007/relationships/hdphoto" Target="../media/hdphoto1.wdp"/><Relationship Id="rId9" Type="http://schemas.openxmlformats.org/officeDocument/2006/relationships/image" Target="../media/image13.png"/><Relationship Id="rId10"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4.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4" Type="http://schemas.microsoft.com/office/2007/relationships/hdphoto" Target="../media/hdphoto4.wdp"/><Relationship Id="rId5" Type="http://schemas.openxmlformats.org/officeDocument/2006/relationships/image" Target="../media/image49.jpeg"/><Relationship Id="rId6" Type="http://schemas.openxmlformats.org/officeDocument/2006/relationships/image" Target="../media/image3.png"/><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27.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27.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 Id="rId3" Type="http://schemas.openxmlformats.org/officeDocument/2006/relationships/image" Target="../media/image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8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8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9.xml"/><Relationship Id="rId3"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0.xml"/></Relationships>
</file>

<file path=ppt/slides/_rels/slide71.xml.rels><?xml version="1.0" encoding="UTF-8" standalone="yes"?>
<Relationships xmlns="http://schemas.openxmlformats.org/package/2006/relationships"><Relationship Id="rId3" Type="http://schemas.openxmlformats.org/officeDocument/2006/relationships/hyperlink" Target="http://dev.voxmobile.com/wp-content/uploads/2011/03/android_logo.png" TargetMode="External"/><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microsoft.com/office/2007/relationships/hdphoto" Target="../media/hdphoto5.wdp"/><Relationship Id="rId8" Type="http://schemas.openxmlformats.org/officeDocument/2006/relationships/image" Target="../media/image13.png"/><Relationship Id="rId1" Type="http://schemas.openxmlformats.org/officeDocument/2006/relationships/slideLayout" Target="../slideLayouts/slideLayout17.xml"/><Relationship Id="rId2" Type="http://schemas.openxmlformats.org/officeDocument/2006/relationships/notesSlide" Target="../notesSlides/notesSlide6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9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wmf"/><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png"/><Relationship Id="rId9" Type="http://schemas.openxmlformats.org/officeDocument/2006/relationships/image" Target="../media/image98.PNG"/><Relationship Id="rId1" Type="http://schemas.openxmlformats.org/officeDocument/2006/relationships/slideLayout" Target="../slideLayouts/slideLayout25.xml"/><Relationship Id="rId2" Type="http://schemas.openxmlformats.org/officeDocument/2006/relationships/notesSlide" Target="../notesSlides/notesSlide6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24.pn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hyperlink" Target="http://www.visionmobile.com/" TargetMode="External"/><Relationship Id="rId3" Type="http://schemas.openxmlformats.org/officeDocument/2006/relationships/hyperlink" Target="http://www.forbes.com/mobile/"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What’s New in Microsoft Dynamics GP 2015 R2</a:t>
            </a:r>
            <a:endParaRPr lang="en-US" dirty="0"/>
          </a:p>
        </p:txBody>
      </p:sp>
    </p:spTree>
    <p:extLst>
      <p:ext uri="{BB962C8B-B14F-4D97-AF65-F5344CB8AC3E}">
        <p14:creationId xmlns:p14="http://schemas.microsoft.com/office/powerpoint/2010/main" val="270953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80783"/>
            <a:ext cx="4571999" cy="5813742"/>
          </a:xfrm>
          <a:prstGeom prst="rect">
            <a:avLst/>
          </a:prstGeom>
          <a:solidFill>
            <a:schemeClr val="bg1">
              <a:lumMod val="95000"/>
            </a:schemeClr>
          </a:solidFill>
        </p:spPr>
        <p:txBody>
          <a:bodyPr lIns="274320" tIns="182880" bIns="182880">
            <a:noAutofit/>
          </a:bodyPr>
          <a:lstStyle/>
          <a:p>
            <a:r>
              <a:rPr lang="en-US" sz="2800" dirty="0" smtClean="0">
                <a:solidFill>
                  <a:srgbClr val="0070C0"/>
                </a:solidFill>
              </a:rPr>
              <a:t>Created a new SQL Reporting Service Report to have a </a:t>
            </a:r>
            <a:r>
              <a:rPr lang="en-US" sz="2800" dirty="0">
                <a:solidFill>
                  <a:srgbClr val="0070C0"/>
                </a:solidFill>
              </a:rPr>
              <a:t>cutoff date based on transaction date </a:t>
            </a:r>
            <a:r>
              <a:rPr lang="en-US" sz="2800" dirty="0" smtClean="0">
                <a:solidFill>
                  <a:srgbClr val="0070C0"/>
                </a:solidFill>
              </a:rPr>
              <a:t>or </a:t>
            </a:r>
            <a:r>
              <a:rPr lang="en-US" sz="2800" dirty="0">
                <a:solidFill>
                  <a:srgbClr val="0070C0"/>
                </a:solidFill>
              </a:rPr>
              <a:t>GL post date to allow customers to use the report for </a:t>
            </a:r>
            <a:r>
              <a:rPr lang="en-US" sz="2800" dirty="0" smtClean="0">
                <a:solidFill>
                  <a:srgbClr val="0070C0"/>
                </a:solidFill>
              </a:rPr>
              <a:t>historical </a:t>
            </a:r>
            <a:r>
              <a:rPr lang="en-US" sz="2800" dirty="0">
                <a:solidFill>
                  <a:srgbClr val="0070C0"/>
                </a:solidFill>
              </a:rPr>
              <a:t>purposes. </a:t>
            </a:r>
            <a:endParaRPr lang="en-US" dirty="0">
              <a:solidFill>
                <a:srgbClr val="0070C0"/>
              </a:solidFill>
            </a:endParaRPr>
          </a:p>
        </p:txBody>
      </p:sp>
      <p:sp>
        <p:nvSpPr>
          <p:cNvPr id="5" name="Rectangle 4"/>
          <p:cNvSpPr/>
          <p:nvPr/>
        </p:nvSpPr>
        <p:spPr bwMode="auto">
          <a:xfrm>
            <a:off x="-1" y="220662"/>
            <a:ext cx="4572000" cy="96012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Historical Received-not-Invoiced Report</a:t>
            </a: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2" name="Rectangle 2"/>
          <p:cNvSpPr>
            <a:spLocks noChangeArrowheads="1"/>
          </p:cNvSpPr>
          <p:nvPr/>
        </p:nvSpPr>
        <p:spPr bwMode="auto">
          <a:xfrm>
            <a:off x="5456237" y="906462"/>
            <a:ext cx="124364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nvPr>
        </p:nvGraphicFramePr>
        <p:xfrm>
          <a:off x="5105919" y="601662"/>
          <a:ext cx="6141518" cy="5343525"/>
        </p:xfrm>
        <a:graphic>
          <a:graphicData uri="http://schemas.openxmlformats.org/presentationml/2006/ole">
            <mc:AlternateContent xmlns:mc="http://schemas.openxmlformats.org/markup-compatibility/2006">
              <mc:Choice xmlns:v="urn:schemas-microsoft-com:vml" Requires="v">
                <p:oleObj spid="_x0000_s2061" name="Bitmap Image" r:id="rId4" imgW="8238095" imgH="7171429" progId="Paint.Picture">
                  <p:embed/>
                </p:oleObj>
              </mc:Choice>
              <mc:Fallback>
                <p:oleObj name="Bitmap Image" r:id="rId4" imgW="8238095" imgH="71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919" y="601662"/>
                        <a:ext cx="6141518" cy="5343525"/>
                      </a:xfrm>
                      <a:prstGeom prst="rect">
                        <a:avLst/>
                      </a:prstGeom>
                      <a:noFill/>
                      <a:extLst/>
                    </p:spPr>
                  </p:pic>
                </p:oleObj>
              </mc:Fallback>
            </mc:AlternateContent>
          </a:graphicData>
        </a:graphic>
      </p:graphicFrame>
    </p:spTree>
    <p:extLst>
      <p:ext uri="{BB962C8B-B14F-4D97-AF65-F5344CB8AC3E}">
        <p14:creationId xmlns:p14="http://schemas.microsoft.com/office/powerpoint/2010/main" val="72232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80783"/>
            <a:ext cx="4571999" cy="5813742"/>
          </a:xfrm>
          <a:prstGeom prst="rect">
            <a:avLst/>
          </a:prstGeom>
          <a:solidFill>
            <a:schemeClr val="bg1">
              <a:lumMod val="95000"/>
            </a:schemeClr>
          </a:solidFill>
        </p:spPr>
        <p:txBody>
          <a:bodyPr lIns="274320" tIns="182880" bIns="182880">
            <a:noAutofit/>
          </a:bodyPr>
          <a:lstStyle/>
          <a:p>
            <a:r>
              <a:rPr lang="en-US" sz="2800" dirty="0" smtClean="0">
                <a:solidFill>
                  <a:srgbClr val="0070C0"/>
                </a:solidFill>
              </a:rPr>
              <a:t>View all related purchasing documents for a single transaction in one window</a:t>
            </a:r>
          </a:p>
          <a:p>
            <a:pPr lvl="1"/>
            <a:r>
              <a:rPr lang="en-US" dirty="0" smtClean="0"/>
              <a:t>Select a purchasing invoice and window will refresh to show POs, receipts, payments, etc. </a:t>
            </a:r>
          </a:p>
          <a:p>
            <a:pPr lvl="1"/>
            <a:endParaRPr lang="en-US" dirty="0"/>
          </a:p>
          <a:p>
            <a:pPr lvl="1"/>
            <a:r>
              <a:rPr lang="en-US" dirty="0" smtClean="0"/>
              <a:t>Accessible from Vendor Maintenance, many purchasing inquiry windows, navigation lists and the home page</a:t>
            </a:r>
            <a:endParaRPr lang="en-US" dirty="0"/>
          </a:p>
        </p:txBody>
      </p:sp>
      <p:sp>
        <p:nvSpPr>
          <p:cNvPr id="5" name="Rectangle 4"/>
          <p:cNvSpPr/>
          <p:nvPr/>
        </p:nvSpPr>
        <p:spPr bwMode="auto">
          <a:xfrm>
            <a:off x="-1" y="220662"/>
            <a:ext cx="4572000" cy="96012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Purchasing All-in-One Document View</a:t>
            </a: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3"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857" y="1180782"/>
            <a:ext cx="7864476" cy="5322481"/>
          </a:xfrm>
          <a:prstGeom prst="rect">
            <a:avLst/>
          </a:prstGeom>
          <a:effectLst>
            <a:outerShdw blurRad="393700" dist="317500" dir="5400000" sx="90000" sy="90000" algn="ctr" rotWithShape="0">
              <a:prstClr val="black">
                <a:alpha val="30000"/>
              </a:prstClr>
            </a:outerShdw>
          </a:effectLst>
        </p:spPr>
      </p:pic>
    </p:spTree>
    <p:extLst>
      <p:ext uri="{BB962C8B-B14F-4D97-AF65-F5344CB8AC3E}">
        <p14:creationId xmlns:p14="http://schemas.microsoft.com/office/powerpoint/2010/main" val="20155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Financial</a:t>
            </a:r>
            <a:endParaRPr lang="en-US" dirty="0"/>
          </a:p>
        </p:txBody>
      </p:sp>
    </p:spTree>
    <p:extLst>
      <p:ext uri="{BB962C8B-B14F-4D97-AF65-F5344CB8AC3E}">
        <p14:creationId xmlns:p14="http://schemas.microsoft.com/office/powerpoint/2010/main" val="344015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80783"/>
            <a:ext cx="4571999" cy="5813742"/>
          </a:xfrm>
          <a:prstGeom prst="rect">
            <a:avLst/>
          </a:prstGeom>
          <a:solidFill>
            <a:schemeClr val="bg1">
              <a:lumMod val="95000"/>
            </a:schemeClr>
          </a:solidFill>
        </p:spPr>
        <p:txBody>
          <a:bodyPr lIns="274320" tIns="182880" bIns="182880">
            <a:noAutofit/>
          </a:bodyPr>
          <a:lstStyle/>
          <a:p>
            <a:r>
              <a:rPr lang="en-US" sz="2800" dirty="0" smtClean="0">
                <a:solidFill>
                  <a:srgbClr val="0070C0"/>
                </a:solidFill>
              </a:rPr>
              <a:t>Cash receipt deposits are posted automatically</a:t>
            </a:r>
          </a:p>
        </p:txBody>
      </p:sp>
      <p:sp>
        <p:nvSpPr>
          <p:cNvPr id="5" name="Rectangle 4"/>
          <p:cNvSpPr/>
          <p:nvPr/>
        </p:nvSpPr>
        <p:spPr bwMode="auto">
          <a:xfrm>
            <a:off x="-1" y="220662"/>
            <a:ext cx="4572000" cy="96012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Automatically Deposit Cash Receipts</a:t>
            </a: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grpSp>
        <p:nvGrpSpPr>
          <p:cNvPr id="14" name="Group 13"/>
          <p:cNvGrpSpPr/>
          <p:nvPr/>
        </p:nvGrpSpPr>
        <p:grpSpPr>
          <a:xfrm>
            <a:off x="5027613" y="511174"/>
            <a:ext cx="6448424" cy="5972175"/>
            <a:chOff x="5027613" y="511174"/>
            <a:chExt cx="6448424" cy="5972175"/>
          </a:xfrm>
        </p:grpSpPr>
        <p:pic>
          <p:nvPicPr>
            <p:cNvPr id="2" name="Picture 1"/>
            <p:cNvPicPr>
              <a:picLocks noChangeAspect="1"/>
            </p:cNvPicPr>
            <p:nvPr/>
          </p:nvPicPr>
          <p:blipFill>
            <a:blip r:embed="rId3"/>
            <a:stretch>
              <a:fillRect/>
            </a:stretch>
          </p:blipFill>
          <p:spPr>
            <a:xfrm>
              <a:off x="6475412" y="511174"/>
              <a:ext cx="5000625" cy="5972175"/>
            </a:xfrm>
            <a:prstGeom prst="rect">
              <a:avLst/>
            </a:prstGeom>
            <a:effectLst>
              <a:outerShdw blurRad="393700" dist="317500" dir="5400000" sx="90000" sy="90000" algn="ctr" rotWithShape="0">
                <a:prstClr val="black">
                  <a:alpha val="30000"/>
                </a:prstClr>
              </a:outerShdw>
            </a:effectLst>
          </p:spPr>
        </p:pic>
        <p:sp>
          <p:nvSpPr>
            <p:cNvPr id="3" name="Curved Right Arrow 2"/>
            <p:cNvSpPr/>
            <p:nvPr/>
          </p:nvSpPr>
          <p:spPr bwMode="auto">
            <a:xfrm>
              <a:off x="5027613" y="1973262"/>
              <a:ext cx="1676400" cy="1828800"/>
            </a:xfrm>
            <a:prstGeom prst="curvedRightArrow">
              <a:avLst>
                <a:gd name="adj1" fmla="val 20803"/>
                <a:gd name="adj2" fmla="val 50000"/>
                <a:gd name="adj3" fmla="val 36016"/>
              </a:avLst>
            </a:prstGeom>
            <a:solidFill>
              <a:schemeClr val="accent1"/>
            </a:solidFill>
            <a:ln>
              <a:noFill/>
              <a:headEnd type="none" w="med" len="med"/>
              <a:tailEnd type="none" w="med" len="med"/>
            </a:ln>
            <a:effectLst>
              <a:outerShdw blurRad="393700" dist="101600" dir="5400000" sx="86000" sy="86000" algn="ctr" rotWithShape="0">
                <a:srgbClr val="000000">
                  <a:alpha val="1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p:nvPicPr>
          <p:blipFill>
            <a:blip r:embed="rId4"/>
            <a:stretch>
              <a:fillRect/>
            </a:stretch>
          </p:blipFill>
          <p:spPr>
            <a:xfrm>
              <a:off x="6475412" y="511174"/>
              <a:ext cx="5000625" cy="2457450"/>
            </a:xfrm>
            <a:prstGeom prst="rect">
              <a:avLst/>
            </a:prstGeom>
          </p:spPr>
        </p:pic>
      </p:grpSp>
    </p:spTree>
    <p:extLst>
      <p:ext uri="{BB962C8B-B14F-4D97-AF65-F5344CB8AC3E}">
        <p14:creationId xmlns:p14="http://schemas.microsoft.com/office/powerpoint/2010/main" val="193296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80783"/>
            <a:ext cx="4571999" cy="5813742"/>
          </a:xfrm>
          <a:prstGeom prst="rect">
            <a:avLst/>
          </a:prstGeom>
          <a:solidFill>
            <a:schemeClr val="bg1">
              <a:lumMod val="95000"/>
            </a:schemeClr>
          </a:solidFill>
        </p:spPr>
        <p:txBody>
          <a:bodyPr lIns="274320" tIns="182880" bIns="182880">
            <a:noAutofit/>
          </a:bodyPr>
          <a:lstStyle/>
          <a:p>
            <a:r>
              <a:rPr lang="en-US" sz="2800" dirty="0" smtClean="0">
                <a:solidFill>
                  <a:srgbClr val="0070C0"/>
                </a:solidFill>
              </a:rPr>
              <a:t>Lists include more data</a:t>
            </a:r>
          </a:p>
          <a:p>
            <a:r>
              <a:rPr lang="en-US" sz="2800" dirty="0" smtClean="0">
                <a:solidFill>
                  <a:srgbClr val="0070C0"/>
                </a:solidFill>
              </a:rPr>
              <a:t>Include a column for each transaction dimension</a:t>
            </a:r>
          </a:p>
          <a:p>
            <a:r>
              <a:rPr lang="en-US" sz="2800" dirty="0" smtClean="0">
                <a:solidFill>
                  <a:srgbClr val="0070C0"/>
                </a:solidFill>
              </a:rPr>
              <a:t>Improvements apply to:</a:t>
            </a:r>
          </a:p>
          <a:p>
            <a:pPr lvl="1"/>
            <a:r>
              <a:rPr lang="en-US" dirty="0" smtClean="0"/>
              <a:t>SmartLists</a:t>
            </a:r>
          </a:p>
          <a:p>
            <a:pPr lvl="1"/>
            <a:r>
              <a:rPr lang="en-US" dirty="0" smtClean="0"/>
              <a:t>Excel Reports</a:t>
            </a:r>
          </a:p>
          <a:p>
            <a:pPr lvl="1"/>
            <a:endParaRPr lang="en-US" dirty="0"/>
          </a:p>
          <a:p>
            <a:pPr lvl="1"/>
            <a:endParaRPr lang="en-US" dirty="0"/>
          </a:p>
        </p:txBody>
      </p:sp>
      <p:sp>
        <p:nvSpPr>
          <p:cNvPr id="5" name="Rectangle 4"/>
          <p:cNvSpPr/>
          <p:nvPr/>
        </p:nvSpPr>
        <p:spPr bwMode="auto">
          <a:xfrm>
            <a:off x="-1" y="220662"/>
            <a:ext cx="4572000" cy="96012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Analytical Accounting Transaction Lists</a:t>
            </a: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2" name="Picture 1"/>
          <p:cNvPicPr>
            <a:picLocks noChangeAspect="1"/>
          </p:cNvPicPr>
          <p:nvPr/>
        </p:nvPicPr>
        <p:blipFill>
          <a:blip r:embed="rId3"/>
          <a:stretch>
            <a:fillRect/>
          </a:stretch>
        </p:blipFill>
        <p:spPr>
          <a:xfrm>
            <a:off x="4846637" y="1180782"/>
            <a:ext cx="7406640" cy="4487846"/>
          </a:xfrm>
          <a:prstGeom prst="rect">
            <a:avLst/>
          </a:prstGeom>
          <a:effectLst>
            <a:outerShdw blurRad="393700" dist="317500" dir="5400000" sx="90000" sy="90000" algn="ctr" rotWithShape="0">
              <a:prstClr val="black">
                <a:alpha val="30000"/>
              </a:prstClr>
            </a:outerShdw>
          </a:effectLst>
        </p:spPr>
      </p:pic>
    </p:spTree>
    <p:extLst>
      <p:ext uri="{BB962C8B-B14F-4D97-AF65-F5344CB8AC3E}">
        <p14:creationId xmlns:p14="http://schemas.microsoft.com/office/powerpoint/2010/main" val="413406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80783"/>
            <a:ext cx="4571999" cy="5813742"/>
          </a:xfrm>
          <a:prstGeom prst="rect">
            <a:avLst/>
          </a:prstGeom>
          <a:solidFill>
            <a:schemeClr val="bg1">
              <a:lumMod val="95000"/>
            </a:schemeClr>
          </a:solidFill>
        </p:spPr>
        <p:txBody>
          <a:bodyPr lIns="274320" tIns="182880" bIns="182880">
            <a:noAutofit/>
          </a:bodyPr>
          <a:lstStyle/>
          <a:p>
            <a:r>
              <a:rPr lang="en-US" sz="2800" dirty="0">
                <a:solidFill>
                  <a:srgbClr val="0070C0"/>
                </a:solidFill>
              </a:rPr>
              <a:t>Workflow approval for a single transaction in Payables Transaction Entry</a:t>
            </a:r>
          </a:p>
          <a:p>
            <a:pPr lvl="1"/>
            <a:r>
              <a:rPr lang="en-US" dirty="0"/>
              <a:t>Define workflow process for Payables invoices, charges, credit </a:t>
            </a:r>
            <a:r>
              <a:rPr lang="en-US" dirty="0" smtClean="0"/>
              <a:t>memos, </a:t>
            </a:r>
            <a:r>
              <a:rPr lang="en-US" dirty="0"/>
              <a:t>and </a:t>
            </a:r>
            <a:r>
              <a:rPr lang="en-US" dirty="0" smtClean="0"/>
              <a:t>returns</a:t>
            </a:r>
            <a:endParaRPr lang="en-US" dirty="0"/>
          </a:p>
        </p:txBody>
      </p:sp>
      <p:sp>
        <p:nvSpPr>
          <p:cNvPr id="5" name="Rectangle 4"/>
          <p:cNvSpPr/>
          <p:nvPr/>
        </p:nvSpPr>
        <p:spPr bwMode="auto">
          <a:xfrm>
            <a:off x="-1" y="220662"/>
            <a:ext cx="4572000" cy="96012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Payables Transaction Approval Workflow Type</a:t>
            </a: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2"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199" y="460429"/>
            <a:ext cx="7742238" cy="5899200"/>
          </a:xfrm>
          <a:prstGeom prst="rect">
            <a:avLst/>
          </a:prstGeom>
        </p:spPr>
      </p:pic>
    </p:spTree>
    <p:extLst>
      <p:ext uri="{BB962C8B-B14F-4D97-AF65-F5344CB8AC3E}">
        <p14:creationId xmlns:p14="http://schemas.microsoft.com/office/powerpoint/2010/main" val="350282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80783"/>
            <a:ext cx="4571999" cy="5813742"/>
          </a:xfrm>
          <a:prstGeom prst="rect">
            <a:avLst/>
          </a:prstGeom>
          <a:solidFill>
            <a:schemeClr val="bg1">
              <a:lumMod val="95000"/>
            </a:schemeClr>
          </a:solidFill>
        </p:spPr>
        <p:txBody>
          <a:bodyPr lIns="274320" tIns="182880" bIns="182880">
            <a:noAutofit/>
          </a:bodyPr>
          <a:lstStyle/>
          <a:p>
            <a:r>
              <a:rPr lang="en-US" sz="2800" dirty="0" smtClean="0"/>
              <a:t>New </a:t>
            </a:r>
            <a:r>
              <a:rPr lang="en-US" sz="2800" dirty="0"/>
              <a:t>options that determine how and when you are notified of a customer who is over </a:t>
            </a:r>
            <a:r>
              <a:rPr lang="en-US" sz="2800" dirty="0" smtClean="0"/>
              <a:t>the </a:t>
            </a:r>
            <a:r>
              <a:rPr lang="en-US" sz="2800" dirty="0"/>
              <a:t>credit limit you set for them.  </a:t>
            </a:r>
            <a:endParaRPr lang="en-US" sz="2800" dirty="0" smtClean="0"/>
          </a:p>
          <a:p>
            <a:endParaRPr lang="en-US" sz="2800" dirty="0"/>
          </a:p>
          <a:p>
            <a:r>
              <a:rPr lang="en-US" sz="2800" dirty="0" smtClean="0"/>
              <a:t>In </a:t>
            </a:r>
            <a:r>
              <a:rPr lang="en-US" sz="2800" dirty="0"/>
              <a:t>Receivables Setup, you can select to display an icon or give a warning message for a customer who is over their limit. </a:t>
            </a:r>
            <a:endParaRPr lang="en-US" dirty="0"/>
          </a:p>
        </p:txBody>
      </p:sp>
      <p:sp>
        <p:nvSpPr>
          <p:cNvPr id="5" name="Rectangle 4"/>
          <p:cNvSpPr/>
          <p:nvPr/>
        </p:nvSpPr>
        <p:spPr bwMode="auto">
          <a:xfrm>
            <a:off x="-1" y="220662"/>
            <a:ext cx="4572000" cy="96012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Visual Indicator for Customer Credit Limit</a:t>
            </a: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605679" y="68262"/>
            <a:ext cx="6248400" cy="4579938"/>
          </a:xfrm>
          <a:prstGeom prst="rect">
            <a:avLst/>
          </a:prstGeom>
          <a:noFill/>
          <a:ln>
            <a:noFill/>
          </a:ln>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6827837" y="2735262"/>
            <a:ext cx="5410200" cy="4259263"/>
          </a:xfrm>
          <a:prstGeom prst="rect">
            <a:avLst/>
          </a:prstGeom>
          <a:noFill/>
          <a:ln>
            <a:noFill/>
          </a:ln>
        </p:spPr>
      </p:pic>
    </p:spTree>
    <p:extLst>
      <p:ext uri="{BB962C8B-B14F-4D97-AF65-F5344CB8AC3E}">
        <p14:creationId xmlns:p14="http://schemas.microsoft.com/office/powerpoint/2010/main" val="391041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80783"/>
            <a:ext cx="4571999" cy="5813742"/>
          </a:xfrm>
          <a:prstGeom prst="rect">
            <a:avLst/>
          </a:prstGeom>
          <a:solidFill>
            <a:schemeClr val="bg1">
              <a:lumMod val="95000"/>
            </a:schemeClr>
          </a:solidFill>
        </p:spPr>
        <p:txBody>
          <a:bodyPr lIns="274320" tIns="182880" bIns="182880">
            <a:noAutofit/>
          </a:bodyPr>
          <a:lstStyle/>
          <a:p>
            <a:r>
              <a:rPr lang="en-US" sz="2800" dirty="0" smtClean="0"/>
              <a:t>View </a:t>
            </a:r>
            <a:r>
              <a:rPr lang="en-US" sz="2800" dirty="0"/>
              <a:t>open and historical information in the same window for Summary Inquiry, Detail Inquiry and for Account Summary.  </a:t>
            </a:r>
            <a:endParaRPr lang="en-US" sz="2800" dirty="0" smtClean="0"/>
          </a:p>
          <a:p>
            <a:endParaRPr lang="en-US" sz="2800" dirty="0"/>
          </a:p>
          <a:p>
            <a:r>
              <a:rPr lang="en-US" sz="2800" dirty="0" smtClean="0"/>
              <a:t>Any </a:t>
            </a:r>
            <a:r>
              <a:rPr lang="en-US" sz="2800" dirty="0" err="1" smtClean="0"/>
              <a:t>GoTo’s</a:t>
            </a:r>
            <a:r>
              <a:rPr lang="en-US" sz="2800" dirty="0" smtClean="0"/>
              <a:t> </a:t>
            </a:r>
            <a:r>
              <a:rPr lang="en-US" sz="2800" dirty="0"/>
              <a:t>or drill backs will now go to the single window instead of the user picking open or history.</a:t>
            </a:r>
            <a:endParaRPr lang="en-US" dirty="0"/>
          </a:p>
        </p:txBody>
      </p:sp>
      <p:sp>
        <p:nvSpPr>
          <p:cNvPr id="5" name="Rectangle 4"/>
          <p:cNvSpPr/>
          <p:nvPr/>
        </p:nvSpPr>
        <p:spPr bwMode="auto">
          <a:xfrm>
            <a:off x="-1" y="220662"/>
            <a:ext cx="4572000" cy="96012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Combine Open and History Inquiries</a:t>
            </a: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770437" y="220662"/>
            <a:ext cx="6019800" cy="4953000"/>
          </a:xfrm>
          <a:prstGeom prst="rect">
            <a:avLst/>
          </a:prstGeom>
          <a:noFill/>
          <a:ln>
            <a:noFill/>
          </a:ln>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6599237" y="2624137"/>
            <a:ext cx="5715000" cy="4370388"/>
          </a:xfrm>
          <a:prstGeom prst="rect">
            <a:avLst/>
          </a:prstGeom>
          <a:noFill/>
          <a:ln>
            <a:noFill/>
          </a:ln>
        </p:spPr>
      </p:pic>
    </p:spTree>
    <p:extLst>
      <p:ext uri="{BB962C8B-B14F-4D97-AF65-F5344CB8AC3E}">
        <p14:creationId xmlns:p14="http://schemas.microsoft.com/office/powerpoint/2010/main" val="239059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1181862"/>
          </a:xfrm>
        </p:spPr>
        <p:txBody>
          <a:bodyPr/>
          <a:lstStyle/>
          <a:p>
            <a:r>
              <a:rPr lang="en-US" dirty="0" smtClean="0"/>
              <a:t>Human Resources and Payroll</a:t>
            </a:r>
            <a:endParaRPr lang="en-US" dirty="0"/>
          </a:p>
        </p:txBody>
      </p:sp>
    </p:spTree>
    <p:extLst>
      <p:ext uri="{BB962C8B-B14F-4D97-AF65-F5344CB8AC3E}">
        <p14:creationId xmlns:p14="http://schemas.microsoft.com/office/powerpoint/2010/main" val="142651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80783"/>
            <a:ext cx="4571999" cy="5593079"/>
          </a:xfrm>
          <a:prstGeom prst="rect">
            <a:avLst/>
          </a:prstGeom>
          <a:solidFill>
            <a:schemeClr val="bg1">
              <a:lumMod val="95000"/>
            </a:schemeClr>
          </a:solidFill>
        </p:spPr>
        <p:txBody>
          <a:bodyPr lIns="274320" tIns="182880" bIns="182880">
            <a:noAutofit/>
          </a:bodyPr>
          <a:lstStyle/>
          <a:p>
            <a:r>
              <a:rPr lang="en-US" sz="2800" dirty="0" smtClean="0">
                <a:gradFill>
                  <a:gsLst>
                    <a:gs pos="2917">
                      <a:schemeClr val="bg2"/>
                    </a:gs>
                    <a:gs pos="30000">
                      <a:schemeClr val="bg2"/>
                    </a:gs>
                  </a:gsLst>
                  <a:lin ang="5400000" scaled="0"/>
                </a:gradFill>
              </a:rPr>
              <a:t>Masks the Employee Social Security Number on selected reports</a:t>
            </a:r>
          </a:p>
          <a:p>
            <a:pPr lvl="1"/>
            <a:r>
              <a:rPr lang="en-US" dirty="0" smtClean="0"/>
              <a:t>Select which reports you want to mask Social Security Number from the Report Masking window</a:t>
            </a:r>
          </a:p>
          <a:p>
            <a:pPr lvl="1"/>
            <a:endParaRPr lang="en-US" dirty="0"/>
          </a:p>
          <a:p>
            <a:pPr lvl="1"/>
            <a:r>
              <a:rPr lang="en-US" dirty="0" smtClean="0"/>
              <a:t>For selected reports, the Social Security Mask will appear as </a:t>
            </a:r>
          </a:p>
          <a:p>
            <a:pPr lvl="1"/>
            <a:r>
              <a:rPr lang="en-US" dirty="0" smtClean="0"/>
              <a:t>xxx-xx-</a:t>
            </a:r>
            <a:r>
              <a:rPr lang="en-US" dirty="0" err="1" smtClean="0"/>
              <a:t>xxxx</a:t>
            </a:r>
            <a:r>
              <a:rPr lang="en-US" dirty="0" smtClean="0"/>
              <a:t> when rendered</a:t>
            </a:r>
          </a:p>
          <a:p>
            <a:pPr lvl="1"/>
            <a:endParaRPr lang="en-US" dirty="0"/>
          </a:p>
          <a:p>
            <a:pPr lvl="1"/>
            <a:endParaRPr lang="en-US" dirty="0"/>
          </a:p>
        </p:txBody>
      </p:sp>
      <p:sp>
        <p:nvSpPr>
          <p:cNvPr id="5" name="Rectangle 4"/>
          <p:cNvSpPr/>
          <p:nvPr/>
        </p:nvSpPr>
        <p:spPr bwMode="auto">
          <a:xfrm>
            <a:off x="-1" y="220662"/>
            <a:ext cx="4572000" cy="96012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Mask SSN on Payroll and HR Reports</a:t>
            </a: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637" y="826081"/>
            <a:ext cx="6553200" cy="5342362"/>
          </a:xfrm>
          <a:prstGeom prst="rect">
            <a:avLst/>
          </a:prstGeom>
          <a:effectLst>
            <a:outerShdw blurRad="393700" dist="317500" dir="5400000" sx="90000" sy="90000" algn="ctr" rotWithShape="0">
              <a:prstClr val="black">
                <a:alpha val="30000"/>
              </a:prstClr>
            </a:outerShdw>
          </a:effectLst>
        </p:spPr>
      </p:pic>
    </p:spTree>
    <p:extLst>
      <p:ext uri="{BB962C8B-B14F-4D97-AF65-F5344CB8AC3E}">
        <p14:creationId xmlns:p14="http://schemas.microsoft.com/office/powerpoint/2010/main" val="276368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bwMode="auto">
          <a:xfrm>
            <a:off x="1882396" y="2584603"/>
            <a:ext cx="1819205" cy="695756"/>
          </a:xfrm>
          <a:prstGeom prst="rect">
            <a:avLst/>
          </a:prstGeom>
          <a:solidFill>
            <a:srgbClr val="D2D2D2"/>
          </a:solidFill>
          <a:ln w="15875" cap="sq" cmpd="sng" algn="ctr">
            <a:noFill/>
            <a:prstDash val="solid"/>
            <a:headEnd type="none" w="med" len="med"/>
            <a:tailEnd type="none" w="med" len="med"/>
          </a:ln>
          <a:effectLst/>
          <a:sp3d>
            <a:bevelT w="82550"/>
          </a:sp3d>
        </p:spPr>
        <p:txBody>
          <a:bodyPr lIns="93162" tIns="62105" rIns="46581" bIns="124212" anchor="b">
            <a:noAutofit/>
          </a:bodyPr>
          <a:lstStyle>
            <a:defPPr>
              <a:defRPr lang="en-US"/>
            </a:defPPr>
            <a:lvl1pPr algn="ctr" defTabSz="913183">
              <a:lnSpc>
                <a:spcPct val="90000"/>
              </a:lnSpc>
              <a:spcBef>
                <a:spcPts val="1000"/>
              </a:spcBef>
              <a:buSzPct val="90000"/>
              <a:defRPr sz="2398" kern="0" spc="-100">
                <a:ln w="18415" cmpd="sng">
                  <a:noFill/>
                  <a:prstDash val="solid"/>
                </a:ln>
                <a:latin typeface="Segoe UI Light"/>
              </a:defRPr>
            </a:lvl1pPr>
          </a:lstStyle>
          <a:p>
            <a:r>
              <a:rPr lang="en-US" sz="2446" dirty="0"/>
              <a:t>GP 2013 SP1/2</a:t>
            </a:r>
          </a:p>
        </p:txBody>
      </p:sp>
      <p:sp>
        <p:nvSpPr>
          <p:cNvPr id="58" name="TextBox 57"/>
          <p:cNvSpPr txBox="1"/>
          <p:nvPr/>
        </p:nvSpPr>
        <p:spPr bwMode="auto">
          <a:xfrm>
            <a:off x="283225" y="2584603"/>
            <a:ext cx="1556431" cy="695756"/>
          </a:xfrm>
          <a:prstGeom prst="rect">
            <a:avLst/>
          </a:prstGeom>
          <a:solidFill>
            <a:srgbClr val="D2D2D2"/>
          </a:solidFill>
          <a:ln w="15875" cap="sq" cmpd="sng" algn="ctr">
            <a:noFill/>
            <a:prstDash val="solid"/>
            <a:headEnd type="none" w="med" len="med"/>
            <a:tailEnd type="none" w="med" len="med"/>
          </a:ln>
          <a:effectLst/>
          <a:sp3d>
            <a:bevelT w="82550"/>
          </a:sp3d>
        </p:spPr>
        <p:txBody>
          <a:bodyPr lIns="93162" tIns="62105" rIns="46581" bIns="124212" anchor="b">
            <a:noAutofit/>
          </a:bodyPr>
          <a:lstStyle>
            <a:defPPr>
              <a:defRPr lang="en-US"/>
            </a:defPPr>
            <a:lvl1pPr>
              <a:lnSpc>
                <a:spcPct val="90000"/>
              </a:lnSpc>
              <a:spcBef>
                <a:spcPts val="1000"/>
              </a:spcBef>
              <a:buSzPct val="90000"/>
              <a:defRPr sz="2800" kern="0" spc="-100">
                <a:gradFill>
                  <a:gsLst>
                    <a:gs pos="0">
                      <a:schemeClr val="bg1"/>
                    </a:gs>
                    <a:gs pos="100000">
                      <a:schemeClr val="bg1"/>
                    </a:gs>
                  </a:gsLst>
                  <a:lin ang="5400000" scaled="0"/>
                </a:gradFill>
                <a:latin typeface="Segoe Light" pitchFamily="34" charset="0"/>
              </a:defRPr>
            </a:lvl1pPr>
          </a:lstStyle>
          <a:p>
            <a:pPr algn="ctr" defTabSz="931355">
              <a:defRPr/>
            </a:pPr>
            <a:r>
              <a:rPr lang="en-US" sz="2446" dirty="0">
                <a:ln w="18415" cmpd="sng">
                  <a:noFill/>
                  <a:prstDash val="solid"/>
                </a:ln>
                <a:solidFill>
                  <a:schemeClr val="tx1"/>
                </a:solidFill>
                <a:latin typeface="Segoe UI Light"/>
              </a:rPr>
              <a:t>GP 2013</a:t>
            </a:r>
          </a:p>
        </p:txBody>
      </p:sp>
      <p:sp>
        <p:nvSpPr>
          <p:cNvPr id="62" name="TextBox 61"/>
          <p:cNvSpPr txBox="1"/>
          <p:nvPr/>
        </p:nvSpPr>
        <p:spPr bwMode="auto">
          <a:xfrm>
            <a:off x="3808474" y="2582992"/>
            <a:ext cx="1583110" cy="695756"/>
          </a:xfrm>
          <a:prstGeom prst="rect">
            <a:avLst/>
          </a:prstGeom>
          <a:solidFill>
            <a:srgbClr val="D2D2D2"/>
          </a:solidFill>
          <a:ln w="15875" cap="sq" cmpd="sng" algn="ctr">
            <a:noFill/>
            <a:prstDash val="solid"/>
            <a:headEnd type="none" w="med" len="med"/>
            <a:tailEnd type="none" w="med" len="med"/>
          </a:ln>
          <a:effectLst/>
          <a:sp3d>
            <a:bevelT w="82550"/>
          </a:sp3d>
        </p:spPr>
        <p:txBody>
          <a:bodyPr lIns="93162" tIns="62105" rIns="46581" bIns="124212" anchor="b">
            <a:noAutofit/>
          </a:bodyPr>
          <a:lstStyle>
            <a:defPPr>
              <a:defRPr lang="en-US"/>
            </a:defPPr>
            <a:lvl1pPr algn="ctr" defTabSz="913183">
              <a:lnSpc>
                <a:spcPct val="90000"/>
              </a:lnSpc>
              <a:spcBef>
                <a:spcPts val="1000"/>
              </a:spcBef>
              <a:buSzPct val="90000"/>
              <a:defRPr sz="2398" kern="0" spc="-100">
                <a:ln w="18415" cmpd="sng">
                  <a:noFill/>
                  <a:prstDash val="solid"/>
                </a:ln>
                <a:latin typeface="Segoe UI Light"/>
              </a:defRPr>
            </a:lvl1pPr>
          </a:lstStyle>
          <a:p>
            <a:r>
              <a:rPr lang="en-GB" sz="2446" dirty="0"/>
              <a:t>GP 2013 R2</a:t>
            </a:r>
            <a:endParaRPr lang="en-US" sz="2446" dirty="0"/>
          </a:p>
        </p:txBody>
      </p:sp>
      <p:sp>
        <p:nvSpPr>
          <p:cNvPr id="64" name="TextBox 63"/>
          <p:cNvSpPr txBox="1"/>
          <p:nvPr/>
        </p:nvSpPr>
        <p:spPr bwMode="auto">
          <a:xfrm>
            <a:off x="5516648" y="2584602"/>
            <a:ext cx="1632028" cy="695756"/>
          </a:xfrm>
          <a:prstGeom prst="rect">
            <a:avLst/>
          </a:prstGeom>
          <a:solidFill>
            <a:srgbClr val="D2D2D2"/>
          </a:solidFill>
          <a:ln w="15875" cap="sq" cmpd="sng" algn="ctr">
            <a:noFill/>
            <a:prstDash val="solid"/>
            <a:headEnd type="none" w="med" len="med"/>
            <a:tailEnd type="none" w="med" len="med"/>
          </a:ln>
          <a:effectLst/>
          <a:sp3d>
            <a:bevelT w="82550"/>
          </a:sp3d>
        </p:spPr>
        <p:txBody>
          <a:bodyPr lIns="93162" tIns="62105" rIns="46581" bIns="124212" anchor="b">
            <a:noAutofit/>
          </a:bodyPr>
          <a:lstStyle>
            <a:defPPr>
              <a:defRPr lang="en-US"/>
            </a:defPPr>
            <a:lvl1pPr algn="ctr" defTabSz="913183">
              <a:lnSpc>
                <a:spcPct val="90000"/>
              </a:lnSpc>
              <a:spcBef>
                <a:spcPts val="1000"/>
              </a:spcBef>
              <a:buSzPct val="90000"/>
              <a:defRPr sz="2398" kern="0" spc="-100">
                <a:ln w="18415" cmpd="sng">
                  <a:noFill/>
                  <a:prstDash val="solid"/>
                </a:ln>
                <a:latin typeface="Segoe UI Light"/>
              </a:defRPr>
            </a:lvl1pPr>
          </a:lstStyle>
          <a:p>
            <a:r>
              <a:rPr lang="en-US" sz="2446" dirty="0"/>
              <a:t>GP 2015</a:t>
            </a:r>
          </a:p>
        </p:txBody>
      </p:sp>
      <p:sp>
        <p:nvSpPr>
          <p:cNvPr id="67" name="TextBox 66"/>
          <p:cNvSpPr txBox="1"/>
          <p:nvPr/>
        </p:nvSpPr>
        <p:spPr bwMode="auto">
          <a:xfrm>
            <a:off x="7260500" y="2596974"/>
            <a:ext cx="1694626" cy="695756"/>
          </a:xfrm>
          <a:prstGeom prst="rect">
            <a:avLst/>
          </a:prstGeom>
          <a:solidFill>
            <a:srgbClr val="D2D2D2"/>
          </a:solidFill>
          <a:ln w="15875" cap="sq" cmpd="sng" algn="ctr">
            <a:noFill/>
            <a:prstDash val="solid"/>
            <a:headEnd type="none" w="med" len="med"/>
            <a:tailEnd type="none" w="med" len="med"/>
          </a:ln>
          <a:effectLst/>
          <a:sp3d>
            <a:bevelT w="82550"/>
          </a:sp3d>
        </p:spPr>
        <p:txBody>
          <a:bodyPr lIns="93162" tIns="62105" rIns="46581" bIns="124212" anchor="b">
            <a:noAutofit/>
          </a:bodyPr>
          <a:lstStyle>
            <a:defPPr>
              <a:defRPr lang="en-US"/>
            </a:defPPr>
            <a:lvl1pPr algn="ctr" defTabSz="913183">
              <a:lnSpc>
                <a:spcPct val="90000"/>
              </a:lnSpc>
              <a:spcBef>
                <a:spcPts val="1000"/>
              </a:spcBef>
              <a:buSzPct val="90000"/>
              <a:defRPr sz="2398" kern="0" spc="-100">
                <a:ln w="18415" cmpd="sng">
                  <a:noFill/>
                  <a:prstDash val="solid"/>
                </a:ln>
                <a:latin typeface="Segoe UI Light"/>
              </a:defRPr>
            </a:lvl1pPr>
          </a:lstStyle>
          <a:p>
            <a:r>
              <a:rPr lang="en-US" sz="2446" dirty="0"/>
              <a:t>GP 2015 R2</a:t>
            </a:r>
          </a:p>
        </p:txBody>
      </p:sp>
      <p:sp>
        <p:nvSpPr>
          <p:cNvPr id="11" name="Rectangle 10"/>
          <p:cNvSpPr/>
          <p:nvPr/>
        </p:nvSpPr>
        <p:spPr bwMode="auto">
          <a:xfrm>
            <a:off x="882" y="3804"/>
            <a:ext cx="11936843" cy="27315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2105" tIns="62105" rIns="62105" bIns="62105" numCol="1" spcCol="0" rtlCol="0" fromWordArt="0" anchor="ctr" anchorCtr="0" forceAA="0" compatLnSpc="1">
            <a:prstTxWarp prst="textNoShape">
              <a:avLst/>
            </a:prstTxWarp>
            <a:noAutofit/>
          </a:bodyPr>
          <a:lstStyle/>
          <a:p>
            <a:pPr algn="ctr" defTabSz="1241383" fontAlgn="base">
              <a:spcBef>
                <a:spcPct val="0"/>
              </a:spcBef>
              <a:spcAft>
                <a:spcPct val="0"/>
              </a:spcAft>
            </a:pPr>
            <a:endParaRPr lang="en-US" sz="2446" dirty="0" err="1">
              <a:gradFill>
                <a:gsLst>
                  <a:gs pos="0">
                    <a:srgbClr val="FFFFFF"/>
                  </a:gs>
                  <a:gs pos="100000">
                    <a:srgbClr val="FFFFFF"/>
                  </a:gs>
                </a:gsLst>
                <a:lin ang="5400000" scaled="0"/>
              </a:gradFill>
              <a:ea typeface="Segoe UI" pitchFamily="34" charset="0"/>
              <a:cs typeface="Segoe UI" pitchFamily="34" charset="0"/>
            </a:endParaRPr>
          </a:p>
        </p:txBody>
      </p:sp>
      <p:sp>
        <p:nvSpPr>
          <p:cNvPr id="84" name="Rectangle 83"/>
          <p:cNvSpPr/>
          <p:nvPr/>
        </p:nvSpPr>
        <p:spPr bwMode="auto">
          <a:xfrm>
            <a:off x="2080669" y="1879411"/>
            <a:ext cx="1294299" cy="403170"/>
          </a:xfrm>
          <a:prstGeom prst="rect">
            <a:avLst/>
          </a:prstGeom>
          <a:noFill/>
        </p:spPr>
        <p:txBody>
          <a:bodyPr wrap="square" lIns="0" tIns="0" rIns="0" bIns="0" anchor="ctr">
            <a:spAutoFit/>
          </a:bodyPr>
          <a:lstStyle/>
          <a:p>
            <a:pPr algn="ctr" defTabSz="931355">
              <a:lnSpc>
                <a:spcPct val="90000"/>
              </a:lnSpc>
              <a:defRPr/>
            </a:pPr>
            <a:r>
              <a:rPr lang="en-US" sz="2854" kern="0" spc="-102" dirty="0">
                <a:ln w="18415" cmpd="sng">
                  <a:noFill/>
                  <a:prstDash val="solid"/>
                </a:ln>
                <a:latin typeface="Segoe UI Light"/>
              </a:rPr>
              <a:t>2013 </a:t>
            </a:r>
          </a:p>
        </p:txBody>
      </p:sp>
      <p:sp>
        <p:nvSpPr>
          <p:cNvPr id="85" name="Rectangle 84"/>
          <p:cNvSpPr/>
          <p:nvPr/>
        </p:nvSpPr>
        <p:spPr bwMode="auto">
          <a:xfrm>
            <a:off x="3913196" y="1879412"/>
            <a:ext cx="1391968" cy="403170"/>
          </a:xfrm>
          <a:prstGeom prst="rect">
            <a:avLst/>
          </a:prstGeom>
        </p:spPr>
        <p:txBody>
          <a:bodyPr wrap="square" lIns="0" tIns="0" rIns="0" bIns="0" anchor="ctr">
            <a:spAutoFit/>
          </a:bodyPr>
          <a:lstStyle/>
          <a:p>
            <a:pPr algn="ctr" defTabSz="931355">
              <a:lnSpc>
                <a:spcPct val="90000"/>
              </a:lnSpc>
              <a:defRPr/>
            </a:pPr>
            <a:r>
              <a:rPr lang="en-US" sz="2854" kern="0" spc="-102" dirty="0">
                <a:ln w="18415" cmpd="sng">
                  <a:noFill/>
                  <a:prstDash val="solid"/>
                </a:ln>
                <a:latin typeface="Segoe UI Light"/>
              </a:rPr>
              <a:t>2014 (H1)</a:t>
            </a:r>
          </a:p>
        </p:txBody>
      </p:sp>
      <p:sp>
        <p:nvSpPr>
          <p:cNvPr id="27" name="Rectangle 26"/>
          <p:cNvSpPr/>
          <p:nvPr/>
        </p:nvSpPr>
        <p:spPr bwMode="auto">
          <a:xfrm>
            <a:off x="5740539" y="1879413"/>
            <a:ext cx="1391969" cy="403170"/>
          </a:xfrm>
          <a:prstGeom prst="rect">
            <a:avLst/>
          </a:prstGeom>
        </p:spPr>
        <p:txBody>
          <a:bodyPr wrap="square" lIns="0" tIns="0" rIns="0" bIns="0" anchor="ctr">
            <a:spAutoFit/>
          </a:bodyPr>
          <a:lstStyle/>
          <a:p>
            <a:pPr algn="ctr" defTabSz="931355">
              <a:lnSpc>
                <a:spcPct val="90000"/>
              </a:lnSpc>
              <a:defRPr/>
            </a:pPr>
            <a:r>
              <a:rPr lang="en-US" sz="2854" kern="0" spc="-102" dirty="0">
                <a:ln w="18415" cmpd="sng">
                  <a:noFill/>
                  <a:prstDash val="solid"/>
                </a:ln>
                <a:latin typeface="Segoe UI Light"/>
              </a:rPr>
              <a:t>2014 (H2)</a:t>
            </a:r>
          </a:p>
        </p:txBody>
      </p:sp>
      <p:sp>
        <p:nvSpPr>
          <p:cNvPr id="32" name="Rectangle 31"/>
          <p:cNvSpPr/>
          <p:nvPr/>
        </p:nvSpPr>
        <p:spPr bwMode="auto">
          <a:xfrm>
            <a:off x="7476261" y="1879412"/>
            <a:ext cx="1380889" cy="403170"/>
          </a:xfrm>
          <a:prstGeom prst="rect">
            <a:avLst/>
          </a:prstGeom>
        </p:spPr>
        <p:txBody>
          <a:bodyPr wrap="square" lIns="0" tIns="0" rIns="0" bIns="0" anchor="ctr">
            <a:spAutoFit/>
          </a:bodyPr>
          <a:lstStyle/>
          <a:p>
            <a:pPr algn="ctr" defTabSz="931355">
              <a:lnSpc>
                <a:spcPct val="90000"/>
              </a:lnSpc>
              <a:defRPr/>
            </a:pPr>
            <a:r>
              <a:rPr lang="en-US" sz="2854" kern="0" spc="-102" dirty="0">
                <a:ln w="18415" cmpd="sng">
                  <a:noFill/>
                  <a:prstDash val="solid"/>
                </a:ln>
                <a:latin typeface="Segoe UI Light"/>
              </a:rPr>
              <a:t>2015 H1</a:t>
            </a:r>
          </a:p>
        </p:txBody>
      </p:sp>
      <p:sp>
        <p:nvSpPr>
          <p:cNvPr id="2" name="Title 1"/>
          <p:cNvSpPr>
            <a:spLocks noGrp="1"/>
          </p:cNvSpPr>
          <p:nvPr>
            <p:ph type="title"/>
          </p:nvPr>
        </p:nvSpPr>
        <p:spPr>
          <a:xfrm>
            <a:off x="251283" y="155100"/>
            <a:ext cx="11887878" cy="917444"/>
          </a:xfrm>
        </p:spPr>
        <p:txBody>
          <a:bodyPr/>
          <a:lstStyle/>
          <a:p>
            <a:r>
              <a:rPr lang="en-US" dirty="0" smtClean="0">
                <a:solidFill>
                  <a:schemeClr val="tx1"/>
                </a:solidFill>
              </a:rPr>
              <a:t>Microsoft Dynamics GP Roadmap</a:t>
            </a:r>
            <a:endParaRPr lang="en-US" dirty="0">
              <a:solidFill>
                <a:schemeClr val="tx1"/>
              </a:solidFill>
            </a:endParaRPr>
          </a:p>
        </p:txBody>
      </p:sp>
      <p:sp>
        <p:nvSpPr>
          <p:cNvPr id="43" name="Rectangle 42"/>
          <p:cNvSpPr/>
          <p:nvPr/>
        </p:nvSpPr>
        <p:spPr bwMode="auto">
          <a:xfrm>
            <a:off x="633074" y="1879411"/>
            <a:ext cx="1294299" cy="403170"/>
          </a:xfrm>
          <a:prstGeom prst="rect">
            <a:avLst/>
          </a:prstGeom>
          <a:noFill/>
        </p:spPr>
        <p:txBody>
          <a:bodyPr wrap="square" lIns="0" tIns="0" rIns="0" bIns="0" anchor="ctr">
            <a:spAutoFit/>
          </a:bodyPr>
          <a:lstStyle/>
          <a:p>
            <a:pPr algn="ctr" defTabSz="931355">
              <a:lnSpc>
                <a:spcPct val="90000"/>
              </a:lnSpc>
              <a:defRPr/>
            </a:pPr>
            <a:r>
              <a:rPr lang="en-US" sz="2854" kern="0" spc="-102" dirty="0">
                <a:ln w="18415" cmpd="sng">
                  <a:noFill/>
                  <a:prstDash val="solid"/>
                </a:ln>
                <a:latin typeface="Segoe UI Light"/>
              </a:rPr>
              <a:t>2012</a:t>
            </a:r>
          </a:p>
        </p:txBody>
      </p:sp>
      <p:sp>
        <p:nvSpPr>
          <p:cNvPr id="49" name="Oval 48"/>
          <p:cNvSpPr/>
          <p:nvPr/>
        </p:nvSpPr>
        <p:spPr bwMode="auto">
          <a:xfrm>
            <a:off x="964402" y="2282106"/>
            <a:ext cx="377728" cy="416012"/>
          </a:xfrm>
          <a:prstGeom prst="ellipse">
            <a:avLst/>
          </a:prstGeom>
          <a:solidFill>
            <a:srgbClr val="002050"/>
          </a:solidFill>
          <a:ln w="38100">
            <a:solidFill>
              <a:schemeClr val="bg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4207" tIns="62103" rIns="124207" bIns="62103" numCol="1" rtlCol="0" anchor="ctr" anchorCtr="0" compatLnSpc="1">
            <a:prstTxWarp prst="textNoShape">
              <a:avLst/>
            </a:prstTxWarp>
          </a:bodyPr>
          <a:lstStyle/>
          <a:p>
            <a:pPr algn="ctr" defTabSz="931086" fontAlgn="base">
              <a:spcBef>
                <a:spcPct val="0"/>
              </a:spcBef>
              <a:spcAft>
                <a:spcPct val="0"/>
              </a:spcAft>
            </a:pPr>
            <a:endParaRPr lang="en-US" sz="2308" dirty="0">
              <a:solidFill>
                <a:srgbClr val="FFFFFF"/>
              </a:solidFill>
              <a:latin typeface="Segoe UI Light"/>
            </a:endParaRPr>
          </a:p>
        </p:txBody>
      </p:sp>
      <p:sp>
        <p:nvSpPr>
          <p:cNvPr id="50" name="Rectangle 49"/>
          <p:cNvSpPr/>
          <p:nvPr/>
        </p:nvSpPr>
        <p:spPr bwMode="auto">
          <a:xfrm>
            <a:off x="10790506" y="1898089"/>
            <a:ext cx="1294299" cy="403170"/>
          </a:xfrm>
          <a:prstGeom prst="rect">
            <a:avLst/>
          </a:prstGeom>
          <a:noFill/>
        </p:spPr>
        <p:txBody>
          <a:bodyPr wrap="square" lIns="0" tIns="0" rIns="0" bIns="0" anchor="ctr">
            <a:spAutoFit/>
          </a:bodyPr>
          <a:lstStyle/>
          <a:p>
            <a:pPr algn="ctr" defTabSz="931355">
              <a:lnSpc>
                <a:spcPct val="90000"/>
              </a:lnSpc>
              <a:defRPr/>
            </a:pPr>
            <a:r>
              <a:rPr lang="en-US" sz="2854" kern="0" spc="-102" dirty="0">
                <a:ln w="18415" cmpd="sng">
                  <a:noFill/>
                  <a:prstDash val="solid"/>
                </a:ln>
                <a:latin typeface="Segoe UI Light"/>
              </a:rPr>
              <a:t>  2016 +</a:t>
            </a:r>
          </a:p>
        </p:txBody>
      </p:sp>
      <p:sp>
        <p:nvSpPr>
          <p:cNvPr id="55" name="Oval 54"/>
          <p:cNvSpPr/>
          <p:nvPr/>
        </p:nvSpPr>
        <p:spPr bwMode="auto">
          <a:xfrm>
            <a:off x="2576576" y="2282106"/>
            <a:ext cx="377728" cy="416012"/>
          </a:xfrm>
          <a:prstGeom prst="ellipse">
            <a:avLst/>
          </a:prstGeom>
          <a:solidFill>
            <a:srgbClr val="002050"/>
          </a:solidFill>
          <a:ln w="38100">
            <a:solidFill>
              <a:schemeClr val="bg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4207" tIns="62103" rIns="124207" bIns="62103" numCol="1" rtlCol="0" anchor="ctr" anchorCtr="0" compatLnSpc="1">
            <a:prstTxWarp prst="textNoShape">
              <a:avLst/>
            </a:prstTxWarp>
          </a:bodyPr>
          <a:lstStyle/>
          <a:p>
            <a:pPr algn="ctr" defTabSz="931086" fontAlgn="base">
              <a:spcBef>
                <a:spcPct val="0"/>
              </a:spcBef>
              <a:spcAft>
                <a:spcPct val="0"/>
              </a:spcAft>
            </a:pPr>
            <a:endParaRPr lang="en-US" sz="2308" dirty="0">
              <a:solidFill>
                <a:srgbClr val="FFFFFF"/>
              </a:solidFill>
              <a:latin typeface="Segoe UI Light"/>
            </a:endParaRPr>
          </a:p>
        </p:txBody>
      </p:sp>
      <p:sp>
        <p:nvSpPr>
          <p:cNvPr id="72" name="Oval 71"/>
          <p:cNvSpPr/>
          <p:nvPr/>
        </p:nvSpPr>
        <p:spPr bwMode="auto">
          <a:xfrm>
            <a:off x="4328927" y="2282106"/>
            <a:ext cx="377728" cy="416012"/>
          </a:xfrm>
          <a:prstGeom prst="ellipse">
            <a:avLst/>
          </a:prstGeom>
          <a:solidFill>
            <a:srgbClr val="002050"/>
          </a:solidFill>
          <a:ln w="38100">
            <a:solidFill>
              <a:schemeClr val="bg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4207" tIns="62103" rIns="124207" bIns="62103" numCol="1" rtlCol="0" anchor="ctr" anchorCtr="0" compatLnSpc="1">
            <a:prstTxWarp prst="textNoShape">
              <a:avLst/>
            </a:prstTxWarp>
          </a:bodyPr>
          <a:lstStyle/>
          <a:p>
            <a:pPr algn="ctr" defTabSz="931086" fontAlgn="base">
              <a:spcBef>
                <a:spcPct val="0"/>
              </a:spcBef>
              <a:spcAft>
                <a:spcPct val="0"/>
              </a:spcAft>
            </a:pPr>
            <a:endParaRPr lang="en-US" sz="2308" dirty="0">
              <a:solidFill>
                <a:srgbClr val="FFFFFF"/>
              </a:solidFill>
              <a:latin typeface="Segoe UI Light"/>
            </a:endParaRPr>
          </a:p>
        </p:txBody>
      </p:sp>
      <p:sp>
        <p:nvSpPr>
          <p:cNvPr id="74" name="Oval 73"/>
          <p:cNvSpPr/>
          <p:nvPr/>
        </p:nvSpPr>
        <p:spPr bwMode="auto">
          <a:xfrm>
            <a:off x="6145267" y="2282106"/>
            <a:ext cx="377728" cy="416012"/>
          </a:xfrm>
          <a:prstGeom prst="ellipse">
            <a:avLst/>
          </a:prstGeom>
          <a:solidFill>
            <a:srgbClr val="002050"/>
          </a:solidFill>
          <a:ln w="38100">
            <a:solidFill>
              <a:schemeClr val="bg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4207" tIns="62103" rIns="124207" bIns="62103" numCol="1" rtlCol="0" anchor="ctr" anchorCtr="0" compatLnSpc="1">
            <a:prstTxWarp prst="textNoShape">
              <a:avLst/>
            </a:prstTxWarp>
          </a:bodyPr>
          <a:lstStyle/>
          <a:p>
            <a:pPr algn="ctr" defTabSz="931086" fontAlgn="base">
              <a:spcBef>
                <a:spcPct val="0"/>
              </a:spcBef>
              <a:spcAft>
                <a:spcPct val="0"/>
              </a:spcAft>
            </a:pPr>
            <a:endParaRPr lang="en-US" sz="2308" dirty="0">
              <a:solidFill>
                <a:srgbClr val="FFFFFF"/>
              </a:solidFill>
              <a:latin typeface="Segoe UI Light"/>
            </a:endParaRPr>
          </a:p>
        </p:txBody>
      </p:sp>
      <p:sp>
        <p:nvSpPr>
          <p:cNvPr id="75" name="Oval 74"/>
          <p:cNvSpPr/>
          <p:nvPr/>
        </p:nvSpPr>
        <p:spPr bwMode="auto">
          <a:xfrm>
            <a:off x="7833631" y="2282106"/>
            <a:ext cx="377728" cy="416012"/>
          </a:xfrm>
          <a:prstGeom prst="ellipse">
            <a:avLst/>
          </a:prstGeom>
          <a:solidFill>
            <a:srgbClr val="002050"/>
          </a:solidFill>
          <a:ln w="38100">
            <a:solidFill>
              <a:schemeClr val="bg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4207" tIns="62103" rIns="124207" bIns="62103" numCol="1" rtlCol="0" anchor="ctr" anchorCtr="0" compatLnSpc="1">
            <a:prstTxWarp prst="textNoShape">
              <a:avLst/>
            </a:prstTxWarp>
          </a:bodyPr>
          <a:lstStyle/>
          <a:p>
            <a:pPr algn="ctr" defTabSz="931086" fontAlgn="base">
              <a:spcBef>
                <a:spcPct val="0"/>
              </a:spcBef>
              <a:spcAft>
                <a:spcPct val="0"/>
              </a:spcAft>
            </a:pPr>
            <a:endParaRPr lang="en-US" sz="2308" dirty="0">
              <a:solidFill>
                <a:srgbClr val="FFFFFF"/>
              </a:solidFill>
              <a:latin typeface="Segoe UI Light"/>
            </a:endParaRPr>
          </a:p>
        </p:txBody>
      </p:sp>
      <p:cxnSp>
        <p:nvCxnSpPr>
          <p:cNvPr id="5" name="Straight Connector 4"/>
          <p:cNvCxnSpPr/>
          <p:nvPr/>
        </p:nvCxnSpPr>
        <p:spPr>
          <a:xfrm>
            <a:off x="59697" y="2493504"/>
            <a:ext cx="12388680" cy="0"/>
          </a:xfrm>
          <a:prstGeom prst="line">
            <a:avLst/>
          </a:prstGeom>
          <a:ln>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bwMode="auto">
          <a:xfrm>
            <a:off x="5516647" y="3244416"/>
            <a:ext cx="1636521" cy="3377045"/>
          </a:xfrm>
          <a:prstGeom prst="rect">
            <a:avLst/>
          </a:prstGeom>
          <a:solidFill>
            <a:srgbClr val="107C10"/>
          </a:solidFill>
          <a:ln w="15875" cap="sq" cmpd="sng" algn="ctr">
            <a:noFill/>
            <a:prstDash val="solid"/>
            <a:headEnd type="none" w="med" len="med"/>
            <a:tailEnd type="none" w="med" len="med"/>
          </a:ln>
          <a:effectLst/>
          <a:sp3d>
            <a:bevelT w="82550"/>
          </a:sp3d>
        </p:spPr>
        <p:txBody>
          <a:bodyPr lIns="93162" tIns="186325" rIns="46581" bIns="0">
            <a:noAutofit/>
          </a:bodyPr>
          <a:lstStyle/>
          <a:p>
            <a:pPr defTabSz="931355">
              <a:lnSpc>
                <a:spcPct val="90000"/>
              </a:lnSpc>
              <a:spcBef>
                <a:spcPts val="1020"/>
              </a:spcBef>
              <a:buSzPct val="90000"/>
              <a:defRPr/>
            </a:pPr>
            <a:r>
              <a:rPr lang="en-US" sz="1599" dirty="0">
                <a:solidFill>
                  <a:srgbClr val="FFFFFF"/>
                </a:solidFill>
              </a:rPr>
              <a:t>Service Based Architecture (SBA)</a:t>
            </a:r>
          </a:p>
          <a:p>
            <a:pPr defTabSz="931355">
              <a:lnSpc>
                <a:spcPct val="90000"/>
              </a:lnSpc>
              <a:spcBef>
                <a:spcPts val="1020"/>
              </a:spcBef>
              <a:buSzPct val="90000"/>
              <a:defRPr/>
            </a:pPr>
            <a:r>
              <a:rPr lang="en-US" sz="1599" dirty="0">
                <a:solidFill>
                  <a:srgbClr val="FFFFFF"/>
                </a:solidFill>
              </a:rPr>
              <a:t>Functionality</a:t>
            </a:r>
          </a:p>
          <a:p>
            <a:pPr defTabSz="931355">
              <a:lnSpc>
                <a:spcPct val="90000"/>
              </a:lnSpc>
              <a:spcBef>
                <a:spcPts val="1020"/>
              </a:spcBef>
              <a:buSzPct val="90000"/>
              <a:defRPr/>
            </a:pPr>
            <a:r>
              <a:rPr lang="en-US" sz="1599" dirty="0">
                <a:solidFill>
                  <a:srgbClr val="FFFFFF"/>
                </a:solidFill>
              </a:rPr>
              <a:t>Identity Management V2</a:t>
            </a:r>
          </a:p>
          <a:p>
            <a:pPr defTabSz="931355">
              <a:lnSpc>
                <a:spcPct val="90000"/>
              </a:lnSpc>
              <a:spcBef>
                <a:spcPts val="1020"/>
              </a:spcBef>
              <a:buSzPct val="90000"/>
              <a:defRPr/>
            </a:pPr>
            <a:r>
              <a:rPr lang="en-US" sz="1599" dirty="0">
                <a:solidFill>
                  <a:srgbClr val="FFFFFF"/>
                </a:solidFill>
              </a:rPr>
              <a:t>Workflow V2</a:t>
            </a:r>
          </a:p>
          <a:p>
            <a:pPr defTabSz="931355">
              <a:lnSpc>
                <a:spcPct val="90000"/>
              </a:lnSpc>
              <a:spcBef>
                <a:spcPts val="1020"/>
              </a:spcBef>
              <a:buSzPct val="90000"/>
              <a:defRPr/>
            </a:pPr>
            <a:r>
              <a:rPr lang="en-US" sz="1599" dirty="0">
                <a:solidFill>
                  <a:srgbClr val="FFFFFF"/>
                </a:solidFill>
              </a:rPr>
              <a:t>BA on multi-platforms (Windows, Apple &amp; Android)</a:t>
            </a:r>
          </a:p>
        </p:txBody>
      </p:sp>
      <p:sp>
        <p:nvSpPr>
          <p:cNvPr id="93" name="TextBox 92"/>
          <p:cNvSpPr txBox="1"/>
          <p:nvPr/>
        </p:nvSpPr>
        <p:spPr bwMode="auto">
          <a:xfrm>
            <a:off x="7268468" y="3278746"/>
            <a:ext cx="1686659" cy="3342715"/>
          </a:xfrm>
          <a:prstGeom prst="rect">
            <a:avLst/>
          </a:prstGeom>
          <a:solidFill>
            <a:srgbClr val="0078D7"/>
          </a:solidFill>
          <a:ln w="15875" cap="sq" cmpd="sng" algn="ctr">
            <a:noFill/>
            <a:prstDash val="solid"/>
            <a:headEnd type="none" w="med" len="med"/>
            <a:tailEnd type="none" w="med" len="med"/>
          </a:ln>
          <a:effectLst/>
          <a:sp3d>
            <a:bevelT w="82550"/>
          </a:sp3d>
        </p:spPr>
        <p:txBody>
          <a:bodyPr lIns="93162" tIns="186325" rIns="46581" bIns="0">
            <a:noAutofit/>
          </a:bodyPr>
          <a:lstStyle/>
          <a:p>
            <a:pPr defTabSz="931355">
              <a:lnSpc>
                <a:spcPct val="90000"/>
              </a:lnSpc>
              <a:spcBef>
                <a:spcPts val="1020"/>
              </a:spcBef>
              <a:buSzPct val="90000"/>
              <a:defRPr/>
            </a:pPr>
            <a:r>
              <a:rPr lang="en-GB" sz="1599" dirty="0">
                <a:solidFill>
                  <a:srgbClr val="FFFFFF"/>
                </a:solidFill>
              </a:rPr>
              <a:t>All in One Doc Viewer</a:t>
            </a:r>
          </a:p>
          <a:p>
            <a:pPr defTabSz="931355">
              <a:lnSpc>
                <a:spcPct val="90000"/>
              </a:lnSpc>
              <a:spcBef>
                <a:spcPts val="1020"/>
              </a:spcBef>
              <a:buSzPct val="90000"/>
              <a:defRPr/>
            </a:pPr>
            <a:r>
              <a:rPr lang="en-GB" sz="1599" dirty="0">
                <a:solidFill>
                  <a:srgbClr val="FFFFFF"/>
                </a:solidFill>
              </a:rPr>
              <a:t>AP Inv Approval</a:t>
            </a:r>
          </a:p>
          <a:p>
            <a:pPr defTabSz="931355">
              <a:lnSpc>
                <a:spcPct val="90000"/>
              </a:lnSpc>
              <a:spcBef>
                <a:spcPts val="1020"/>
              </a:spcBef>
              <a:buSzPct val="90000"/>
              <a:defRPr/>
            </a:pPr>
            <a:r>
              <a:rPr lang="en-GB" sz="1599" dirty="0">
                <a:solidFill>
                  <a:srgbClr val="FFFFFF"/>
                </a:solidFill>
              </a:rPr>
              <a:t>Time Mgmt App</a:t>
            </a:r>
          </a:p>
          <a:p>
            <a:pPr defTabSz="931355">
              <a:lnSpc>
                <a:spcPct val="90000"/>
              </a:lnSpc>
              <a:spcBef>
                <a:spcPts val="1020"/>
              </a:spcBef>
              <a:buSzPct val="90000"/>
              <a:defRPr/>
            </a:pPr>
            <a:r>
              <a:rPr lang="en-GB" sz="1599" dirty="0">
                <a:solidFill>
                  <a:srgbClr val="FFFFFF"/>
                </a:solidFill>
              </a:rPr>
              <a:t>Automated Provisioning for Azure</a:t>
            </a:r>
          </a:p>
          <a:p>
            <a:pPr defTabSz="931355">
              <a:lnSpc>
                <a:spcPct val="90000"/>
              </a:lnSpc>
              <a:spcBef>
                <a:spcPts val="1020"/>
              </a:spcBef>
              <a:buSzPct val="90000"/>
              <a:defRPr/>
            </a:pPr>
            <a:r>
              <a:rPr lang="en-GB" sz="1599" dirty="0">
                <a:solidFill>
                  <a:srgbClr val="FFFFFF"/>
                </a:solidFill>
              </a:rPr>
              <a:t>Top features requested by customers</a:t>
            </a:r>
          </a:p>
          <a:p>
            <a:pPr defTabSz="931355">
              <a:lnSpc>
                <a:spcPct val="90000"/>
              </a:lnSpc>
              <a:spcBef>
                <a:spcPts val="1020"/>
              </a:spcBef>
              <a:buSzPct val="90000"/>
              <a:defRPr/>
            </a:pPr>
            <a:endParaRPr lang="en-GB" sz="1599" dirty="0">
              <a:solidFill>
                <a:srgbClr val="FFFFFF"/>
              </a:solidFill>
            </a:endParaRPr>
          </a:p>
          <a:p>
            <a:pPr defTabSz="931355">
              <a:lnSpc>
                <a:spcPct val="90000"/>
              </a:lnSpc>
              <a:spcBef>
                <a:spcPts val="1020"/>
              </a:spcBef>
              <a:buSzPct val="90000"/>
              <a:defRPr/>
            </a:pPr>
            <a:endParaRPr lang="en-GB" sz="1599" dirty="0">
              <a:solidFill>
                <a:srgbClr val="FFFFFF"/>
              </a:solidFill>
            </a:endParaRPr>
          </a:p>
          <a:p>
            <a:pPr defTabSz="931355">
              <a:lnSpc>
                <a:spcPct val="90000"/>
              </a:lnSpc>
              <a:spcBef>
                <a:spcPts val="1020"/>
              </a:spcBef>
              <a:buSzPct val="90000"/>
              <a:defRPr/>
            </a:pPr>
            <a:endParaRPr lang="en-GB" sz="1599" dirty="0">
              <a:solidFill>
                <a:srgbClr val="FFFFFF"/>
              </a:solidFill>
            </a:endParaRPr>
          </a:p>
        </p:txBody>
      </p:sp>
      <p:sp>
        <p:nvSpPr>
          <p:cNvPr id="94" name="TextBox 93"/>
          <p:cNvSpPr txBox="1"/>
          <p:nvPr/>
        </p:nvSpPr>
        <p:spPr bwMode="auto">
          <a:xfrm>
            <a:off x="10823343" y="3235073"/>
            <a:ext cx="1480680" cy="3386388"/>
          </a:xfrm>
          <a:prstGeom prst="rect">
            <a:avLst/>
          </a:prstGeom>
          <a:solidFill>
            <a:srgbClr val="0078D7"/>
          </a:solidFill>
          <a:ln w="15875" cap="sq" cmpd="sng" algn="ctr">
            <a:noFill/>
            <a:prstDash val="solid"/>
            <a:headEnd type="none" w="med" len="med"/>
            <a:tailEnd type="none" w="med" len="med"/>
          </a:ln>
          <a:effectLst/>
          <a:sp3d>
            <a:bevelT w="82550"/>
          </a:sp3d>
        </p:spPr>
        <p:txBody>
          <a:bodyPr lIns="93162" tIns="186325" rIns="46581" bIns="0">
            <a:noAutofit/>
          </a:bodyPr>
          <a:lstStyle/>
          <a:p>
            <a:pPr defTabSz="931355">
              <a:lnSpc>
                <a:spcPct val="90000"/>
              </a:lnSpc>
              <a:spcBef>
                <a:spcPts val="1020"/>
              </a:spcBef>
              <a:buSzPct val="90000"/>
              <a:defRPr/>
            </a:pPr>
            <a:r>
              <a:rPr lang="en-GB" sz="1599" dirty="0">
                <a:solidFill>
                  <a:srgbClr val="FFFFFF"/>
                </a:solidFill>
              </a:rPr>
              <a:t>Functionality and technology releases </a:t>
            </a:r>
          </a:p>
          <a:p>
            <a:pPr defTabSz="931355">
              <a:lnSpc>
                <a:spcPct val="90000"/>
              </a:lnSpc>
              <a:spcBef>
                <a:spcPts val="1020"/>
              </a:spcBef>
              <a:buSzPct val="90000"/>
              <a:defRPr/>
            </a:pPr>
            <a:r>
              <a:rPr lang="en-GB" sz="1599" dirty="0">
                <a:solidFill>
                  <a:srgbClr val="FFFFFF"/>
                </a:solidFill>
              </a:rPr>
              <a:t>Top features requested by customers</a:t>
            </a:r>
          </a:p>
          <a:p>
            <a:pPr defTabSz="931355">
              <a:lnSpc>
                <a:spcPct val="90000"/>
              </a:lnSpc>
              <a:spcBef>
                <a:spcPts val="1020"/>
              </a:spcBef>
              <a:buSzPct val="90000"/>
              <a:defRPr/>
            </a:pPr>
            <a:endParaRPr lang="en-GB" sz="1599" dirty="0">
              <a:solidFill>
                <a:srgbClr val="FFFFFF"/>
              </a:solidFill>
            </a:endParaRPr>
          </a:p>
          <a:p>
            <a:pPr defTabSz="931355">
              <a:lnSpc>
                <a:spcPct val="90000"/>
              </a:lnSpc>
              <a:spcBef>
                <a:spcPts val="1020"/>
              </a:spcBef>
              <a:buSzPct val="90000"/>
              <a:defRPr/>
            </a:pPr>
            <a:endParaRPr lang="en-US" sz="1599" kern="0" dirty="0">
              <a:gradFill>
                <a:gsLst>
                  <a:gs pos="0">
                    <a:srgbClr val="FFFFFF"/>
                  </a:gs>
                  <a:gs pos="86000">
                    <a:srgbClr val="FFFFFF"/>
                  </a:gs>
                </a:gsLst>
                <a:lin ang="5400000" scaled="0"/>
              </a:gradFill>
            </a:endParaRPr>
          </a:p>
        </p:txBody>
      </p:sp>
      <p:sp>
        <p:nvSpPr>
          <p:cNvPr id="96" name="TextBox 95"/>
          <p:cNvSpPr txBox="1"/>
          <p:nvPr/>
        </p:nvSpPr>
        <p:spPr bwMode="auto">
          <a:xfrm>
            <a:off x="9061760" y="2617251"/>
            <a:ext cx="1606101" cy="651443"/>
          </a:xfrm>
          <a:prstGeom prst="rect">
            <a:avLst/>
          </a:prstGeom>
          <a:solidFill>
            <a:srgbClr val="D2D2D2"/>
          </a:solidFill>
          <a:ln w="15875" cap="sq" cmpd="sng" algn="ctr">
            <a:noFill/>
            <a:prstDash val="solid"/>
            <a:headEnd type="none" w="med" len="med"/>
            <a:tailEnd type="none" w="med" len="med"/>
          </a:ln>
          <a:effectLst/>
          <a:sp3d>
            <a:bevelT w="82550"/>
          </a:sp3d>
        </p:spPr>
        <p:txBody>
          <a:bodyPr lIns="93162" tIns="62105" rIns="46581" bIns="124212" anchor="b">
            <a:noAutofit/>
          </a:bodyPr>
          <a:lstStyle>
            <a:defPPr>
              <a:defRPr lang="en-US"/>
            </a:defPPr>
            <a:lvl1pPr algn="ctr" defTabSz="913183">
              <a:lnSpc>
                <a:spcPct val="90000"/>
              </a:lnSpc>
              <a:spcBef>
                <a:spcPts val="1000"/>
              </a:spcBef>
              <a:buSzPct val="90000"/>
              <a:defRPr sz="2398" kern="0" spc="-100">
                <a:ln w="18415" cmpd="sng">
                  <a:noFill/>
                  <a:prstDash val="solid"/>
                </a:ln>
                <a:latin typeface="Segoe UI Light"/>
              </a:defRPr>
            </a:lvl1pPr>
          </a:lstStyle>
          <a:p>
            <a:r>
              <a:rPr lang="en-US" sz="2446" dirty="0"/>
              <a:t>GP 2015 R3</a:t>
            </a:r>
          </a:p>
        </p:txBody>
      </p:sp>
      <p:sp>
        <p:nvSpPr>
          <p:cNvPr id="97" name="Oval 96"/>
          <p:cNvSpPr/>
          <p:nvPr/>
        </p:nvSpPr>
        <p:spPr bwMode="auto">
          <a:xfrm>
            <a:off x="9509793" y="2266130"/>
            <a:ext cx="377728" cy="416012"/>
          </a:xfrm>
          <a:prstGeom prst="ellipse">
            <a:avLst/>
          </a:prstGeom>
          <a:solidFill>
            <a:srgbClr val="002050"/>
          </a:solidFill>
          <a:ln w="38100">
            <a:solidFill>
              <a:schemeClr val="bg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4207" tIns="62103" rIns="124207" bIns="62103" numCol="1" rtlCol="0" anchor="ctr" anchorCtr="0" compatLnSpc="1">
            <a:prstTxWarp prst="textNoShape">
              <a:avLst/>
            </a:prstTxWarp>
          </a:bodyPr>
          <a:lstStyle/>
          <a:p>
            <a:pPr algn="ctr" defTabSz="931086" fontAlgn="base">
              <a:spcBef>
                <a:spcPct val="0"/>
              </a:spcBef>
              <a:spcAft>
                <a:spcPct val="0"/>
              </a:spcAft>
            </a:pPr>
            <a:endParaRPr lang="en-US" sz="2308" dirty="0">
              <a:solidFill>
                <a:srgbClr val="FFFFFF"/>
              </a:solidFill>
              <a:latin typeface="Segoe UI Light"/>
            </a:endParaRPr>
          </a:p>
        </p:txBody>
      </p:sp>
      <p:sp>
        <p:nvSpPr>
          <p:cNvPr id="98" name="Rectangle 97"/>
          <p:cNvSpPr/>
          <p:nvPr/>
        </p:nvSpPr>
        <p:spPr bwMode="auto">
          <a:xfrm>
            <a:off x="9090074" y="1871715"/>
            <a:ext cx="1294299" cy="403170"/>
          </a:xfrm>
          <a:prstGeom prst="rect">
            <a:avLst/>
          </a:prstGeom>
          <a:noFill/>
        </p:spPr>
        <p:txBody>
          <a:bodyPr wrap="square" lIns="0" tIns="0" rIns="0" bIns="0" anchor="ctr">
            <a:spAutoFit/>
          </a:bodyPr>
          <a:lstStyle/>
          <a:p>
            <a:pPr algn="ctr" defTabSz="931355">
              <a:lnSpc>
                <a:spcPct val="90000"/>
              </a:lnSpc>
              <a:defRPr/>
            </a:pPr>
            <a:r>
              <a:rPr lang="en-US" sz="2854" kern="0" spc="-102" dirty="0">
                <a:ln w="18415" cmpd="sng">
                  <a:noFill/>
                  <a:prstDash val="solid"/>
                </a:ln>
                <a:latin typeface="Segoe UI Light"/>
              </a:rPr>
              <a:t>2016 H1</a:t>
            </a:r>
          </a:p>
        </p:txBody>
      </p:sp>
      <p:sp>
        <p:nvSpPr>
          <p:cNvPr id="35" name="TextBox 34"/>
          <p:cNvSpPr txBox="1"/>
          <p:nvPr/>
        </p:nvSpPr>
        <p:spPr bwMode="auto">
          <a:xfrm>
            <a:off x="9063074" y="3268694"/>
            <a:ext cx="1604787" cy="3352767"/>
          </a:xfrm>
          <a:prstGeom prst="rect">
            <a:avLst/>
          </a:prstGeom>
          <a:solidFill>
            <a:srgbClr val="0078D7"/>
          </a:solidFill>
          <a:ln w="15875" cap="sq" cmpd="sng" algn="ctr">
            <a:noFill/>
            <a:prstDash val="solid"/>
            <a:headEnd type="none" w="med" len="med"/>
            <a:tailEnd type="none" w="med" len="med"/>
          </a:ln>
          <a:effectLst/>
          <a:sp3d>
            <a:bevelT w="82550"/>
          </a:sp3d>
        </p:spPr>
        <p:txBody>
          <a:bodyPr lIns="93162" tIns="186325" rIns="46581" bIns="0">
            <a:noAutofit/>
          </a:bodyPr>
          <a:lstStyle/>
          <a:p>
            <a:pPr defTabSz="931355">
              <a:lnSpc>
                <a:spcPct val="90000"/>
              </a:lnSpc>
              <a:spcBef>
                <a:spcPts val="1020"/>
              </a:spcBef>
              <a:buSzPct val="90000"/>
              <a:defRPr/>
            </a:pPr>
            <a:r>
              <a:rPr lang="en-GB" sz="1599" dirty="0">
                <a:solidFill>
                  <a:srgbClr val="FFFFFF"/>
                </a:solidFill>
              </a:rPr>
              <a:t>Enhanced user experience for Web Client</a:t>
            </a:r>
          </a:p>
          <a:p>
            <a:pPr defTabSz="931355">
              <a:lnSpc>
                <a:spcPct val="90000"/>
              </a:lnSpc>
              <a:spcBef>
                <a:spcPts val="1020"/>
              </a:spcBef>
              <a:buSzPct val="90000"/>
              <a:defRPr/>
            </a:pPr>
            <a:r>
              <a:rPr lang="en-GB" sz="1599" dirty="0">
                <a:solidFill>
                  <a:srgbClr val="FFFFFF"/>
                </a:solidFill>
              </a:rPr>
              <a:t>Multiple browser &amp; device support for Web Client</a:t>
            </a:r>
          </a:p>
          <a:p>
            <a:pPr defTabSz="931355">
              <a:lnSpc>
                <a:spcPct val="90000"/>
              </a:lnSpc>
              <a:spcBef>
                <a:spcPts val="1020"/>
              </a:spcBef>
              <a:buSzPct val="90000"/>
              <a:defRPr/>
            </a:pPr>
            <a:r>
              <a:rPr lang="en-GB" sz="1599" dirty="0">
                <a:solidFill>
                  <a:srgbClr val="FFFFFF"/>
                </a:solidFill>
              </a:rPr>
              <a:t>Workflow enhancements</a:t>
            </a:r>
          </a:p>
          <a:p>
            <a:pPr defTabSz="931355">
              <a:lnSpc>
                <a:spcPct val="90000"/>
              </a:lnSpc>
              <a:spcBef>
                <a:spcPts val="1020"/>
              </a:spcBef>
              <a:buSzPct val="90000"/>
              <a:defRPr/>
            </a:pPr>
            <a:r>
              <a:rPr lang="en-GB" sz="1599" dirty="0">
                <a:solidFill>
                  <a:srgbClr val="FFFFFF"/>
                </a:solidFill>
              </a:rPr>
              <a:t>Top features requested by customers</a:t>
            </a:r>
          </a:p>
          <a:p>
            <a:pPr defTabSz="931355">
              <a:lnSpc>
                <a:spcPct val="90000"/>
              </a:lnSpc>
              <a:spcBef>
                <a:spcPts val="1020"/>
              </a:spcBef>
              <a:buSzPct val="90000"/>
              <a:defRPr/>
            </a:pPr>
            <a:r>
              <a:rPr lang="en-GB" sz="1599" dirty="0">
                <a:solidFill>
                  <a:srgbClr val="FFFFFF"/>
                </a:solidFill>
              </a:rPr>
              <a:t>Enhanced cloud deployment</a:t>
            </a:r>
          </a:p>
          <a:p>
            <a:pPr defTabSz="931355">
              <a:lnSpc>
                <a:spcPct val="90000"/>
              </a:lnSpc>
              <a:spcBef>
                <a:spcPts val="1020"/>
              </a:spcBef>
              <a:buSzPct val="90000"/>
              <a:defRPr/>
            </a:pPr>
            <a:endParaRPr lang="en-GB" sz="1599" dirty="0">
              <a:solidFill>
                <a:srgbClr val="FFFFFF"/>
              </a:solidFill>
            </a:endParaRPr>
          </a:p>
        </p:txBody>
      </p:sp>
      <p:sp>
        <p:nvSpPr>
          <p:cNvPr id="81" name="TextBox 80"/>
          <p:cNvSpPr txBox="1"/>
          <p:nvPr/>
        </p:nvSpPr>
        <p:spPr bwMode="auto">
          <a:xfrm>
            <a:off x="278732" y="3268695"/>
            <a:ext cx="1560922" cy="3352766"/>
          </a:xfrm>
          <a:prstGeom prst="rect">
            <a:avLst/>
          </a:prstGeom>
          <a:solidFill>
            <a:srgbClr val="5C2D91"/>
          </a:solidFill>
          <a:ln w="15875" cap="sq" cmpd="sng" algn="ctr">
            <a:noFill/>
            <a:prstDash val="solid"/>
            <a:headEnd type="none" w="med" len="med"/>
            <a:tailEnd type="none" w="med" len="med"/>
          </a:ln>
          <a:effectLst/>
          <a:sp3d>
            <a:bevelT w="82550"/>
          </a:sp3d>
        </p:spPr>
        <p:txBody>
          <a:bodyPr lIns="93162" tIns="186325" rIns="46581" bIns="0">
            <a:noAutofit/>
          </a:bodyPr>
          <a:lstStyle/>
          <a:p>
            <a:pPr defTabSz="931355">
              <a:lnSpc>
                <a:spcPct val="90000"/>
              </a:lnSpc>
              <a:spcBef>
                <a:spcPts val="1020"/>
              </a:spcBef>
              <a:buSzPct val="90000"/>
              <a:defRPr/>
            </a:pPr>
            <a:r>
              <a:rPr lang="en-GB" sz="1599" dirty="0">
                <a:solidFill>
                  <a:srgbClr val="FFFFFF"/>
                </a:solidFill>
              </a:rPr>
              <a:t>Web Client</a:t>
            </a:r>
          </a:p>
          <a:p>
            <a:pPr defTabSz="931355">
              <a:lnSpc>
                <a:spcPct val="90000"/>
              </a:lnSpc>
              <a:spcBef>
                <a:spcPts val="1020"/>
              </a:spcBef>
              <a:buSzPct val="90000"/>
              <a:defRPr/>
            </a:pPr>
            <a:r>
              <a:rPr lang="en-GB" sz="1599" dirty="0">
                <a:solidFill>
                  <a:srgbClr val="FFFFFF"/>
                </a:solidFill>
              </a:rPr>
              <a:t>Functionality</a:t>
            </a:r>
          </a:p>
          <a:p>
            <a:pPr defTabSz="931355">
              <a:lnSpc>
                <a:spcPct val="90000"/>
              </a:lnSpc>
              <a:spcBef>
                <a:spcPts val="1020"/>
              </a:spcBef>
              <a:buSzPct val="90000"/>
              <a:defRPr/>
            </a:pPr>
            <a:r>
              <a:rPr lang="en-GB" sz="1599" dirty="0">
                <a:solidFill>
                  <a:srgbClr val="FFFFFF"/>
                </a:solidFill>
              </a:rPr>
              <a:t>Management Tools</a:t>
            </a:r>
          </a:p>
          <a:p>
            <a:pPr defTabSz="931355">
              <a:lnSpc>
                <a:spcPct val="90000"/>
              </a:lnSpc>
              <a:spcBef>
                <a:spcPts val="1020"/>
              </a:spcBef>
              <a:buSzPct val="90000"/>
              <a:defRPr/>
            </a:pPr>
            <a:r>
              <a:rPr lang="en-GB" sz="1599" dirty="0">
                <a:solidFill>
                  <a:srgbClr val="FFFFFF"/>
                </a:solidFill>
              </a:rPr>
              <a:t>Hosting</a:t>
            </a:r>
          </a:p>
          <a:p>
            <a:pPr defTabSz="931355">
              <a:lnSpc>
                <a:spcPct val="90000"/>
              </a:lnSpc>
              <a:spcBef>
                <a:spcPts val="1020"/>
              </a:spcBef>
              <a:buSzPct val="90000"/>
              <a:defRPr/>
            </a:pPr>
            <a:r>
              <a:rPr lang="en-GB" sz="1599" dirty="0">
                <a:solidFill>
                  <a:srgbClr val="FFFFFF"/>
                </a:solidFill>
              </a:rPr>
              <a:t>Business Analyzer (BA) on Windows</a:t>
            </a:r>
          </a:p>
        </p:txBody>
      </p:sp>
      <p:sp>
        <p:nvSpPr>
          <p:cNvPr id="61" name="TextBox 60"/>
          <p:cNvSpPr txBox="1"/>
          <p:nvPr/>
        </p:nvSpPr>
        <p:spPr bwMode="auto">
          <a:xfrm>
            <a:off x="3808474" y="3268694"/>
            <a:ext cx="1583110" cy="3352767"/>
          </a:xfrm>
          <a:prstGeom prst="rect">
            <a:avLst/>
          </a:prstGeom>
          <a:solidFill>
            <a:srgbClr val="5C2D91"/>
          </a:solidFill>
          <a:ln w="15875" cap="sq" cmpd="sng" algn="ctr">
            <a:noFill/>
            <a:prstDash val="solid"/>
            <a:headEnd type="none" w="med" len="med"/>
            <a:tailEnd type="none" w="med" len="med"/>
          </a:ln>
          <a:effectLst/>
          <a:sp3d>
            <a:bevelT w="82550"/>
          </a:sp3d>
        </p:spPr>
        <p:txBody>
          <a:bodyPr lIns="93162" tIns="186325" rIns="46581" bIns="0">
            <a:noAutofit/>
          </a:bodyPr>
          <a:lstStyle>
            <a:defPPr>
              <a:defRPr lang="en-US"/>
            </a:defPPr>
            <a:lvl1pPr defTabSz="931992">
              <a:lnSpc>
                <a:spcPct val="90000"/>
              </a:lnSpc>
              <a:spcBef>
                <a:spcPts val="1020"/>
              </a:spcBef>
              <a:buSzPct val="90000"/>
              <a:defRPr sz="1799" kern="0">
                <a:gradFill>
                  <a:gsLst>
                    <a:gs pos="0">
                      <a:srgbClr val="FFFFFF"/>
                    </a:gs>
                    <a:gs pos="86000">
                      <a:srgbClr val="FFFFFF"/>
                    </a:gs>
                  </a:gsLst>
                  <a:lin ang="5400000" scaled="0"/>
                </a:gradFill>
              </a:defRPr>
            </a:lvl1pPr>
          </a:lstStyle>
          <a:p>
            <a:pPr defTabSz="931355">
              <a:defRPr/>
            </a:pPr>
            <a:r>
              <a:rPr lang="en-US" sz="1599" kern="1200" dirty="0">
                <a:solidFill>
                  <a:srgbClr val="FFFFFF"/>
                </a:solidFill>
              </a:rPr>
              <a:t>GP Workspace in Office 365</a:t>
            </a:r>
          </a:p>
          <a:p>
            <a:pPr defTabSz="931355">
              <a:defRPr/>
            </a:pPr>
            <a:r>
              <a:rPr lang="en-US" sz="1599" kern="1200" dirty="0">
                <a:solidFill>
                  <a:srgbClr val="FFFFFF"/>
                </a:solidFill>
              </a:rPr>
              <a:t>Functionality</a:t>
            </a:r>
          </a:p>
          <a:p>
            <a:pPr defTabSz="931355">
              <a:defRPr/>
            </a:pPr>
            <a:r>
              <a:rPr lang="en-US" sz="1599" kern="1200" dirty="0">
                <a:solidFill>
                  <a:srgbClr val="FFFFFF"/>
                </a:solidFill>
              </a:rPr>
              <a:t>Requisition Management</a:t>
            </a:r>
          </a:p>
          <a:p>
            <a:pPr defTabSz="931355">
              <a:defRPr/>
            </a:pPr>
            <a:r>
              <a:rPr lang="en-US" sz="1599" kern="1200" dirty="0">
                <a:solidFill>
                  <a:srgbClr val="FFFFFF"/>
                </a:solidFill>
              </a:rPr>
              <a:t>Identity Management V1</a:t>
            </a:r>
          </a:p>
          <a:p>
            <a:pPr defTabSz="931355">
              <a:defRPr/>
            </a:pPr>
            <a:r>
              <a:rPr lang="en-US" sz="1599" kern="1200" dirty="0">
                <a:solidFill>
                  <a:srgbClr val="FFFFFF"/>
                </a:solidFill>
              </a:rPr>
              <a:t>Workflow V1</a:t>
            </a:r>
          </a:p>
        </p:txBody>
      </p:sp>
      <p:sp>
        <p:nvSpPr>
          <p:cNvPr id="65" name="TextBox 64"/>
          <p:cNvSpPr txBox="1"/>
          <p:nvPr/>
        </p:nvSpPr>
        <p:spPr bwMode="auto">
          <a:xfrm>
            <a:off x="1888174" y="3268695"/>
            <a:ext cx="1813427" cy="3352766"/>
          </a:xfrm>
          <a:prstGeom prst="rect">
            <a:avLst/>
          </a:prstGeom>
          <a:solidFill>
            <a:srgbClr val="5C2D91"/>
          </a:solidFill>
          <a:ln w="15875" cap="sq" cmpd="sng" algn="ctr">
            <a:noFill/>
            <a:prstDash val="solid"/>
            <a:headEnd type="none" w="med" len="med"/>
            <a:tailEnd type="none" w="med" len="med"/>
          </a:ln>
          <a:effectLst/>
          <a:sp3d>
            <a:bevelT w="82550"/>
          </a:sp3d>
        </p:spPr>
        <p:txBody>
          <a:bodyPr lIns="93162" tIns="186325" rIns="46581" bIns="0">
            <a:noAutofit/>
          </a:bodyPr>
          <a:lstStyle/>
          <a:p>
            <a:pPr defTabSz="931355">
              <a:lnSpc>
                <a:spcPct val="90000"/>
              </a:lnSpc>
              <a:spcBef>
                <a:spcPts val="1040"/>
              </a:spcBef>
              <a:buSzPct val="90000"/>
              <a:defRPr/>
            </a:pPr>
            <a:r>
              <a:rPr lang="en-GB" sz="1599" dirty="0">
                <a:solidFill>
                  <a:srgbClr val="FFFFFF"/>
                </a:solidFill>
              </a:rPr>
              <a:t>Web Client Wave Releases</a:t>
            </a:r>
          </a:p>
          <a:p>
            <a:pPr defTabSz="931355">
              <a:lnSpc>
                <a:spcPct val="90000"/>
              </a:lnSpc>
              <a:spcBef>
                <a:spcPts val="1040"/>
              </a:spcBef>
              <a:buSzPct val="90000"/>
              <a:defRPr/>
            </a:pPr>
            <a:r>
              <a:rPr lang="en-GB" sz="1599" dirty="0">
                <a:solidFill>
                  <a:srgbClr val="FFFFFF"/>
                </a:solidFill>
              </a:rPr>
              <a:t>Functionality</a:t>
            </a:r>
          </a:p>
          <a:p>
            <a:pPr defTabSz="931355">
              <a:lnSpc>
                <a:spcPct val="90000"/>
              </a:lnSpc>
              <a:spcBef>
                <a:spcPts val="1040"/>
              </a:spcBef>
              <a:buSzPct val="90000"/>
              <a:defRPr/>
            </a:pPr>
            <a:r>
              <a:rPr lang="en-GB" sz="1599" dirty="0">
                <a:solidFill>
                  <a:srgbClr val="FFFFFF"/>
                </a:solidFill>
              </a:rPr>
              <a:t>RapidStart</a:t>
            </a:r>
          </a:p>
          <a:p>
            <a:pPr defTabSz="931355">
              <a:lnSpc>
                <a:spcPct val="90000"/>
              </a:lnSpc>
              <a:spcBef>
                <a:spcPts val="1040"/>
              </a:spcBef>
              <a:buSzPct val="90000"/>
              <a:defRPr/>
            </a:pPr>
            <a:r>
              <a:rPr lang="en-GB" sz="1599" dirty="0">
                <a:solidFill>
                  <a:srgbClr val="FFFFFF"/>
                </a:solidFill>
              </a:rPr>
              <a:t>Business Analyzer Off Domain</a:t>
            </a:r>
          </a:p>
          <a:p>
            <a:pPr defTabSz="931355">
              <a:lnSpc>
                <a:spcPct val="90000"/>
              </a:lnSpc>
              <a:spcBef>
                <a:spcPts val="1040"/>
              </a:spcBef>
              <a:buSzPct val="90000"/>
              <a:defRPr/>
            </a:pPr>
            <a:r>
              <a:rPr lang="en-GB" sz="1599" dirty="0">
                <a:solidFill>
                  <a:srgbClr val="FFFFFF"/>
                </a:solidFill>
              </a:rPr>
              <a:t>On Azure</a:t>
            </a:r>
          </a:p>
          <a:p>
            <a:pPr defTabSz="931355">
              <a:lnSpc>
                <a:spcPct val="90000"/>
              </a:lnSpc>
              <a:spcBef>
                <a:spcPts val="1020"/>
              </a:spcBef>
              <a:buSzPct val="90000"/>
              <a:defRPr/>
            </a:pPr>
            <a:endParaRPr lang="en-US" sz="1599" dirty="0">
              <a:solidFill>
                <a:srgbClr val="FFFFFF"/>
              </a:solidFill>
            </a:endParaRPr>
          </a:p>
        </p:txBody>
      </p:sp>
      <p:sp>
        <p:nvSpPr>
          <p:cNvPr id="33" name="TextBox 32"/>
          <p:cNvSpPr txBox="1"/>
          <p:nvPr/>
        </p:nvSpPr>
        <p:spPr bwMode="auto">
          <a:xfrm>
            <a:off x="10823342" y="2618638"/>
            <a:ext cx="1480681" cy="651443"/>
          </a:xfrm>
          <a:prstGeom prst="rect">
            <a:avLst/>
          </a:prstGeom>
          <a:solidFill>
            <a:srgbClr val="D2D2D2"/>
          </a:solidFill>
          <a:ln w="15875" cap="sq" cmpd="sng" algn="ctr">
            <a:noFill/>
            <a:prstDash val="solid"/>
            <a:headEnd type="none" w="med" len="med"/>
            <a:tailEnd type="none" w="med" len="med"/>
          </a:ln>
          <a:effectLst/>
          <a:sp3d>
            <a:bevelT w="82550"/>
          </a:sp3d>
        </p:spPr>
        <p:txBody>
          <a:bodyPr lIns="93162" tIns="62105" rIns="46581" bIns="124212" anchor="b">
            <a:noAutofit/>
          </a:bodyPr>
          <a:lstStyle>
            <a:defPPr>
              <a:defRPr lang="en-US"/>
            </a:defPPr>
            <a:lvl1pPr algn="ctr" defTabSz="913183">
              <a:lnSpc>
                <a:spcPct val="90000"/>
              </a:lnSpc>
              <a:spcBef>
                <a:spcPts val="1000"/>
              </a:spcBef>
              <a:buSzPct val="90000"/>
              <a:defRPr sz="2398" kern="0" spc="-100">
                <a:ln w="18415" cmpd="sng">
                  <a:noFill/>
                  <a:prstDash val="solid"/>
                </a:ln>
                <a:latin typeface="Segoe UI Light"/>
              </a:defRPr>
            </a:lvl1pPr>
          </a:lstStyle>
          <a:p>
            <a:endParaRPr lang="en-US" sz="2446" dirty="0"/>
          </a:p>
        </p:txBody>
      </p:sp>
      <p:sp>
        <p:nvSpPr>
          <p:cNvPr id="76" name="Oval 75"/>
          <p:cNvSpPr/>
          <p:nvPr/>
        </p:nvSpPr>
        <p:spPr bwMode="auto">
          <a:xfrm>
            <a:off x="11185955" y="2282106"/>
            <a:ext cx="377728" cy="416012"/>
          </a:xfrm>
          <a:prstGeom prst="ellipse">
            <a:avLst/>
          </a:prstGeom>
          <a:solidFill>
            <a:srgbClr val="002050"/>
          </a:solidFill>
          <a:ln w="38100">
            <a:solidFill>
              <a:schemeClr val="bg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4207" tIns="62103" rIns="124207" bIns="62103" numCol="1" rtlCol="0" anchor="ctr" anchorCtr="0" compatLnSpc="1">
            <a:prstTxWarp prst="textNoShape">
              <a:avLst/>
            </a:prstTxWarp>
          </a:bodyPr>
          <a:lstStyle/>
          <a:p>
            <a:pPr algn="ctr" defTabSz="931086" fontAlgn="base">
              <a:spcBef>
                <a:spcPct val="0"/>
              </a:spcBef>
              <a:spcAft>
                <a:spcPct val="0"/>
              </a:spcAft>
            </a:pPr>
            <a:r>
              <a:rPr lang="en-US" sz="2308" dirty="0">
                <a:solidFill>
                  <a:srgbClr val="FFFFFF"/>
                </a:solidFill>
                <a:latin typeface="Segoe UI Light"/>
              </a:rPr>
              <a:t>      </a:t>
            </a:r>
          </a:p>
        </p:txBody>
      </p:sp>
    </p:spTree>
    <p:extLst>
      <p:ext uri="{BB962C8B-B14F-4D97-AF65-F5344CB8AC3E}">
        <p14:creationId xmlns:p14="http://schemas.microsoft.com/office/powerpoint/2010/main" val="341216521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80783"/>
            <a:ext cx="4571999" cy="5593079"/>
          </a:xfrm>
          <a:prstGeom prst="rect">
            <a:avLst/>
          </a:prstGeom>
          <a:solidFill>
            <a:schemeClr val="bg1">
              <a:lumMod val="95000"/>
            </a:schemeClr>
          </a:solidFill>
        </p:spPr>
        <p:txBody>
          <a:bodyPr lIns="274320" tIns="182880" bIns="182880">
            <a:noAutofit/>
          </a:bodyPr>
          <a:lstStyle/>
          <a:p>
            <a:r>
              <a:rPr lang="en-US" sz="2800" dirty="0" smtClean="0"/>
              <a:t>The time Management app will </a:t>
            </a:r>
            <a:r>
              <a:rPr lang="en-US" sz="2800" dirty="0"/>
              <a:t>allow GP Employees to enter Vacation and Sick time in Payroll or time off against Benefit Timecodes within HR</a:t>
            </a:r>
            <a:r>
              <a:rPr lang="en-US" sz="2800" dirty="0" smtClean="0"/>
              <a:t>.  The app is </a:t>
            </a:r>
            <a:r>
              <a:rPr lang="en-US" sz="2800" dirty="0"/>
              <a:t>available for Windows 8, iOS iPad devices, and Android tablets. </a:t>
            </a:r>
          </a:p>
        </p:txBody>
      </p:sp>
      <p:sp>
        <p:nvSpPr>
          <p:cNvPr id="5" name="Rectangle 4"/>
          <p:cNvSpPr/>
          <p:nvPr/>
        </p:nvSpPr>
        <p:spPr bwMode="auto">
          <a:xfrm>
            <a:off x="-1" y="220662"/>
            <a:ext cx="4572000" cy="96012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Time Management App</a:t>
            </a: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7" name="Picture 6"/>
          <p:cNvPicPr/>
          <p:nvPr/>
        </p:nvPicPr>
        <p:blipFill>
          <a:blip r:embed="rId3"/>
          <a:stretch>
            <a:fillRect/>
          </a:stretch>
        </p:blipFill>
        <p:spPr>
          <a:xfrm>
            <a:off x="4999037" y="1516062"/>
            <a:ext cx="7019290" cy="4024630"/>
          </a:xfrm>
          <a:prstGeom prst="rect">
            <a:avLst/>
          </a:prstGeom>
        </p:spPr>
      </p:pic>
    </p:spTree>
    <p:extLst>
      <p:ext uri="{BB962C8B-B14F-4D97-AF65-F5344CB8AC3E}">
        <p14:creationId xmlns:p14="http://schemas.microsoft.com/office/powerpoint/2010/main" val="209918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4722401" y="68262"/>
            <a:ext cx="7427930" cy="5058928"/>
          </a:xfrm>
          <a:prstGeom prst="rect">
            <a:avLst/>
          </a:prstGeom>
        </p:spPr>
      </p:pic>
      <p:sp>
        <p:nvSpPr>
          <p:cNvPr id="6" name="Text Placeholder 5"/>
          <p:cNvSpPr>
            <a:spLocks noGrp="1"/>
          </p:cNvSpPr>
          <p:nvPr>
            <p:ph type="body" sz="quarter" idx="4294967295"/>
          </p:nvPr>
        </p:nvSpPr>
        <p:spPr>
          <a:xfrm>
            <a:off x="0" y="1180783"/>
            <a:ext cx="4571999" cy="5593079"/>
          </a:xfrm>
          <a:prstGeom prst="rect">
            <a:avLst/>
          </a:prstGeom>
          <a:solidFill>
            <a:schemeClr val="bg1">
              <a:lumMod val="95000"/>
            </a:schemeClr>
          </a:solidFill>
        </p:spPr>
        <p:txBody>
          <a:bodyPr lIns="274320" tIns="182880" bIns="182880">
            <a:noAutofit/>
          </a:bodyPr>
          <a:lstStyle/>
          <a:p>
            <a:r>
              <a:rPr lang="en-US" sz="2800" dirty="0"/>
              <a:t>With Employee Self Service W2, the employee can now view and print their own W2.</a:t>
            </a:r>
          </a:p>
          <a:p>
            <a:endParaRPr lang="en-US" sz="2800" dirty="0"/>
          </a:p>
          <a:p>
            <a:r>
              <a:rPr lang="en-US" sz="2800" dirty="0"/>
              <a:t>The action will display on the Time Management home page part.</a:t>
            </a:r>
          </a:p>
        </p:txBody>
      </p:sp>
      <p:sp>
        <p:nvSpPr>
          <p:cNvPr id="5" name="Rectangle 4"/>
          <p:cNvSpPr/>
          <p:nvPr/>
        </p:nvSpPr>
        <p:spPr bwMode="auto">
          <a:xfrm>
            <a:off x="-1" y="220662"/>
            <a:ext cx="4572000" cy="96012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View W2 for ESS</a:t>
            </a: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8" name="Rectangle 4"/>
          <p:cNvSpPr>
            <a:spLocks noChangeArrowheads="1"/>
          </p:cNvSpPr>
          <p:nvPr/>
        </p:nvSpPr>
        <p:spPr bwMode="auto">
          <a:xfrm>
            <a:off x="6523037" y="3040061"/>
            <a:ext cx="137294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nvPr>
        </p:nvGraphicFramePr>
        <p:xfrm>
          <a:off x="6809181" y="3040061"/>
          <a:ext cx="5627294" cy="3733800"/>
        </p:xfrm>
        <a:graphic>
          <a:graphicData uri="http://schemas.openxmlformats.org/presentationml/2006/ole">
            <mc:AlternateContent xmlns:mc="http://schemas.openxmlformats.org/markup-compatibility/2006">
              <mc:Choice xmlns:v="urn:schemas-microsoft-com:vml" Requires="v">
                <p:oleObj spid="_x0000_s3085" name="Bitmap Image" r:id="rId5" imgW="7571429" imgH="5038095" progId="Paint.Picture">
                  <p:embed/>
                </p:oleObj>
              </mc:Choice>
              <mc:Fallback>
                <p:oleObj name="Bitmap Image" r:id="rId5" imgW="7571429" imgH="5038095"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9181" y="3040061"/>
                        <a:ext cx="5627294" cy="3733800"/>
                      </a:xfrm>
                      <a:prstGeom prst="rect">
                        <a:avLst/>
                      </a:prstGeom>
                      <a:noFill/>
                    </p:spPr>
                  </p:pic>
                </p:oleObj>
              </mc:Fallback>
            </mc:AlternateContent>
          </a:graphicData>
        </a:graphic>
      </p:graphicFrame>
    </p:spTree>
    <p:extLst>
      <p:ext uri="{BB962C8B-B14F-4D97-AF65-F5344CB8AC3E}">
        <p14:creationId xmlns:p14="http://schemas.microsoft.com/office/powerpoint/2010/main" val="67006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System</a:t>
            </a:r>
            <a:endParaRPr lang="en-US" dirty="0"/>
          </a:p>
        </p:txBody>
      </p:sp>
    </p:spTree>
    <p:extLst>
      <p:ext uri="{BB962C8B-B14F-4D97-AF65-F5344CB8AC3E}">
        <p14:creationId xmlns:p14="http://schemas.microsoft.com/office/powerpoint/2010/main" val="366311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80783"/>
            <a:ext cx="4571999" cy="5813742"/>
          </a:xfrm>
          <a:prstGeom prst="rect">
            <a:avLst/>
          </a:prstGeom>
          <a:solidFill>
            <a:schemeClr val="bg1">
              <a:lumMod val="95000"/>
            </a:schemeClr>
          </a:solidFill>
        </p:spPr>
        <p:txBody>
          <a:bodyPr lIns="274320" tIns="182880" bIns="182880">
            <a:noAutofit/>
          </a:bodyPr>
          <a:lstStyle/>
          <a:p>
            <a:r>
              <a:rPr lang="en-US" sz="2800" dirty="0" smtClean="0">
                <a:solidFill>
                  <a:srgbClr val="0070C0"/>
                </a:solidFill>
              </a:rPr>
              <a:t>Support for an additional user type of Self Service</a:t>
            </a:r>
          </a:p>
          <a:p>
            <a:pPr lvl="1"/>
            <a:r>
              <a:rPr lang="en-US" dirty="0" smtClean="0"/>
              <a:t>Limits the navigation and functionality to essential tasks the self service user will need</a:t>
            </a:r>
          </a:p>
          <a:p>
            <a:pPr lvl="1"/>
            <a:endParaRPr lang="en-US" dirty="0"/>
          </a:p>
          <a:p>
            <a:pPr lvl="1"/>
            <a:r>
              <a:rPr lang="en-US" dirty="0" smtClean="0"/>
              <a:t>Security roles tailored to the Self Service User Type</a:t>
            </a:r>
          </a:p>
          <a:p>
            <a:pPr lvl="1"/>
            <a:endParaRPr lang="en-US" dirty="0"/>
          </a:p>
          <a:p>
            <a:pPr lvl="1"/>
            <a:r>
              <a:rPr lang="en-US" dirty="0" smtClean="0"/>
              <a:t>Enables user to quickly filter tasks that are available to each user type</a:t>
            </a:r>
            <a:endParaRPr lang="en-US" dirty="0"/>
          </a:p>
        </p:txBody>
      </p:sp>
      <p:sp>
        <p:nvSpPr>
          <p:cNvPr id="5" name="Rectangle 4"/>
          <p:cNvSpPr/>
          <p:nvPr/>
        </p:nvSpPr>
        <p:spPr bwMode="auto">
          <a:xfrm>
            <a:off x="-1" y="220662"/>
            <a:ext cx="4572000" cy="96012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Self Service User License</a:t>
            </a: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390" y="220662"/>
            <a:ext cx="6553200" cy="5304011"/>
          </a:xfrm>
          <a:prstGeom prst="rect">
            <a:avLst/>
          </a:prstGeom>
          <a:effectLst>
            <a:outerShdw blurRad="393700" dist="317500" dir="5400000" sx="90000" sy="90000" algn="ctr" rotWithShape="0">
              <a:prstClr val="black">
                <a:alpha val="30000"/>
              </a:prstClr>
            </a:outerShdw>
          </a:effectLst>
        </p:spPr>
      </p:pic>
      <p:pic>
        <p:nvPicPr>
          <p:cNvPr id="2" name="Picture 1"/>
          <p:cNvPicPr>
            <a:picLocks noChangeAspect="1"/>
          </p:cNvPicPr>
          <p:nvPr/>
        </p:nvPicPr>
        <p:blipFill>
          <a:blip r:embed="rId4"/>
          <a:stretch>
            <a:fillRect/>
          </a:stretch>
        </p:blipFill>
        <p:spPr>
          <a:xfrm>
            <a:off x="6065837" y="3497262"/>
            <a:ext cx="4335462" cy="3068776"/>
          </a:xfrm>
          <a:prstGeom prst="rect">
            <a:avLst/>
          </a:prstGeom>
          <a:effectLst>
            <a:outerShdw blurRad="393700" dist="317500" dir="5400000" sx="90000" sy="90000" algn="ctr" rotWithShape="0">
              <a:prstClr val="black">
                <a:alpha val="30000"/>
              </a:prstClr>
            </a:outerShdw>
          </a:effectLst>
        </p:spPr>
      </p:pic>
    </p:spTree>
    <p:extLst>
      <p:ext uri="{BB962C8B-B14F-4D97-AF65-F5344CB8AC3E}">
        <p14:creationId xmlns:p14="http://schemas.microsoft.com/office/powerpoint/2010/main" val="230995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80783"/>
            <a:ext cx="4571999" cy="5813742"/>
          </a:xfrm>
          <a:prstGeom prst="rect">
            <a:avLst/>
          </a:prstGeom>
          <a:solidFill>
            <a:schemeClr val="bg1">
              <a:lumMod val="95000"/>
            </a:schemeClr>
          </a:solidFill>
        </p:spPr>
        <p:txBody>
          <a:bodyPr lIns="274320" tIns="182880" bIns="182880">
            <a:noAutofit/>
          </a:bodyPr>
          <a:lstStyle/>
          <a:p>
            <a:r>
              <a:rPr lang="en-US" sz="2800" dirty="0" smtClean="0">
                <a:solidFill>
                  <a:srgbClr val="0070C0"/>
                </a:solidFill>
              </a:rPr>
              <a:t>Enables email support for all document formats</a:t>
            </a:r>
          </a:p>
          <a:p>
            <a:pPr lvl="1"/>
            <a:r>
              <a:rPr lang="en-US" dirty="0" smtClean="0"/>
              <a:t>Supports all Sales Order Processing document formats </a:t>
            </a:r>
          </a:p>
          <a:p>
            <a:pPr lvl="1"/>
            <a:r>
              <a:rPr lang="en-US" dirty="0" smtClean="0"/>
              <a:t>   Blank</a:t>
            </a:r>
          </a:p>
          <a:p>
            <a:pPr lvl="1"/>
            <a:r>
              <a:rPr lang="en-US" dirty="0" smtClean="0"/>
              <a:t>   Short</a:t>
            </a:r>
          </a:p>
          <a:p>
            <a:pPr lvl="1"/>
            <a:r>
              <a:rPr lang="en-US" dirty="0"/>
              <a:t> </a:t>
            </a:r>
            <a:r>
              <a:rPr lang="en-US" dirty="0" smtClean="0"/>
              <a:t>  Long </a:t>
            </a:r>
          </a:p>
          <a:p>
            <a:pPr lvl="1"/>
            <a:r>
              <a:rPr lang="en-US" dirty="0" smtClean="0"/>
              <a:t>   Other</a:t>
            </a:r>
          </a:p>
          <a:p>
            <a:pPr lvl="1"/>
            <a:endParaRPr lang="en-US" dirty="0"/>
          </a:p>
          <a:p>
            <a:pPr lvl="1"/>
            <a:r>
              <a:rPr lang="en-US" dirty="0" smtClean="0"/>
              <a:t>Supports all Purchase Order Processing document formats</a:t>
            </a:r>
          </a:p>
          <a:p>
            <a:pPr lvl="1"/>
            <a:r>
              <a:rPr lang="en-US" dirty="0"/>
              <a:t> </a:t>
            </a:r>
            <a:r>
              <a:rPr lang="en-US" dirty="0" smtClean="0"/>
              <a:t>  Blank</a:t>
            </a:r>
          </a:p>
          <a:p>
            <a:pPr lvl="1"/>
            <a:r>
              <a:rPr lang="en-US" dirty="0"/>
              <a:t> </a:t>
            </a:r>
            <a:r>
              <a:rPr lang="en-US" dirty="0" smtClean="0"/>
              <a:t>  Other</a:t>
            </a:r>
            <a:endParaRPr lang="en-US" dirty="0"/>
          </a:p>
        </p:txBody>
      </p:sp>
      <p:sp>
        <p:nvSpPr>
          <p:cNvPr id="5" name="Rectangle 4"/>
          <p:cNvSpPr/>
          <p:nvPr/>
        </p:nvSpPr>
        <p:spPr bwMode="auto">
          <a:xfrm>
            <a:off x="-1" y="220662"/>
            <a:ext cx="4572000" cy="96012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Enable Email on Report Options</a:t>
            </a: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637" y="500642"/>
            <a:ext cx="6553200" cy="5993239"/>
          </a:xfrm>
          <a:prstGeom prst="rect">
            <a:avLst/>
          </a:prstGeom>
          <a:effectLst>
            <a:outerShdw blurRad="393700" dist="317500" dir="5400000" sx="90000" sy="90000" algn="ctr" rotWithShape="0">
              <a:prstClr val="black">
                <a:alpha val="30000"/>
              </a:prstClr>
            </a:outerShdw>
          </a:effectLst>
        </p:spPr>
      </p:pic>
    </p:spTree>
    <p:extLst>
      <p:ext uri="{BB962C8B-B14F-4D97-AF65-F5344CB8AC3E}">
        <p14:creationId xmlns:p14="http://schemas.microsoft.com/office/powerpoint/2010/main" val="11979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80783"/>
            <a:ext cx="4571999" cy="5813742"/>
          </a:xfrm>
          <a:prstGeom prst="rect">
            <a:avLst/>
          </a:prstGeom>
          <a:solidFill>
            <a:schemeClr val="bg1">
              <a:lumMod val="95000"/>
            </a:schemeClr>
          </a:solidFill>
        </p:spPr>
        <p:txBody>
          <a:bodyPr lIns="274320" tIns="182880" bIns="182880">
            <a:noAutofit/>
          </a:bodyPr>
          <a:lstStyle/>
          <a:p>
            <a:r>
              <a:rPr lang="en-US" sz="2800" dirty="0" smtClean="0">
                <a:solidFill>
                  <a:srgbClr val="0070C0"/>
                </a:solidFill>
              </a:rPr>
              <a:t>PowerShell </a:t>
            </a:r>
            <a:r>
              <a:rPr lang="en-US" sz="2800" dirty="0" err="1" smtClean="0">
                <a:solidFill>
                  <a:srgbClr val="0070C0"/>
                </a:solidFill>
              </a:rPr>
              <a:t>cmdlets</a:t>
            </a:r>
            <a:endParaRPr lang="en-US" sz="2800" dirty="0" smtClean="0">
              <a:solidFill>
                <a:srgbClr val="0070C0"/>
              </a:solidFill>
            </a:endParaRPr>
          </a:p>
          <a:p>
            <a:pPr marL="371475" lvl="1" indent="-342900">
              <a:buFontTx/>
              <a:buChar char="-"/>
            </a:pPr>
            <a:r>
              <a:rPr lang="en-US" dirty="0" smtClean="0"/>
              <a:t>Install (GP components)</a:t>
            </a:r>
          </a:p>
          <a:p>
            <a:pPr marL="371475" lvl="1" indent="-342900">
              <a:buFontTx/>
              <a:buChar char="-"/>
            </a:pPr>
            <a:r>
              <a:rPr lang="en-US" dirty="0" smtClean="0"/>
              <a:t>Configure (create databases, add tenants)</a:t>
            </a:r>
          </a:p>
          <a:p>
            <a:pPr lvl="1"/>
            <a:endParaRPr lang="en-US" dirty="0"/>
          </a:p>
          <a:p>
            <a:r>
              <a:rPr lang="en-US" sz="2800" dirty="0" smtClean="0">
                <a:solidFill>
                  <a:srgbClr val="0070C0"/>
                </a:solidFill>
              </a:rPr>
              <a:t>Templates </a:t>
            </a:r>
          </a:p>
          <a:p>
            <a:pPr marL="371475" lvl="1" indent="-342900">
              <a:buFontTx/>
              <a:buChar char="-"/>
            </a:pPr>
            <a:r>
              <a:rPr lang="en-US" dirty="0" smtClean="0"/>
              <a:t>Set parameters</a:t>
            </a:r>
            <a:endParaRPr lang="en-US" dirty="0"/>
          </a:p>
          <a:p>
            <a:pPr marL="371475" lvl="1" indent="-342900">
              <a:buFontTx/>
              <a:buChar char="-"/>
            </a:pPr>
            <a:r>
              <a:rPr lang="en-US" dirty="0" smtClean="0"/>
              <a:t>Override with run specific parameters</a:t>
            </a:r>
            <a:endParaRPr lang="en-US" dirty="0"/>
          </a:p>
          <a:p>
            <a:endParaRPr lang="en-US" sz="2800" dirty="0" smtClean="0">
              <a:gradFill>
                <a:gsLst>
                  <a:gs pos="2917">
                    <a:schemeClr val="bg2"/>
                  </a:gs>
                  <a:gs pos="30000">
                    <a:schemeClr val="bg2"/>
                  </a:gs>
                </a:gsLst>
                <a:lin ang="5400000" scaled="0"/>
              </a:gradFill>
            </a:endParaRPr>
          </a:p>
          <a:p>
            <a:r>
              <a:rPr lang="en-US" sz="2800" dirty="0" err="1" smtClean="0">
                <a:solidFill>
                  <a:srgbClr val="0070C0"/>
                </a:solidFill>
              </a:rPr>
              <a:t>Remoting</a:t>
            </a:r>
            <a:endParaRPr lang="en-US" sz="2800" dirty="0">
              <a:solidFill>
                <a:srgbClr val="0070C0"/>
              </a:solidFill>
            </a:endParaRPr>
          </a:p>
          <a:p>
            <a:pPr lvl="1"/>
            <a:r>
              <a:rPr lang="en-US" dirty="0"/>
              <a:t>- </a:t>
            </a:r>
            <a:r>
              <a:rPr lang="en-US" dirty="0" smtClean="0"/>
              <a:t>Execute </a:t>
            </a:r>
            <a:r>
              <a:rPr lang="en-US" dirty="0" err="1" smtClean="0"/>
              <a:t>cmdlet</a:t>
            </a:r>
            <a:r>
              <a:rPr lang="en-US" dirty="0" smtClean="0"/>
              <a:t> on remote computers</a:t>
            </a:r>
            <a:endParaRPr lang="en-US" dirty="0"/>
          </a:p>
        </p:txBody>
      </p:sp>
      <p:sp>
        <p:nvSpPr>
          <p:cNvPr id="5" name="Rectangle 4"/>
          <p:cNvSpPr/>
          <p:nvPr/>
        </p:nvSpPr>
        <p:spPr bwMode="auto">
          <a:xfrm>
            <a:off x="-1" y="220662"/>
            <a:ext cx="4572000" cy="96012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Scriptable GP Provisioning and Management</a:t>
            </a: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7" name="Picture 6"/>
          <p:cNvPicPr/>
          <p:nvPr/>
        </p:nvPicPr>
        <p:blipFill>
          <a:blip r:embed="rId3"/>
          <a:stretch>
            <a:fillRect/>
          </a:stretch>
        </p:blipFill>
        <p:spPr>
          <a:xfrm>
            <a:off x="5608637" y="449262"/>
            <a:ext cx="6126480" cy="6035040"/>
          </a:xfrm>
          <a:prstGeom prst="rect">
            <a:avLst/>
          </a:prstGeom>
        </p:spPr>
      </p:pic>
    </p:spTree>
    <p:extLst>
      <p:ext uri="{BB962C8B-B14F-4D97-AF65-F5344CB8AC3E}">
        <p14:creationId xmlns:p14="http://schemas.microsoft.com/office/powerpoint/2010/main" val="224159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80783"/>
            <a:ext cx="4571999" cy="5813742"/>
          </a:xfrm>
          <a:prstGeom prst="rect">
            <a:avLst/>
          </a:prstGeom>
          <a:solidFill>
            <a:schemeClr val="bg1">
              <a:lumMod val="95000"/>
            </a:schemeClr>
          </a:solidFill>
        </p:spPr>
        <p:txBody>
          <a:bodyPr lIns="274320" tIns="182880" bIns="182880">
            <a:noAutofit/>
          </a:bodyPr>
          <a:lstStyle/>
          <a:p>
            <a:r>
              <a:rPr lang="en-US" sz="2800" dirty="0" smtClean="0">
                <a:solidFill>
                  <a:srgbClr val="0070C0"/>
                </a:solidFill>
              </a:rPr>
              <a:t>Send Document Attachments files with workflow task notification emails</a:t>
            </a:r>
          </a:p>
          <a:p>
            <a:pPr lvl="1"/>
            <a:r>
              <a:rPr lang="en-US" dirty="0" smtClean="0"/>
              <a:t>-Scan payables invoice and attach it to the transaction</a:t>
            </a:r>
          </a:p>
          <a:p>
            <a:pPr lvl="1"/>
            <a:r>
              <a:rPr lang="en-US" dirty="0" smtClean="0"/>
              <a:t>-Submit through workflow</a:t>
            </a:r>
          </a:p>
          <a:p>
            <a:pPr lvl="1"/>
            <a:r>
              <a:rPr lang="en-US" dirty="0" smtClean="0"/>
              <a:t>-Workflow notification email will have scanned invoice attached along with pertinent details of payables invoice for the approver</a:t>
            </a:r>
            <a:endParaRPr lang="en-US" dirty="0"/>
          </a:p>
        </p:txBody>
      </p:sp>
      <p:sp>
        <p:nvSpPr>
          <p:cNvPr id="5" name="Rectangle 4"/>
          <p:cNvSpPr/>
          <p:nvPr/>
        </p:nvSpPr>
        <p:spPr bwMode="auto">
          <a:xfrm>
            <a:off x="-1" y="220662"/>
            <a:ext cx="4572000" cy="96012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Document Attachments for Workflow Email</a:t>
            </a: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2"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437" y="906461"/>
            <a:ext cx="7239000" cy="5762812"/>
          </a:xfrm>
          <a:prstGeom prst="rect">
            <a:avLst/>
          </a:prstGeom>
        </p:spPr>
      </p:pic>
    </p:spTree>
    <p:extLst>
      <p:ext uri="{BB962C8B-B14F-4D97-AF65-F5344CB8AC3E}">
        <p14:creationId xmlns:p14="http://schemas.microsoft.com/office/powerpoint/2010/main" val="129136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1241426"/>
            <a:ext cx="5486399" cy="3342453"/>
          </a:xfrm>
        </p:spPr>
        <p:txBody>
          <a:bodyPr/>
          <a:lstStyle/>
          <a:p>
            <a:r>
              <a:rPr lang="en-US" sz="6600" dirty="0" smtClean="0"/>
              <a:t>Dynamics GP 2015 R2</a:t>
            </a:r>
            <a:br>
              <a:rPr lang="en-US" sz="6600" dirty="0" smtClean="0"/>
            </a:br>
            <a:r>
              <a:rPr lang="en-US" sz="4800" dirty="0" smtClean="0"/>
              <a:t>All in One Document Viewer Demo</a:t>
            </a:r>
            <a:endParaRPr lang="en-US" sz="4800" dirty="0"/>
          </a:p>
        </p:txBody>
      </p:sp>
      <p:sp>
        <p:nvSpPr>
          <p:cNvPr id="2" name="Picture Placeholder 1"/>
          <p:cNvSpPr>
            <a:spLocks noGrp="1"/>
          </p:cNvSpPr>
          <p:nvPr>
            <p:ph type="pic" sz="quarter" idx="10"/>
          </p:nvPr>
        </p:nvSpPr>
        <p:spPr/>
      </p:sp>
    </p:spTree>
    <p:extLst>
      <p:ext uri="{BB962C8B-B14F-4D97-AF65-F5344CB8AC3E}">
        <p14:creationId xmlns:p14="http://schemas.microsoft.com/office/powerpoint/2010/main" val="26451103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Azure. Web Client.  Apps.</a:t>
            </a:r>
            <a:endParaRPr lang="en-US" dirty="0"/>
          </a:p>
        </p:txBody>
      </p:sp>
    </p:spTree>
    <p:extLst>
      <p:ext uri="{BB962C8B-B14F-4D97-AF65-F5344CB8AC3E}">
        <p14:creationId xmlns:p14="http://schemas.microsoft.com/office/powerpoint/2010/main" val="1885332462"/>
      </p:ext>
    </p:extLst>
  </p:cSld>
  <p:clrMapOvr>
    <a:masterClrMapping/>
  </p:clrMapOvr>
  <p:transition xmlns:p14="http://schemas.microsoft.com/office/powerpoint/2010/mai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Dynamics GP on Azure</a:t>
            </a:r>
            <a:endParaRPr lang="en-US" dirty="0"/>
          </a:p>
        </p:txBody>
      </p:sp>
      <p:sp>
        <p:nvSpPr>
          <p:cNvPr id="55" name="Rectangle 54"/>
          <p:cNvSpPr/>
          <p:nvPr/>
        </p:nvSpPr>
        <p:spPr bwMode="auto">
          <a:xfrm>
            <a:off x="2618358" y="4362287"/>
            <a:ext cx="9792310" cy="2632237"/>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FFFFFF"/>
                  </a:gs>
                  <a:gs pos="100000">
                    <a:srgbClr val="FFFFFF"/>
                  </a:gs>
                </a:gsLst>
                <a:lin ang="5400000" scaled="0"/>
              </a:gradFill>
            </a:endParaRPr>
          </a:p>
        </p:txBody>
      </p:sp>
      <p:grpSp>
        <p:nvGrpSpPr>
          <p:cNvPr id="33" name="Group 32"/>
          <p:cNvGrpSpPr/>
          <p:nvPr/>
        </p:nvGrpSpPr>
        <p:grpSpPr>
          <a:xfrm>
            <a:off x="1140955" y="5291879"/>
            <a:ext cx="4383236" cy="1398905"/>
            <a:chOff x="3015001" y="5243090"/>
            <a:chExt cx="4297680" cy="1371600"/>
          </a:xfrm>
        </p:grpSpPr>
        <p:sp>
          <p:nvSpPr>
            <p:cNvPr id="57" name="Rectangle 56"/>
            <p:cNvSpPr/>
            <p:nvPr/>
          </p:nvSpPr>
          <p:spPr bwMode="auto">
            <a:xfrm>
              <a:off x="3015001" y="5243090"/>
              <a:ext cx="4297680" cy="1371600"/>
            </a:xfrm>
            <a:prstGeom prst="rect">
              <a:avLst/>
            </a:prstGeom>
            <a:solidFill>
              <a:srgbClr val="0071BC"/>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b="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nvGrpSpPr>
            <p:cNvPr id="18" name="Group 17"/>
            <p:cNvGrpSpPr/>
            <p:nvPr/>
          </p:nvGrpSpPr>
          <p:grpSpPr>
            <a:xfrm>
              <a:off x="3318944" y="5471703"/>
              <a:ext cx="3672303" cy="708679"/>
              <a:chOff x="2661776" y="5663016"/>
              <a:chExt cx="3672303" cy="708679"/>
            </a:xfrm>
          </p:grpSpPr>
          <p:sp>
            <p:nvSpPr>
              <p:cNvPr id="37" name="TextBox 36"/>
              <p:cNvSpPr txBox="1"/>
              <p:nvPr/>
            </p:nvSpPr>
            <p:spPr bwMode="black">
              <a:xfrm>
                <a:off x="2661776" y="5968355"/>
                <a:ext cx="1728888" cy="338610"/>
              </a:xfrm>
              <a:prstGeom prst="rect">
                <a:avLst/>
              </a:prstGeom>
              <a:noFill/>
            </p:spPr>
            <p:txBody>
              <a:bodyPr wrap="square" lIns="83943" tIns="0" rIns="0" bIns="0" rtlCol="0">
                <a:spAutoFit/>
              </a:bodyPr>
              <a:lstStyle/>
              <a:p>
                <a:pPr algn="ctr"/>
                <a:r>
                  <a:rPr lang="en-US" sz="2244" dirty="0" smtClean="0">
                    <a:solidFill>
                      <a:schemeClr val="bg1"/>
                    </a:solidFill>
                    <a:latin typeface="Segoe UI" pitchFamily="34" charset="0"/>
                    <a:ea typeface="Segoe UI" pitchFamily="34" charset="0"/>
                    <a:cs typeface="Segoe UI" pitchFamily="34" charset="0"/>
                  </a:rPr>
                  <a:t>Dynamics GP</a:t>
                </a:r>
                <a:endParaRPr lang="en-US" sz="2244" dirty="0">
                  <a:solidFill>
                    <a:schemeClr val="bg1"/>
                  </a:solidFill>
                  <a:latin typeface="Segoe UI" pitchFamily="34" charset="0"/>
                  <a:ea typeface="Segoe UI" pitchFamily="34" charset="0"/>
                  <a:cs typeface="Segoe UI" pitchFamily="34" charset="0"/>
                </a:endParaRPr>
              </a:p>
            </p:txBody>
          </p:sp>
          <p:sp>
            <p:nvSpPr>
              <p:cNvPr id="58" name="Freeform 18"/>
              <p:cNvSpPr>
                <a:spLocks/>
              </p:cNvSpPr>
              <p:nvPr/>
            </p:nvSpPr>
            <p:spPr bwMode="black">
              <a:xfrm>
                <a:off x="5117538" y="5663016"/>
                <a:ext cx="1216541" cy="708679"/>
              </a:xfrm>
              <a:custGeom>
                <a:avLst/>
                <a:gdLst>
                  <a:gd name="T0" fmla="*/ 415 w 489"/>
                  <a:gd name="T1" fmla="*/ 222 h 285"/>
                  <a:gd name="T2" fmla="*/ 489 w 489"/>
                  <a:gd name="T3" fmla="*/ 148 h 285"/>
                  <a:gd name="T4" fmla="*/ 415 w 489"/>
                  <a:gd name="T5" fmla="*/ 74 h 285"/>
                  <a:gd name="T6" fmla="*/ 404 w 489"/>
                  <a:gd name="T7" fmla="*/ 75 h 285"/>
                  <a:gd name="T8" fmla="*/ 295 w 489"/>
                  <a:gd name="T9" fmla="*/ 0 h 285"/>
                  <a:gd name="T10" fmla="*/ 213 w 489"/>
                  <a:gd name="T11" fmla="*/ 34 h 285"/>
                  <a:gd name="T12" fmla="*/ 162 w 489"/>
                  <a:gd name="T13" fmla="*/ 18 h 285"/>
                  <a:gd name="T14" fmla="*/ 71 w 489"/>
                  <a:gd name="T15" fmla="*/ 97 h 285"/>
                  <a:gd name="T16" fmla="*/ 56 w 489"/>
                  <a:gd name="T17" fmla="*/ 95 h 285"/>
                  <a:gd name="T18" fmla="*/ 0 w 489"/>
                  <a:gd name="T19" fmla="*/ 151 h 285"/>
                  <a:gd name="T20" fmla="*/ 56 w 489"/>
                  <a:gd name="T21" fmla="*/ 208 h 285"/>
                  <a:gd name="T22" fmla="*/ 78 w 489"/>
                  <a:gd name="T23" fmla="*/ 203 h 285"/>
                  <a:gd name="T24" fmla="*/ 141 w 489"/>
                  <a:gd name="T25" fmla="*/ 257 h 285"/>
                  <a:gd name="T26" fmla="*/ 178 w 489"/>
                  <a:gd name="T27" fmla="*/ 244 h 285"/>
                  <a:gd name="T28" fmla="*/ 241 w 489"/>
                  <a:gd name="T29" fmla="*/ 285 h 285"/>
                  <a:gd name="T30" fmla="*/ 297 w 489"/>
                  <a:gd name="T31" fmla="*/ 255 h 285"/>
                  <a:gd name="T32" fmla="*/ 332 w 489"/>
                  <a:gd name="T33" fmla="*/ 267 h 285"/>
                  <a:gd name="T34" fmla="*/ 390 w 489"/>
                  <a:gd name="T35" fmla="*/ 217 h 285"/>
                  <a:gd name="T36" fmla="*/ 415 w 489"/>
                  <a:gd name="T37" fmla="*/ 22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9" h="285">
                    <a:moveTo>
                      <a:pt x="415" y="222"/>
                    </a:moveTo>
                    <a:cubicBezTo>
                      <a:pt x="456" y="222"/>
                      <a:pt x="489" y="189"/>
                      <a:pt x="489" y="148"/>
                    </a:cubicBezTo>
                    <a:cubicBezTo>
                      <a:pt x="489" y="107"/>
                      <a:pt x="456" y="74"/>
                      <a:pt x="415" y="74"/>
                    </a:cubicBezTo>
                    <a:cubicBezTo>
                      <a:pt x="411" y="74"/>
                      <a:pt x="407" y="74"/>
                      <a:pt x="404" y="75"/>
                    </a:cubicBezTo>
                    <a:cubicBezTo>
                      <a:pt x="387" y="31"/>
                      <a:pt x="345" y="0"/>
                      <a:pt x="295" y="0"/>
                    </a:cubicBezTo>
                    <a:cubicBezTo>
                      <a:pt x="263" y="0"/>
                      <a:pt x="234" y="13"/>
                      <a:pt x="213" y="34"/>
                    </a:cubicBezTo>
                    <a:cubicBezTo>
                      <a:pt x="199" y="24"/>
                      <a:pt x="181" y="18"/>
                      <a:pt x="162" y="18"/>
                    </a:cubicBezTo>
                    <a:cubicBezTo>
                      <a:pt x="115" y="18"/>
                      <a:pt x="77" y="52"/>
                      <a:pt x="71" y="97"/>
                    </a:cubicBezTo>
                    <a:cubicBezTo>
                      <a:pt x="66" y="96"/>
                      <a:pt x="61" y="95"/>
                      <a:pt x="56" y="95"/>
                    </a:cubicBezTo>
                    <a:cubicBezTo>
                      <a:pt x="25" y="95"/>
                      <a:pt x="0" y="120"/>
                      <a:pt x="0" y="151"/>
                    </a:cubicBezTo>
                    <a:cubicBezTo>
                      <a:pt x="0" y="182"/>
                      <a:pt x="25" y="208"/>
                      <a:pt x="56" y="208"/>
                    </a:cubicBezTo>
                    <a:cubicBezTo>
                      <a:pt x="64" y="208"/>
                      <a:pt x="71" y="206"/>
                      <a:pt x="78" y="203"/>
                    </a:cubicBezTo>
                    <a:cubicBezTo>
                      <a:pt x="83" y="234"/>
                      <a:pt x="109" y="257"/>
                      <a:pt x="141" y="257"/>
                    </a:cubicBezTo>
                    <a:cubicBezTo>
                      <a:pt x="155" y="257"/>
                      <a:pt x="168" y="252"/>
                      <a:pt x="178" y="244"/>
                    </a:cubicBezTo>
                    <a:cubicBezTo>
                      <a:pt x="189" y="268"/>
                      <a:pt x="213" y="285"/>
                      <a:pt x="241" y="285"/>
                    </a:cubicBezTo>
                    <a:cubicBezTo>
                      <a:pt x="264" y="285"/>
                      <a:pt x="285" y="273"/>
                      <a:pt x="297" y="255"/>
                    </a:cubicBezTo>
                    <a:cubicBezTo>
                      <a:pt x="307" y="263"/>
                      <a:pt x="319" y="267"/>
                      <a:pt x="332" y="267"/>
                    </a:cubicBezTo>
                    <a:cubicBezTo>
                      <a:pt x="361" y="267"/>
                      <a:pt x="386" y="246"/>
                      <a:pt x="390" y="217"/>
                    </a:cubicBezTo>
                    <a:cubicBezTo>
                      <a:pt x="397" y="220"/>
                      <a:pt x="406" y="222"/>
                      <a:pt x="415" y="2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6630" rIns="93260" bIns="46630" numCol="1" anchor="t" anchorCtr="0" compatLnSpc="1">
                <a:prstTxWarp prst="textNoShape">
                  <a:avLst/>
                </a:prstTxWarp>
              </a:bodyPr>
              <a:lstStyle/>
              <a:p>
                <a:pPr algn="ctr" defTabSz="1240287"/>
                <a:endParaRPr lang="en-US" sz="1632"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grpSp>
      <p:grpSp>
        <p:nvGrpSpPr>
          <p:cNvPr id="3" name="Group 2"/>
          <p:cNvGrpSpPr/>
          <p:nvPr/>
        </p:nvGrpSpPr>
        <p:grpSpPr>
          <a:xfrm>
            <a:off x="7186793" y="5339198"/>
            <a:ext cx="4383236" cy="1407174"/>
            <a:chOff x="7044063" y="5234983"/>
            <a:chExt cx="4297680" cy="1379707"/>
          </a:xfrm>
        </p:grpSpPr>
        <p:sp>
          <p:nvSpPr>
            <p:cNvPr id="66" name="Rectangle 65"/>
            <p:cNvSpPr/>
            <p:nvPr/>
          </p:nvSpPr>
          <p:spPr bwMode="auto">
            <a:xfrm>
              <a:off x="7044063" y="5243090"/>
              <a:ext cx="4297680" cy="13716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b="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7" name="Picture 5" descr="\\MAGNUM\Projects\Microsoft\Cloud Power FY12\Design\ICONS_PNG\Layer-79.png"/>
            <p:cNvPicPr>
              <a:picLocks noChangeAspect="1" noChangeArrowheads="1"/>
            </p:cNvPicPr>
            <p:nvPr/>
          </p:nvPicPr>
          <p:blipFill>
            <a:blip r:embed="rId3" cstate="print">
              <a:biLevel thresh="25000"/>
            </a:blip>
            <a:srcRect/>
            <a:stretch>
              <a:fillRect/>
            </a:stretch>
          </p:blipFill>
          <p:spPr bwMode="auto">
            <a:xfrm>
              <a:off x="9850003" y="5234983"/>
              <a:ext cx="1196132" cy="1196132"/>
            </a:xfrm>
            <a:prstGeom prst="rect">
              <a:avLst/>
            </a:prstGeom>
            <a:noFill/>
          </p:spPr>
        </p:pic>
      </p:grpSp>
      <p:sp>
        <p:nvSpPr>
          <p:cNvPr id="69" name="Rectangle 68"/>
          <p:cNvSpPr/>
          <p:nvPr/>
        </p:nvSpPr>
        <p:spPr bwMode="auto">
          <a:xfrm>
            <a:off x="2618357" y="6746371"/>
            <a:ext cx="9792310" cy="248154"/>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FFFFFF"/>
                  </a:gs>
                  <a:gs pos="100000">
                    <a:srgbClr val="FFFFFF"/>
                  </a:gs>
                </a:gsLst>
                <a:lin ang="5400000" scaled="0"/>
              </a:gradFill>
            </a:endParaRPr>
          </a:p>
        </p:txBody>
      </p:sp>
      <p:grpSp>
        <p:nvGrpSpPr>
          <p:cNvPr id="59" name="Group 58"/>
          <p:cNvGrpSpPr/>
          <p:nvPr/>
        </p:nvGrpSpPr>
        <p:grpSpPr>
          <a:xfrm>
            <a:off x="1124754" y="3711155"/>
            <a:ext cx="4383236" cy="1398905"/>
            <a:chOff x="3015001" y="5243090"/>
            <a:chExt cx="4297680" cy="1371600"/>
          </a:xfrm>
        </p:grpSpPr>
        <p:sp>
          <p:nvSpPr>
            <p:cNvPr id="60" name="Rectangle 59"/>
            <p:cNvSpPr/>
            <p:nvPr/>
          </p:nvSpPr>
          <p:spPr bwMode="auto">
            <a:xfrm>
              <a:off x="3015001" y="5243090"/>
              <a:ext cx="4297680" cy="1371600"/>
            </a:xfrm>
            <a:prstGeom prst="rect">
              <a:avLst/>
            </a:prstGeom>
            <a:solidFill>
              <a:srgbClr val="0071BC"/>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b="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70" name="Freeform 18"/>
            <p:cNvSpPr>
              <a:spLocks/>
            </p:cNvSpPr>
            <p:nvPr/>
          </p:nvSpPr>
          <p:spPr bwMode="black">
            <a:xfrm>
              <a:off x="5790591" y="5469199"/>
              <a:ext cx="1216541" cy="708679"/>
            </a:xfrm>
            <a:custGeom>
              <a:avLst/>
              <a:gdLst>
                <a:gd name="T0" fmla="*/ 415 w 489"/>
                <a:gd name="T1" fmla="*/ 222 h 285"/>
                <a:gd name="T2" fmla="*/ 489 w 489"/>
                <a:gd name="T3" fmla="*/ 148 h 285"/>
                <a:gd name="T4" fmla="*/ 415 w 489"/>
                <a:gd name="T5" fmla="*/ 74 h 285"/>
                <a:gd name="T6" fmla="*/ 404 w 489"/>
                <a:gd name="T7" fmla="*/ 75 h 285"/>
                <a:gd name="T8" fmla="*/ 295 w 489"/>
                <a:gd name="T9" fmla="*/ 0 h 285"/>
                <a:gd name="T10" fmla="*/ 213 w 489"/>
                <a:gd name="T11" fmla="*/ 34 h 285"/>
                <a:gd name="T12" fmla="*/ 162 w 489"/>
                <a:gd name="T13" fmla="*/ 18 h 285"/>
                <a:gd name="T14" fmla="*/ 71 w 489"/>
                <a:gd name="T15" fmla="*/ 97 h 285"/>
                <a:gd name="T16" fmla="*/ 56 w 489"/>
                <a:gd name="T17" fmla="*/ 95 h 285"/>
                <a:gd name="T18" fmla="*/ 0 w 489"/>
                <a:gd name="T19" fmla="*/ 151 h 285"/>
                <a:gd name="T20" fmla="*/ 56 w 489"/>
                <a:gd name="T21" fmla="*/ 208 h 285"/>
                <a:gd name="T22" fmla="*/ 78 w 489"/>
                <a:gd name="T23" fmla="*/ 203 h 285"/>
                <a:gd name="T24" fmla="*/ 141 w 489"/>
                <a:gd name="T25" fmla="*/ 257 h 285"/>
                <a:gd name="T26" fmla="*/ 178 w 489"/>
                <a:gd name="T27" fmla="*/ 244 h 285"/>
                <a:gd name="T28" fmla="*/ 241 w 489"/>
                <a:gd name="T29" fmla="*/ 285 h 285"/>
                <a:gd name="T30" fmla="*/ 297 w 489"/>
                <a:gd name="T31" fmla="*/ 255 h 285"/>
                <a:gd name="T32" fmla="*/ 332 w 489"/>
                <a:gd name="T33" fmla="*/ 267 h 285"/>
                <a:gd name="T34" fmla="*/ 390 w 489"/>
                <a:gd name="T35" fmla="*/ 217 h 285"/>
                <a:gd name="T36" fmla="*/ 415 w 489"/>
                <a:gd name="T37" fmla="*/ 22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9" h="285">
                  <a:moveTo>
                    <a:pt x="415" y="222"/>
                  </a:moveTo>
                  <a:cubicBezTo>
                    <a:pt x="456" y="222"/>
                    <a:pt x="489" y="189"/>
                    <a:pt x="489" y="148"/>
                  </a:cubicBezTo>
                  <a:cubicBezTo>
                    <a:pt x="489" y="107"/>
                    <a:pt x="456" y="74"/>
                    <a:pt x="415" y="74"/>
                  </a:cubicBezTo>
                  <a:cubicBezTo>
                    <a:pt x="411" y="74"/>
                    <a:pt x="407" y="74"/>
                    <a:pt x="404" y="75"/>
                  </a:cubicBezTo>
                  <a:cubicBezTo>
                    <a:pt x="387" y="31"/>
                    <a:pt x="345" y="0"/>
                    <a:pt x="295" y="0"/>
                  </a:cubicBezTo>
                  <a:cubicBezTo>
                    <a:pt x="263" y="0"/>
                    <a:pt x="234" y="13"/>
                    <a:pt x="213" y="34"/>
                  </a:cubicBezTo>
                  <a:cubicBezTo>
                    <a:pt x="199" y="24"/>
                    <a:pt x="181" y="18"/>
                    <a:pt x="162" y="18"/>
                  </a:cubicBezTo>
                  <a:cubicBezTo>
                    <a:pt x="115" y="18"/>
                    <a:pt x="77" y="52"/>
                    <a:pt x="71" y="97"/>
                  </a:cubicBezTo>
                  <a:cubicBezTo>
                    <a:pt x="66" y="96"/>
                    <a:pt x="61" y="95"/>
                    <a:pt x="56" y="95"/>
                  </a:cubicBezTo>
                  <a:cubicBezTo>
                    <a:pt x="25" y="95"/>
                    <a:pt x="0" y="120"/>
                    <a:pt x="0" y="151"/>
                  </a:cubicBezTo>
                  <a:cubicBezTo>
                    <a:pt x="0" y="182"/>
                    <a:pt x="25" y="208"/>
                    <a:pt x="56" y="208"/>
                  </a:cubicBezTo>
                  <a:cubicBezTo>
                    <a:pt x="64" y="208"/>
                    <a:pt x="71" y="206"/>
                    <a:pt x="78" y="203"/>
                  </a:cubicBezTo>
                  <a:cubicBezTo>
                    <a:pt x="83" y="234"/>
                    <a:pt x="109" y="257"/>
                    <a:pt x="141" y="257"/>
                  </a:cubicBezTo>
                  <a:cubicBezTo>
                    <a:pt x="155" y="257"/>
                    <a:pt x="168" y="252"/>
                    <a:pt x="178" y="244"/>
                  </a:cubicBezTo>
                  <a:cubicBezTo>
                    <a:pt x="189" y="268"/>
                    <a:pt x="213" y="285"/>
                    <a:pt x="241" y="285"/>
                  </a:cubicBezTo>
                  <a:cubicBezTo>
                    <a:pt x="264" y="285"/>
                    <a:pt x="285" y="273"/>
                    <a:pt x="297" y="255"/>
                  </a:cubicBezTo>
                  <a:cubicBezTo>
                    <a:pt x="307" y="263"/>
                    <a:pt x="319" y="267"/>
                    <a:pt x="332" y="267"/>
                  </a:cubicBezTo>
                  <a:cubicBezTo>
                    <a:pt x="361" y="267"/>
                    <a:pt x="386" y="246"/>
                    <a:pt x="390" y="217"/>
                  </a:cubicBezTo>
                  <a:cubicBezTo>
                    <a:pt x="397" y="220"/>
                    <a:pt x="406" y="222"/>
                    <a:pt x="415" y="2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6630" rIns="93260" bIns="46630" numCol="1" anchor="t" anchorCtr="0" compatLnSpc="1">
              <a:prstTxWarp prst="textNoShape">
                <a:avLst/>
              </a:prstTxWarp>
            </a:bodyPr>
            <a:lstStyle/>
            <a:p>
              <a:pPr algn="ctr" defTabSz="1240287"/>
              <a:endParaRPr lang="en-US" sz="1632"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grpSp>
        <p:nvGrpSpPr>
          <p:cNvPr id="71" name="Group 70"/>
          <p:cNvGrpSpPr/>
          <p:nvPr/>
        </p:nvGrpSpPr>
        <p:grpSpPr>
          <a:xfrm>
            <a:off x="1124754" y="2099158"/>
            <a:ext cx="4383236" cy="1398905"/>
            <a:chOff x="3015001" y="5243090"/>
            <a:chExt cx="4297680" cy="1371600"/>
          </a:xfrm>
        </p:grpSpPr>
        <p:sp>
          <p:nvSpPr>
            <p:cNvPr id="72" name="Rectangle 71"/>
            <p:cNvSpPr/>
            <p:nvPr/>
          </p:nvSpPr>
          <p:spPr bwMode="auto">
            <a:xfrm>
              <a:off x="3015001" y="5243090"/>
              <a:ext cx="4297680" cy="1371600"/>
            </a:xfrm>
            <a:prstGeom prst="rect">
              <a:avLst/>
            </a:prstGeom>
            <a:solidFill>
              <a:srgbClr val="0071BC"/>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b="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75" name="Freeform 18"/>
            <p:cNvSpPr>
              <a:spLocks/>
            </p:cNvSpPr>
            <p:nvPr/>
          </p:nvSpPr>
          <p:spPr bwMode="black">
            <a:xfrm>
              <a:off x="5818961" y="5526204"/>
              <a:ext cx="1216541" cy="708679"/>
            </a:xfrm>
            <a:custGeom>
              <a:avLst/>
              <a:gdLst>
                <a:gd name="T0" fmla="*/ 415 w 489"/>
                <a:gd name="T1" fmla="*/ 222 h 285"/>
                <a:gd name="T2" fmla="*/ 489 w 489"/>
                <a:gd name="T3" fmla="*/ 148 h 285"/>
                <a:gd name="T4" fmla="*/ 415 w 489"/>
                <a:gd name="T5" fmla="*/ 74 h 285"/>
                <a:gd name="T6" fmla="*/ 404 w 489"/>
                <a:gd name="T7" fmla="*/ 75 h 285"/>
                <a:gd name="T8" fmla="*/ 295 w 489"/>
                <a:gd name="T9" fmla="*/ 0 h 285"/>
                <a:gd name="T10" fmla="*/ 213 w 489"/>
                <a:gd name="T11" fmla="*/ 34 h 285"/>
                <a:gd name="T12" fmla="*/ 162 w 489"/>
                <a:gd name="T13" fmla="*/ 18 h 285"/>
                <a:gd name="T14" fmla="*/ 71 w 489"/>
                <a:gd name="T15" fmla="*/ 97 h 285"/>
                <a:gd name="T16" fmla="*/ 56 w 489"/>
                <a:gd name="T17" fmla="*/ 95 h 285"/>
                <a:gd name="T18" fmla="*/ 0 w 489"/>
                <a:gd name="T19" fmla="*/ 151 h 285"/>
                <a:gd name="T20" fmla="*/ 56 w 489"/>
                <a:gd name="T21" fmla="*/ 208 h 285"/>
                <a:gd name="T22" fmla="*/ 78 w 489"/>
                <a:gd name="T23" fmla="*/ 203 h 285"/>
                <a:gd name="T24" fmla="*/ 141 w 489"/>
                <a:gd name="T25" fmla="*/ 257 h 285"/>
                <a:gd name="T26" fmla="*/ 178 w 489"/>
                <a:gd name="T27" fmla="*/ 244 h 285"/>
                <a:gd name="T28" fmla="*/ 241 w 489"/>
                <a:gd name="T29" fmla="*/ 285 h 285"/>
                <a:gd name="T30" fmla="*/ 297 w 489"/>
                <a:gd name="T31" fmla="*/ 255 h 285"/>
                <a:gd name="T32" fmla="*/ 332 w 489"/>
                <a:gd name="T33" fmla="*/ 267 h 285"/>
                <a:gd name="T34" fmla="*/ 390 w 489"/>
                <a:gd name="T35" fmla="*/ 217 h 285"/>
                <a:gd name="T36" fmla="*/ 415 w 489"/>
                <a:gd name="T37" fmla="*/ 22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9" h="285">
                  <a:moveTo>
                    <a:pt x="415" y="222"/>
                  </a:moveTo>
                  <a:cubicBezTo>
                    <a:pt x="456" y="222"/>
                    <a:pt x="489" y="189"/>
                    <a:pt x="489" y="148"/>
                  </a:cubicBezTo>
                  <a:cubicBezTo>
                    <a:pt x="489" y="107"/>
                    <a:pt x="456" y="74"/>
                    <a:pt x="415" y="74"/>
                  </a:cubicBezTo>
                  <a:cubicBezTo>
                    <a:pt x="411" y="74"/>
                    <a:pt x="407" y="74"/>
                    <a:pt x="404" y="75"/>
                  </a:cubicBezTo>
                  <a:cubicBezTo>
                    <a:pt x="387" y="31"/>
                    <a:pt x="345" y="0"/>
                    <a:pt x="295" y="0"/>
                  </a:cubicBezTo>
                  <a:cubicBezTo>
                    <a:pt x="263" y="0"/>
                    <a:pt x="234" y="13"/>
                    <a:pt x="213" y="34"/>
                  </a:cubicBezTo>
                  <a:cubicBezTo>
                    <a:pt x="199" y="24"/>
                    <a:pt x="181" y="18"/>
                    <a:pt x="162" y="18"/>
                  </a:cubicBezTo>
                  <a:cubicBezTo>
                    <a:pt x="115" y="18"/>
                    <a:pt x="77" y="52"/>
                    <a:pt x="71" y="97"/>
                  </a:cubicBezTo>
                  <a:cubicBezTo>
                    <a:pt x="66" y="96"/>
                    <a:pt x="61" y="95"/>
                    <a:pt x="56" y="95"/>
                  </a:cubicBezTo>
                  <a:cubicBezTo>
                    <a:pt x="25" y="95"/>
                    <a:pt x="0" y="120"/>
                    <a:pt x="0" y="151"/>
                  </a:cubicBezTo>
                  <a:cubicBezTo>
                    <a:pt x="0" y="182"/>
                    <a:pt x="25" y="208"/>
                    <a:pt x="56" y="208"/>
                  </a:cubicBezTo>
                  <a:cubicBezTo>
                    <a:pt x="64" y="208"/>
                    <a:pt x="71" y="206"/>
                    <a:pt x="78" y="203"/>
                  </a:cubicBezTo>
                  <a:cubicBezTo>
                    <a:pt x="83" y="234"/>
                    <a:pt x="109" y="257"/>
                    <a:pt x="141" y="257"/>
                  </a:cubicBezTo>
                  <a:cubicBezTo>
                    <a:pt x="155" y="257"/>
                    <a:pt x="168" y="252"/>
                    <a:pt x="178" y="244"/>
                  </a:cubicBezTo>
                  <a:cubicBezTo>
                    <a:pt x="189" y="268"/>
                    <a:pt x="213" y="285"/>
                    <a:pt x="241" y="285"/>
                  </a:cubicBezTo>
                  <a:cubicBezTo>
                    <a:pt x="264" y="285"/>
                    <a:pt x="285" y="273"/>
                    <a:pt x="297" y="255"/>
                  </a:cubicBezTo>
                  <a:cubicBezTo>
                    <a:pt x="307" y="263"/>
                    <a:pt x="319" y="267"/>
                    <a:pt x="332" y="267"/>
                  </a:cubicBezTo>
                  <a:cubicBezTo>
                    <a:pt x="361" y="267"/>
                    <a:pt x="386" y="246"/>
                    <a:pt x="390" y="217"/>
                  </a:cubicBezTo>
                  <a:cubicBezTo>
                    <a:pt x="397" y="220"/>
                    <a:pt x="406" y="222"/>
                    <a:pt x="415" y="2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6630" rIns="93260" bIns="46630" numCol="1" anchor="t" anchorCtr="0" compatLnSpc="1">
              <a:prstTxWarp prst="textNoShape">
                <a:avLst/>
              </a:prstTxWarp>
            </a:bodyPr>
            <a:lstStyle/>
            <a:p>
              <a:pPr algn="ctr" defTabSz="1240287"/>
              <a:endParaRPr lang="en-US" sz="1632"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grpSp>
        <p:nvGrpSpPr>
          <p:cNvPr id="76" name="Group 75"/>
          <p:cNvGrpSpPr/>
          <p:nvPr/>
        </p:nvGrpSpPr>
        <p:grpSpPr>
          <a:xfrm>
            <a:off x="7186793" y="3755687"/>
            <a:ext cx="4383236" cy="1398905"/>
            <a:chOff x="7044063" y="5243090"/>
            <a:chExt cx="4297680" cy="1371600"/>
          </a:xfrm>
        </p:grpSpPr>
        <p:grpSp>
          <p:nvGrpSpPr>
            <p:cNvPr id="77" name="Group 76"/>
            <p:cNvGrpSpPr/>
            <p:nvPr/>
          </p:nvGrpSpPr>
          <p:grpSpPr>
            <a:xfrm>
              <a:off x="7044063" y="5243090"/>
              <a:ext cx="4297680" cy="1371600"/>
              <a:chOff x="6030913" y="5243090"/>
              <a:chExt cx="4297680" cy="1371600"/>
            </a:xfrm>
          </p:grpSpPr>
          <p:sp>
            <p:nvSpPr>
              <p:cNvPr id="79" name="Rectangle 78"/>
              <p:cNvSpPr/>
              <p:nvPr/>
            </p:nvSpPr>
            <p:spPr bwMode="auto">
              <a:xfrm>
                <a:off x="6030913" y="5243090"/>
                <a:ext cx="4297680" cy="13716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b="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80" name="TextBox 79"/>
              <p:cNvSpPr txBox="1"/>
              <p:nvPr/>
            </p:nvSpPr>
            <p:spPr bwMode="black">
              <a:xfrm>
                <a:off x="6410125" y="5421865"/>
                <a:ext cx="2536386" cy="1015830"/>
              </a:xfrm>
              <a:prstGeom prst="rect">
                <a:avLst/>
              </a:prstGeom>
              <a:noFill/>
            </p:spPr>
            <p:txBody>
              <a:bodyPr wrap="square" lIns="83943" tIns="0" rIns="0" bIns="0" rtlCol="0">
                <a:spAutoFit/>
              </a:bodyPr>
              <a:lstStyle/>
              <a:p>
                <a:pPr algn="ctr"/>
                <a:r>
                  <a:rPr lang="en-US" sz="2244" dirty="0" smtClean="0">
                    <a:solidFill>
                      <a:schemeClr val="bg1"/>
                    </a:solidFill>
                    <a:latin typeface="Segoe UI" pitchFamily="34" charset="0"/>
                    <a:ea typeface="Segoe UI" pitchFamily="34" charset="0"/>
                    <a:cs typeface="Segoe UI" pitchFamily="34" charset="0"/>
                  </a:rPr>
                  <a:t>Domain</a:t>
                </a:r>
              </a:p>
              <a:p>
                <a:pPr algn="ctr"/>
                <a:r>
                  <a:rPr lang="en-US" sz="2244" dirty="0" smtClean="0">
                    <a:solidFill>
                      <a:schemeClr val="bg1"/>
                    </a:solidFill>
                    <a:latin typeface="Segoe UI" pitchFamily="34" charset="0"/>
                    <a:ea typeface="Segoe UI" pitchFamily="34" charset="0"/>
                    <a:cs typeface="Segoe UI" pitchFamily="34" charset="0"/>
                  </a:rPr>
                  <a:t>Web Server</a:t>
                </a:r>
              </a:p>
              <a:p>
                <a:pPr algn="ctr"/>
                <a:r>
                  <a:rPr lang="en-US" sz="2244" dirty="0" smtClean="0">
                    <a:solidFill>
                      <a:schemeClr val="bg1"/>
                    </a:solidFill>
                    <a:latin typeface="Segoe UI" pitchFamily="34" charset="0"/>
                    <a:ea typeface="Segoe UI" pitchFamily="34" charset="0"/>
                    <a:cs typeface="Segoe UI" pitchFamily="34" charset="0"/>
                  </a:rPr>
                  <a:t>Reporting Server</a:t>
                </a:r>
                <a:endParaRPr lang="en-US" sz="2244" dirty="0">
                  <a:solidFill>
                    <a:schemeClr val="bg1"/>
                  </a:solidFill>
                  <a:latin typeface="Segoe UI" pitchFamily="34" charset="0"/>
                  <a:ea typeface="Segoe UI" pitchFamily="34" charset="0"/>
                  <a:cs typeface="Segoe UI" pitchFamily="34" charset="0"/>
                </a:endParaRPr>
              </a:p>
            </p:txBody>
          </p:sp>
        </p:grpSp>
        <p:pic>
          <p:nvPicPr>
            <p:cNvPr id="78" name="Picture 5" descr="\\MAGNUM\Projects\Microsoft\Cloud Power FY12\Design\ICONS_PNG\Layer-79.png"/>
            <p:cNvPicPr>
              <a:picLocks noChangeAspect="1" noChangeArrowheads="1"/>
            </p:cNvPicPr>
            <p:nvPr/>
          </p:nvPicPr>
          <p:blipFill>
            <a:blip r:embed="rId3" cstate="print">
              <a:biLevel thresh="25000"/>
            </a:blip>
            <a:srcRect/>
            <a:stretch>
              <a:fillRect/>
            </a:stretch>
          </p:blipFill>
          <p:spPr bwMode="auto">
            <a:xfrm>
              <a:off x="9959661" y="5341661"/>
              <a:ext cx="1196132" cy="1196132"/>
            </a:xfrm>
            <a:prstGeom prst="rect">
              <a:avLst/>
            </a:prstGeom>
            <a:noFill/>
          </p:spPr>
        </p:pic>
      </p:grpSp>
      <p:grpSp>
        <p:nvGrpSpPr>
          <p:cNvPr id="81" name="Group 80"/>
          <p:cNvGrpSpPr/>
          <p:nvPr/>
        </p:nvGrpSpPr>
        <p:grpSpPr>
          <a:xfrm>
            <a:off x="7186793" y="2133973"/>
            <a:ext cx="4383236" cy="1398905"/>
            <a:chOff x="7044063" y="5243090"/>
            <a:chExt cx="4297680" cy="1371600"/>
          </a:xfrm>
        </p:grpSpPr>
        <p:grpSp>
          <p:nvGrpSpPr>
            <p:cNvPr id="82" name="Group 81"/>
            <p:cNvGrpSpPr/>
            <p:nvPr/>
          </p:nvGrpSpPr>
          <p:grpSpPr>
            <a:xfrm>
              <a:off x="7044063" y="5243090"/>
              <a:ext cx="4297680" cy="1371600"/>
              <a:chOff x="6030913" y="5243090"/>
              <a:chExt cx="4297680" cy="1371600"/>
            </a:xfrm>
          </p:grpSpPr>
          <p:sp>
            <p:nvSpPr>
              <p:cNvPr id="84" name="Rectangle 83"/>
              <p:cNvSpPr/>
              <p:nvPr/>
            </p:nvSpPr>
            <p:spPr bwMode="auto">
              <a:xfrm>
                <a:off x="6030913" y="5243090"/>
                <a:ext cx="4297680" cy="13716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b="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85" name="TextBox 84"/>
              <p:cNvSpPr txBox="1"/>
              <p:nvPr/>
            </p:nvSpPr>
            <p:spPr bwMode="black">
              <a:xfrm>
                <a:off x="6278107" y="5383491"/>
                <a:ext cx="2536386" cy="1015830"/>
              </a:xfrm>
              <a:prstGeom prst="rect">
                <a:avLst/>
              </a:prstGeom>
              <a:noFill/>
            </p:spPr>
            <p:txBody>
              <a:bodyPr wrap="square" lIns="83943" tIns="0" rIns="0" bIns="0" rtlCol="0">
                <a:spAutoFit/>
              </a:bodyPr>
              <a:lstStyle/>
              <a:p>
                <a:pPr algn="ctr"/>
                <a:r>
                  <a:rPr lang="en-US" sz="2244" dirty="0" smtClean="0">
                    <a:solidFill>
                      <a:schemeClr val="bg1"/>
                    </a:solidFill>
                    <a:latin typeface="Segoe UI" pitchFamily="34" charset="0"/>
                    <a:ea typeface="Segoe UI" pitchFamily="34" charset="0"/>
                    <a:cs typeface="Segoe UI" pitchFamily="34" charset="0"/>
                  </a:rPr>
                  <a:t>Hardware</a:t>
                </a:r>
              </a:p>
              <a:p>
                <a:pPr algn="ctr"/>
                <a:r>
                  <a:rPr lang="en-US" sz="2244" dirty="0" smtClean="0">
                    <a:solidFill>
                      <a:schemeClr val="bg1"/>
                    </a:solidFill>
                    <a:latin typeface="Segoe UI" pitchFamily="34" charset="0"/>
                    <a:ea typeface="Segoe UI" pitchFamily="34" charset="0"/>
                    <a:cs typeface="Segoe UI" pitchFamily="34" charset="0"/>
                  </a:rPr>
                  <a:t>OS</a:t>
                </a:r>
              </a:p>
              <a:p>
                <a:pPr algn="ctr"/>
                <a:r>
                  <a:rPr lang="en-US" sz="2244" dirty="0" smtClean="0">
                    <a:solidFill>
                      <a:schemeClr val="bg1"/>
                    </a:solidFill>
                    <a:latin typeface="Segoe UI" pitchFamily="34" charset="0"/>
                    <a:ea typeface="Segoe UI" pitchFamily="34" charset="0"/>
                    <a:cs typeface="Segoe UI" pitchFamily="34" charset="0"/>
                  </a:rPr>
                  <a:t>SQL Server</a:t>
                </a:r>
                <a:endParaRPr lang="en-US" sz="2244" dirty="0">
                  <a:solidFill>
                    <a:schemeClr val="bg1"/>
                  </a:solidFill>
                  <a:latin typeface="Segoe UI" pitchFamily="34" charset="0"/>
                  <a:ea typeface="Segoe UI" pitchFamily="34" charset="0"/>
                  <a:cs typeface="Segoe UI" pitchFamily="34" charset="0"/>
                </a:endParaRPr>
              </a:p>
            </p:txBody>
          </p:sp>
        </p:grpSp>
        <p:pic>
          <p:nvPicPr>
            <p:cNvPr id="83" name="Picture 5" descr="\\MAGNUM\Projects\Microsoft\Cloud Power FY12\Design\ICONS_PNG\Layer-79.png"/>
            <p:cNvPicPr>
              <a:picLocks noChangeAspect="1" noChangeArrowheads="1"/>
            </p:cNvPicPr>
            <p:nvPr/>
          </p:nvPicPr>
          <p:blipFill>
            <a:blip r:embed="rId3" cstate="print">
              <a:biLevel thresh="25000"/>
            </a:blip>
            <a:srcRect/>
            <a:stretch>
              <a:fillRect/>
            </a:stretch>
          </p:blipFill>
          <p:spPr bwMode="auto">
            <a:xfrm>
              <a:off x="9827643" y="5270532"/>
              <a:ext cx="1196132" cy="1196132"/>
            </a:xfrm>
            <a:prstGeom prst="rect">
              <a:avLst/>
            </a:prstGeom>
            <a:noFill/>
          </p:spPr>
        </p:pic>
      </p:grpSp>
      <p:sp>
        <p:nvSpPr>
          <p:cNvPr id="86" name="TextBox 85"/>
          <p:cNvSpPr txBox="1"/>
          <p:nvPr/>
        </p:nvSpPr>
        <p:spPr bwMode="black">
          <a:xfrm>
            <a:off x="1305055" y="2231274"/>
            <a:ext cx="2586879" cy="690702"/>
          </a:xfrm>
          <a:prstGeom prst="rect">
            <a:avLst/>
          </a:prstGeom>
          <a:noFill/>
        </p:spPr>
        <p:txBody>
          <a:bodyPr wrap="square" lIns="83943" tIns="0" rIns="0" bIns="0" rtlCol="0">
            <a:spAutoFit/>
          </a:bodyPr>
          <a:lstStyle/>
          <a:p>
            <a:pPr algn="ctr"/>
            <a:r>
              <a:rPr lang="en-US" sz="2244" dirty="0" smtClean="0">
                <a:solidFill>
                  <a:schemeClr val="bg1"/>
                </a:solidFill>
                <a:latin typeface="Segoe UI" pitchFamily="34" charset="0"/>
                <a:ea typeface="Segoe UI" pitchFamily="34" charset="0"/>
                <a:cs typeface="Segoe UI" pitchFamily="34" charset="0"/>
              </a:rPr>
              <a:t>OS</a:t>
            </a:r>
          </a:p>
          <a:p>
            <a:pPr algn="ctr"/>
            <a:r>
              <a:rPr lang="en-US" sz="2244" dirty="0" smtClean="0">
                <a:solidFill>
                  <a:schemeClr val="bg1"/>
                </a:solidFill>
                <a:latin typeface="Segoe UI" pitchFamily="34" charset="0"/>
                <a:ea typeface="Segoe UI" pitchFamily="34" charset="0"/>
                <a:cs typeface="Segoe UI" pitchFamily="34" charset="0"/>
              </a:rPr>
              <a:t>SQL Server</a:t>
            </a:r>
            <a:endParaRPr lang="en-US" sz="2244" dirty="0">
              <a:solidFill>
                <a:schemeClr val="bg1"/>
              </a:solidFill>
              <a:latin typeface="Segoe UI" pitchFamily="34" charset="0"/>
              <a:ea typeface="Segoe UI" pitchFamily="34" charset="0"/>
              <a:cs typeface="Segoe UI" pitchFamily="34" charset="0"/>
            </a:endParaRPr>
          </a:p>
        </p:txBody>
      </p:sp>
      <p:sp>
        <p:nvSpPr>
          <p:cNvPr id="87" name="TextBox 86"/>
          <p:cNvSpPr txBox="1"/>
          <p:nvPr/>
        </p:nvSpPr>
        <p:spPr bwMode="black">
          <a:xfrm>
            <a:off x="1652804" y="3103795"/>
            <a:ext cx="2128490" cy="345351"/>
          </a:xfrm>
          <a:prstGeom prst="rect">
            <a:avLst/>
          </a:prstGeom>
          <a:noFill/>
        </p:spPr>
        <p:txBody>
          <a:bodyPr wrap="square" lIns="83943" tIns="0" rIns="0" bIns="0" rtlCol="0">
            <a:spAutoFit/>
          </a:bodyPr>
          <a:lstStyle/>
          <a:p>
            <a:pPr algn="ctr"/>
            <a:r>
              <a:rPr lang="en-US" sz="2244" i="1" dirty="0" smtClean="0">
                <a:solidFill>
                  <a:schemeClr val="bg1"/>
                </a:solidFill>
                <a:latin typeface="Segoe UI" pitchFamily="34" charset="0"/>
                <a:ea typeface="Segoe UI" pitchFamily="34" charset="0"/>
                <a:cs typeface="Segoe UI" pitchFamily="34" charset="0"/>
              </a:rPr>
              <a:t>Pre-Configured</a:t>
            </a:r>
            <a:endParaRPr lang="en-US" sz="2244" i="1" dirty="0">
              <a:solidFill>
                <a:schemeClr val="bg1"/>
              </a:solidFill>
              <a:latin typeface="Segoe UI" pitchFamily="34" charset="0"/>
              <a:ea typeface="Segoe UI" pitchFamily="34" charset="0"/>
              <a:cs typeface="Segoe UI" pitchFamily="34" charset="0"/>
            </a:endParaRPr>
          </a:p>
        </p:txBody>
      </p:sp>
      <p:sp>
        <p:nvSpPr>
          <p:cNvPr id="88" name="TextBox 87"/>
          <p:cNvSpPr txBox="1"/>
          <p:nvPr/>
        </p:nvSpPr>
        <p:spPr bwMode="black">
          <a:xfrm>
            <a:off x="1471856" y="3873412"/>
            <a:ext cx="2586879" cy="1036053"/>
          </a:xfrm>
          <a:prstGeom prst="rect">
            <a:avLst/>
          </a:prstGeom>
          <a:noFill/>
        </p:spPr>
        <p:txBody>
          <a:bodyPr wrap="square" lIns="83943" tIns="0" rIns="0" bIns="0" rtlCol="0">
            <a:spAutoFit/>
          </a:bodyPr>
          <a:lstStyle/>
          <a:p>
            <a:pPr algn="ctr"/>
            <a:r>
              <a:rPr lang="en-US" sz="2244" dirty="0" smtClean="0">
                <a:solidFill>
                  <a:schemeClr val="bg1"/>
                </a:solidFill>
                <a:latin typeface="Segoe UI" pitchFamily="34" charset="0"/>
                <a:ea typeface="Segoe UI" pitchFamily="34" charset="0"/>
                <a:cs typeface="Segoe UI" pitchFamily="34" charset="0"/>
              </a:rPr>
              <a:t>Domain</a:t>
            </a:r>
          </a:p>
          <a:p>
            <a:pPr algn="ctr"/>
            <a:r>
              <a:rPr lang="en-US" sz="2244" dirty="0" smtClean="0">
                <a:solidFill>
                  <a:schemeClr val="bg1"/>
                </a:solidFill>
                <a:latin typeface="Segoe UI" pitchFamily="34" charset="0"/>
                <a:ea typeface="Segoe UI" pitchFamily="34" charset="0"/>
                <a:cs typeface="Segoe UI" pitchFamily="34" charset="0"/>
              </a:rPr>
              <a:t>Web Server</a:t>
            </a:r>
          </a:p>
          <a:p>
            <a:pPr algn="ctr"/>
            <a:r>
              <a:rPr lang="en-US" sz="2244" dirty="0" smtClean="0">
                <a:solidFill>
                  <a:schemeClr val="bg1"/>
                </a:solidFill>
                <a:latin typeface="Segoe UI" pitchFamily="34" charset="0"/>
                <a:ea typeface="Segoe UI" pitchFamily="34" charset="0"/>
                <a:cs typeface="Segoe UI" pitchFamily="34" charset="0"/>
              </a:rPr>
              <a:t>Reporting Server</a:t>
            </a:r>
            <a:endParaRPr lang="en-US" sz="2244" dirty="0">
              <a:solidFill>
                <a:schemeClr val="bg1"/>
              </a:solidFill>
              <a:latin typeface="Segoe UI" pitchFamily="34" charset="0"/>
              <a:ea typeface="Segoe UI" pitchFamily="34" charset="0"/>
              <a:cs typeface="Segoe UI" pitchFamily="34" charset="0"/>
            </a:endParaRPr>
          </a:p>
        </p:txBody>
      </p:sp>
      <p:sp>
        <p:nvSpPr>
          <p:cNvPr id="89" name="TextBox 88"/>
          <p:cNvSpPr txBox="1"/>
          <p:nvPr/>
        </p:nvSpPr>
        <p:spPr bwMode="black">
          <a:xfrm>
            <a:off x="7782690" y="5818655"/>
            <a:ext cx="1763306" cy="345351"/>
          </a:xfrm>
          <a:prstGeom prst="rect">
            <a:avLst/>
          </a:prstGeom>
          <a:noFill/>
        </p:spPr>
        <p:txBody>
          <a:bodyPr wrap="square" lIns="83943" tIns="0" rIns="0" bIns="0" rtlCol="0">
            <a:spAutoFit/>
          </a:bodyPr>
          <a:lstStyle/>
          <a:p>
            <a:pPr algn="ctr"/>
            <a:r>
              <a:rPr lang="en-US" sz="2244" dirty="0" smtClean="0">
                <a:solidFill>
                  <a:schemeClr val="bg1"/>
                </a:solidFill>
                <a:latin typeface="Segoe UI" pitchFamily="34" charset="0"/>
                <a:ea typeface="Segoe UI" pitchFamily="34" charset="0"/>
                <a:cs typeface="Segoe UI" pitchFamily="34" charset="0"/>
              </a:rPr>
              <a:t>Dynamics GP</a:t>
            </a:r>
            <a:endParaRPr lang="en-US" sz="2244" dirty="0">
              <a:solidFill>
                <a:schemeClr val="bg1"/>
              </a:solidFill>
              <a:latin typeface="Segoe UI" pitchFamily="34" charset="0"/>
              <a:ea typeface="Segoe UI" pitchFamily="34" charset="0"/>
              <a:cs typeface="Segoe UI" pitchFamily="34" charset="0"/>
            </a:endParaRPr>
          </a:p>
        </p:txBody>
      </p:sp>
      <p:sp>
        <p:nvSpPr>
          <p:cNvPr id="100" name="TextBox 99"/>
          <p:cNvSpPr txBox="1"/>
          <p:nvPr/>
        </p:nvSpPr>
        <p:spPr bwMode="black">
          <a:xfrm>
            <a:off x="2318747" y="1583903"/>
            <a:ext cx="1763306" cy="345351"/>
          </a:xfrm>
          <a:prstGeom prst="rect">
            <a:avLst/>
          </a:prstGeom>
          <a:noFill/>
        </p:spPr>
        <p:txBody>
          <a:bodyPr wrap="square" lIns="83943" tIns="0" rIns="0" bIns="0" rtlCol="0">
            <a:spAutoFit/>
          </a:bodyPr>
          <a:lstStyle/>
          <a:p>
            <a:pPr algn="ctr"/>
            <a:r>
              <a:rPr lang="en-US" sz="2244" dirty="0" smtClean="0">
                <a:latin typeface="Segoe UI" pitchFamily="34" charset="0"/>
                <a:ea typeface="Segoe UI" pitchFamily="34" charset="0"/>
                <a:cs typeface="Segoe UI" pitchFamily="34" charset="0"/>
              </a:rPr>
              <a:t>Azure Cloud</a:t>
            </a:r>
            <a:endParaRPr lang="en-US" sz="2244" dirty="0">
              <a:latin typeface="Segoe UI" pitchFamily="34" charset="0"/>
              <a:ea typeface="Segoe UI" pitchFamily="34" charset="0"/>
              <a:cs typeface="Segoe UI" pitchFamily="34" charset="0"/>
            </a:endParaRPr>
          </a:p>
        </p:txBody>
      </p:sp>
      <p:sp>
        <p:nvSpPr>
          <p:cNvPr id="101" name="TextBox 100"/>
          <p:cNvSpPr txBox="1"/>
          <p:nvPr/>
        </p:nvSpPr>
        <p:spPr bwMode="black">
          <a:xfrm>
            <a:off x="8496758" y="1598436"/>
            <a:ext cx="1763306" cy="345351"/>
          </a:xfrm>
          <a:prstGeom prst="rect">
            <a:avLst/>
          </a:prstGeom>
          <a:noFill/>
        </p:spPr>
        <p:txBody>
          <a:bodyPr wrap="square" lIns="83943" tIns="0" rIns="0" bIns="0" rtlCol="0">
            <a:spAutoFit/>
          </a:bodyPr>
          <a:lstStyle/>
          <a:p>
            <a:pPr algn="ctr"/>
            <a:r>
              <a:rPr lang="en-US" sz="2244" dirty="0" smtClean="0">
                <a:latin typeface="Segoe UI" pitchFamily="34" charset="0"/>
                <a:ea typeface="Segoe UI" pitchFamily="34" charset="0"/>
                <a:cs typeface="Segoe UI" pitchFamily="34" charset="0"/>
              </a:rPr>
              <a:t>On-Premises</a:t>
            </a:r>
            <a:endParaRPr lang="en-US" sz="2244"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55148575"/>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fill="hold"/>
                                        <p:tgtEl>
                                          <p:spTgt spid="33"/>
                                        </p:tgtEl>
                                        <p:attrNameLst>
                                          <p:attrName>ppt_x</p:attrName>
                                        </p:attrNameLst>
                                      </p:cBhvr>
                                      <p:tavLst>
                                        <p:tav tm="0">
                                          <p:val>
                                            <p:strVal val="#ppt_x"/>
                                          </p:val>
                                        </p:tav>
                                        <p:tav tm="100000">
                                          <p:val>
                                            <p:strVal val="#ppt_x"/>
                                          </p:val>
                                        </p:tav>
                                      </p:tavLst>
                                    </p:anim>
                                    <p:anim calcmode="lin" valueType="num">
                                      <p:cBhvr additive="base">
                                        <p:cTn id="8" dur="75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decel="100000" fill="hold" nodeType="after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750" fill="hold"/>
                                        <p:tgtEl>
                                          <p:spTgt spid="59"/>
                                        </p:tgtEl>
                                        <p:attrNameLst>
                                          <p:attrName>ppt_x</p:attrName>
                                        </p:attrNameLst>
                                      </p:cBhvr>
                                      <p:tavLst>
                                        <p:tav tm="0">
                                          <p:val>
                                            <p:strVal val="#ppt_x"/>
                                          </p:val>
                                        </p:tav>
                                        <p:tav tm="100000">
                                          <p:val>
                                            <p:strVal val="#ppt_x"/>
                                          </p:val>
                                        </p:tav>
                                      </p:tavLst>
                                    </p:anim>
                                    <p:anim calcmode="lin" valueType="num">
                                      <p:cBhvr additive="base">
                                        <p:cTn id="18" dur="750" fill="hold"/>
                                        <p:tgtEl>
                                          <p:spTgt spid="59"/>
                                        </p:tgtEl>
                                        <p:attrNameLst>
                                          <p:attrName>ppt_y</p:attrName>
                                        </p:attrNameLst>
                                      </p:cBhvr>
                                      <p:tavLst>
                                        <p:tav tm="0">
                                          <p:val>
                                            <p:strVal val="1+#ppt_h/2"/>
                                          </p:val>
                                        </p:tav>
                                        <p:tav tm="100000">
                                          <p:val>
                                            <p:strVal val="#ppt_y"/>
                                          </p:val>
                                        </p:tav>
                                      </p:tavLst>
                                    </p:anim>
                                  </p:childTnLst>
                                </p:cTn>
                              </p:par>
                            </p:childTnLst>
                          </p:cTn>
                        </p:par>
                        <p:par>
                          <p:cTn id="19" fill="hold">
                            <p:stCondLst>
                              <p:cond delay="2250"/>
                            </p:stCondLst>
                            <p:childTnLst>
                              <p:par>
                                <p:cTn id="20" presetID="2" presetClass="entr" presetSubtype="4" decel="100000" fill="hold" nodeType="afterEffect">
                                  <p:stCondLst>
                                    <p:cond delay="0"/>
                                  </p:stCondLst>
                                  <p:childTnLst>
                                    <p:set>
                                      <p:cBhvr>
                                        <p:cTn id="21" dur="1" fill="hold">
                                          <p:stCondLst>
                                            <p:cond delay="0"/>
                                          </p:stCondLst>
                                        </p:cTn>
                                        <p:tgtEl>
                                          <p:spTgt spid="71"/>
                                        </p:tgtEl>
                                        <p:attrNameLst>
                                          <p:attrName>style.visibility</p:attrName>
                                        </p:attrNameLst>
                                      </p:cBhvr>
                                      <p:to>
                                        <p:strVal val="visible"/>
                                      </p:to>
                                    </p:set>
                                    <p:anim calcmode="lin" valueType="num">
                                      <p:cBhvr additive="base">
                                        <p:cTn id="22" dur="750" fill="hold"/>
                                        <p:tgtEl>
                                          <p:spTgt spid="71"/>
                                        </p:tgtEl>
                                        <p:attrNameLst>
                                          <p:attrName>ppt_x</p:attrName>
                                        </p:attrNameLst>
                                      </p:cBhvr>
                                      <p:tavLst>
                                        <p:tav tm="0">
                                          <p:val>
                                            <p:strVal val="#ppt_x"/>
                                          </p:val>
                                        </p:tav>
                                        <p:tav tm="100000">
                                          <p:val>
                                            <p:strVal val="#ppt_x"/>
                                          </p:val>
                                        </p:tav>
                                      </p:tavLst>
                                    </p:anim>
                                    <p:anim calcmode="lin" valueType="num">
                                      <p:cBhvr additive="base">
                                        <p:cTn id="23" dur="750" fill="hold"/>
                                        <p:tgtEl>
                                          <p:spTgt spid="7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decel="100000" fill="hold" nodeType="afterEffect">
                                  <p:stCondLst>
                                    <p:cond delay="0"/>
                                  </p:stCondLst>
                                  <p:childTnLst>
                                    <p:set>
                                      <p:cBhvr>
                                        <p:cTn id="26" dur="1" fill="hold">
                                          <p:stCondLst>
                                            <p:cond delay="0"/>
                                          </p:stCondLst>
                                        </p:cTn>
                                        <p:tgtEl>
                                          <p:spTgt spid="76"/>
                                        </p:tgtEl>
                                        <p:attrNameLst>
                                          <p:attrName>style.visibility</p:attrName>
                                        </p:attrNameLst>
                                      </p:cBhvr>
                                      <p:to>
                                        <p:strVal val="visible"/>
                                      </p:to>
                                    </p:set>
                                    <p:anim calcmode="lin" valueType="num">
                                      <p:cBhvr additive="base">
                                        <p:cTn id="27" dur="750" fill="hold"/>
                                        <p:tgtEl>
                                          <p:spTgt spid="76"/>
                                        </p:tgtEl>
                                        <p:attrNameLst>
                                          <p:attrName>ppt_x</p:attrName>
                                        </p:attrNameLst>
                                      </p:cBhvr>
                                      <p:tavLst>
                                        <p:tav tm="0">
                                          <p:val>
                                            <p:strVal val="#ppt_x"/>
                                          </p:val>
                                        </p:tav>
                                        <p:tav tm="100000">
                                          <p:val>
                                            <p:strVal val="#ppt_x"/>
                                          </p:val>
                                        </p:tav>
                                      </p:tavLst>
                                    </p:anim>
                                    <p:anim calcmode="lin" valueType="num">
                                      <p:cBhvr additive="base">
                                        <p:cTn id="28" dur="750" fill="hold"/>
                                        <p:tgtEl>
                                          <p:spTgt spid="76"/>
                                        </p:tgtEl>
                                        <p:attrNameLst>
                                          <p:attrName>ppt_y</p:attrName>
                                        </p:attrNameLst>
                                      </p:cBhvr>
                                      <p:tavLst>
                                        <p:tav tm="0">
                                          <p:val>
                                            <p:strVal val="1+#ppt_h/2"/>
                                          </p:val>
                                        </p:tav>
                                        <p:tav tm="100000">
                                          <p:val>
                                            <p:strVal val="#ppt_y"/>
                                          </p:val>
                                        </p:tav>
                                      </p:tavLst>
                                    </p:anim>
                                  </p:childTnLst>
                                </p:cTn>
                              </p:par>
                            </p:childTnLst>
                          </p:cTn>
                        </p:par>
                        <p:par>
                          <p:cTn id="29" fill="hold">
                            <p:stCondLst>
                              <p:cond delay="3750"/>
                            </p:stCondLst>
                            <p:childTnLst>
                              <p:par>
                                <p:cTn id="30" presetID="2" presetClass="entr" presetSubtype="4" decel="100000" fill="hold" nodeType="afterEffect">
                                  <p:stCondLst>
                                    <p:cond delay="0"/>
                                  </p:stCondLst>
                                  <p:childTnLst>
                                    <p:set>
                                      <p:cBhvr>
                                        <p:cTn id="31" dur="1" fill="hold">
                                          <p:stCondLst>
                                            <p:cond delay="0"/>
                                          </p:stCondLst>
                                        </p:cTn>
                                        <p:tgtEl>
                                          <p:spTgt spid="81"/>
                                        </p:tgtEl>
                                        <p:attrNameLst>
                                          <p:attrName>style.visibility</p:attrName>
                                        </p:attrNameLst>
                                      </p:cBhvr>
                                      <p:to>
                                        <p:strVal val="visible"/>
                                      </p:to>
                                    </p:set>
                                    <p:anim calcmode="lin" valueType="num">
                                      <p:cBhvr additive="base">
                                        <p:cTn id="32" dur="750" fill="hold"/>
                                        <p:tgtEl>
                                          <p:spTgt spid="81"/>
                                        </p:tgtEl>
                                        <p:attrNameLst>
                                          <p:attrName>ppt_x</p:attrName>
                                        </p:attrNameLst>
                                      </p:cBhvr>
                                      <p:tavLst>
                                        <p:tav tm="0">
                                          <p:val>
                                            <p:strVal val="#ppt_x"/>
                                          </p:val>
                                        </p:tav>
                                        <p:tav tm="100000">
                                          <p:val>
                                            <p:strVal val="#ppt_x"/>
                                          </p:val>
                                        </p:tav>
                                      </p:tavLst>
                                    </p:anim>
                                    <p:anim calcmode="lin" valueType="num">
                                      <p:cBhvr additive="base">
                                        <p:cTn id="33" dur="75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554872" y="1933512"/>
            <a:ext cx="1571995" cy="466235"/>
          </a:xfrm>
          <a:prstGeom prst="rect">
            <a:avLst/>
          </a:prstGeom>
          <a:solidFill>
            <a:schemeClr val="accent4"/>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86494" tIns="46619" rIns="93239" bIns="46619" numCol="1" rtlCol="0" anchor="ctr" anchorCtr="0" compatLnSpc="1">
            <a:prstTxWarp prst="textNoShape">
              <a:avLst/>
            </a:prstTxWarp>
          </a:bodyPr>
          <a:lstStyle/>
          <a:p>
            <a:pPr algn="r" defTabSz="931792" fontAlgn="base">
              <a:spcBef>
                <a:spcPct val="0"/>
              </a:spcBef>
              <a:spcAft>
                <a:spcPct val="0"/>
              </a:spcAft>
            </a:pPr>
            <a:r>
              <a:rPr lang="en-US" sz="1632" dirty="0">
                <a:gradFill>
                  <a:gsLst>
                    <a:gs pos="0">
                      <a:srgbClr val="FFFFFF"/>
                    </a:gs>
                    <a:gs pos="100000">
                      <a:srgbClr val="FFFFFF"/>
                    </a:gs>
                  </a:gsLst>
                  <a:lin ang="5400000" scaled="0"/>
                </a:gradFill>
                <a:ea typeface="Segoe UI" pitchFamily="34" charset="0"/>
                <a:cs typeface="Segoe UI" pitchFamily="34" charset="0"/>
              </a:rPr>
              <a:t>DEVICES</a:t>
            </a:r>
          </a:p>
        </p:txBody>
      </p:sp>
      <p:sp>
        <p:nvSpPr>
          <p:cNvPr id="47" name="Rectangle 46"/>
          <p:cNvSpPr/>
          <p:nvPr/>
        </p:nvSpPr>
        <p:spPr>
          <a:xfrm>
            <a:off x="554776" y="3435256"/>
            <a:ext cx="1575474" cy="466235"/>
          </a:xfrm>
          <a:prstGeom prst="rect">
            <a:avLst/>
          </a:prstGeom>
          <a:solidFill>
            <a:schemeClr val="accent4"/>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86494" tIns="46619" rIns="93239" bIns="46619" numCol="1" rtlCol="0" anchor="ctr" anchorCtr="0" compatLnSpc="1">
            <a:prstTxWarp prst="textNoShape">
              <a:avLst/>
            </a:prstTxWarp>
          </a:bodyPr>
          <a:lstStyle/>
          <a:p>
            <a:pPr algn="r" defTabSz="931792" fontAlgn="base">
              <a:spcBef>
                <a:spcPct val="0"/>
              </a:spcBef>
              <a:spcAft>
                <a:spcPct val="0"/>
              </a:spcAft>
            </a:pPr>
            <a:r>
              <a:rPr lang="en-US" sz="1632" dirty="0">
                <a:gradFill>
                  <a:gsLst>
                    <a:gs pos="0">
                      <a:srgbClr val="FFFFFF"/>
                    </a:gs>
                    <a:gs pos="100000">
                      <a:srgbClr val="FFFFFF"/>
                    </a:gs>
                  </a:gsLst>
                  <a:lin ang="5400000" scaled="0"/>
                </a:gradFill>
                <a:ea typeface="Segoe UI" pitchFamily="34" charset="0"/>
                <a:cs typeface="Segoe UI" pitchFamily="34" charset="0"/>
              </a:rPr>
              <a:t>WORK</a:t>
            </a:r>
          </a:p>
        </p:txBody>
      </p:sp>
      <p:sp>
        <p:nvSpPr>
          <p:cNvPr id="62" name="Rectangle 61"/>
          <p:cNvSpPr/>
          <p:nvPr/>
        </p:nvSpPr>
        <p:spPr>
          <a:xfrm>
            <a:off x="554776" y="5830619"/>
            <a:ext cx="1575474" cy="466235"/>
          </a:xfrm>
          <a:prstGeom prst="rect">
            <a:avLst/>
          </a:prstGeom>
          <a:solidFill>
            <a:schemeClr val="accent4"/>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86494" tIns="46619" rIns="93239" bIns="46619" numCol="1" rtlCol="0" anchor="ctr" anchorCtr="0" compatLnSpc="1">
            <a:prstTxWarp prst="textNoShape">
              <a:avLst/>
            </a:prstTxWarp>
          </a:bodyPr>
          <a:lstStyle/>
          <a:p>
            <a:pPr algn="r" defTabSz="931792" fontAlgn="base">
              <a:spcBef>
                <a:spcPct val="0"/>
              </a:spcBef>
              <a:spcAft>
                <a:spcPct val="0"/>
              </a:spcAft>
            </a:pPr>
            <a:r>
              <a:rPr lang="en-US" sz="1632" dirty="0">
                <a:gradFill>
                  <a:gsLst>
                    <a:gs pos="0">
                      <a:srgbClr val="FFFFFF"/>
                    </a:gs>
                    <a:gs pos="100000">
                      <a:srgbClr val="FFFFFF"/>
                    </a:gs>
                  </a:gsLst>
                  <a:lin ang="5400000" scaled="0"/>
                </a:gradFill>
                <a:ea typeface="Segoe UI" pitchFamily="34" charset="0"/>
                <a:cs typeface="Segoe UI" pitchFamily="34" charset="0"/>
              </a:rPr>
              <a:t>DEPLOYMENT</a:t>
            </a:r>
          </a:p>
        </p:txBody>
      </p:sp>
      <p:sp>
        <p:nvSpPr>
          <p:cNvPr id="4" name="Rectangle 3"/>
          <p:cNvSpPr/>
          <p:nvPr/>
        </p:nvSpPr>
        <p:spPr bwMode="auto">
          <a:xfrm>
            <a:off x="2618868" y="2865982"/>
            <a:ext cx="9831573" cy="1496182"/>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43" tIns="46621" rIns="93243" bIns="46621" numCol="1" rtlCol="0" anchor="ctr" anchorCtr="0" compatLnSpc="1">
            <a:prstTxWarp prst="textNoShape">
              <a:avLst/>
            </a:prstTxWarp>
          </a:bodyPr>
          <a:lstStyle/>
          <a:p>
            <a:pPr algn="ctr" defTabSz="932111"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5163" y="264364"/>
            <a:ext cx="11887878" cy="747897"/>
          </a:xfrm>
        </p:spPr>
        <p:txBody>
          <a:bodyPr/>
          <a:lstStyle/>
          <a:p>
            <a:r>
              <a:rPr lang="en-US" dirty="0" smtClean="0"/>
              <a:t>Dynamics GP 2015 R2</a:t>
            </a:r>
            <a:endParaRPr lang="en-US" dirty="0"/>
          </a:p>
        </p:txBody>
      </p:sp>
      <p:grpSp>
        <p:nvGrpSpPr>
          <p:cNvPr id="5" name="Group 4"/>
          <p:cNvGrpSpPr/>
          <p:nvPr/>
        </p:nvGrpSpPr>
        <p:grpSpPr>
          <a:xfrm>
            <a:off x="4764127" y="2963458"/>
            <a:ext cx="2098061" cy="1398706"/>
            <a:chOff x="2665411" y="2971800"/>
            <a:chExt cx="2057400" cy="1371600"/>
          </a:xfrm>
        </p:grpSpPr>
        <p:sp>
          <p:nvSpPr>
            <p:cNvPr id="11" name="Rectangle 10"/>
            <p:cNvSpPr>
              <a:spLocks/>
            </p:cNvSpPr>
            <p:nvPr/>
          </p:nvSpPr>
          <p:spPr bwMode="auto">
            <a:xfrm>
              <a:off x="2665411" y="2971800"/>
              <a:ext cx="2057400" cy="1371600"/>
            </a:xfrm>
            <a:prstGeom prst="rect">
              <a:avLst/>
            </a:prstGeom>
            <a:solidFill>
              <a:schemeClr val="accent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43" tIns="46621" rIns="93243" bIns="46621" numCol="1" rtlCol="0" anchor="b" anchorCtr="0" compatLnSpc="1">
              <a:prstTxWarp prst="textNoShape">
                <a:avLst/>
              </a:prstTxWarp>
            </a:bodyPr>
            <a:lstStyle/>
            <a:p>
              <a:pPr algn="ctr" defTabSz="932111" fontAlgn="base">
                <a:spcBef>
                  <a:spcPct val="0"/>
                </a:spcBef>
                <a:spcAft>
                  <a:spcPct val="0"/>
                </a:spcAft>
              </a:pPr>
              <a:r>
                <a:rPr lang="en-US" sz="2244" dirty="0">
                  <a:gradFill>
                    <a:gsLst>
                      <a:gs pos="0">
                        <a:srgbClr val="FFFFFF"/>
                      </a:gs>
                      <a:gs pos="100000">
                        <a:srgbClr val="FFFFFF"/>
                      </a:gs>
                    </a:gsLst>
                    <a:lin ang="5400000" scaled="0"/>
                  </a:gradFill>
                  <a:latin typeface="Segoe"/>
                  <a:ea typeface="Segoe UI" pitchFamily="34" charset="0"/>
                  <a:cs typeface="Segoe"/>
                </a:rPr>
                <a:t>ERP</a:t>
              </a:r>
            </a:p>
          </p:txBody>
        </p:sp>
        <p:pic>
          <p:nvPicPr>
            <p:cNvPr id="34" name="Picture 5" descr="\\MAGNUM\Projects\Microsoft\Cloud Power FY12\Design\ICONS_PNG\Increase.png"/>
            <p:cNvPicPr>
              <a:picLocks noChangeAspect="1" noChangeArrowheads="1"/>
            </p:cNvPicPr>
            <p:nvPr/>
          </p:nvPicPr>
          <p:blipFill>
            <a:blip r:embed="rId3" cstate="print">
              <a:lum bright="100000"/>
            </a:blip>
            <a:srcRect/>
            <a:stretch>
              <a:fillRect/>
            </a:stretch>
          </p:blipFill>
          <p:spPr bwMode="auto">
            <a:xfrm>
              <a:off x="3142239" y="2977256"/>
              <a:ext cx="1096623" cy="1096623"/>
            </a:xfrm>
            <a:prstGeom prst="rect">
              <a:avLst/>
            </a:prstGeom>
            <a:noFill/>
          </p:spPr>
        </p:pic>
      </p:grpSp>
      <p:sp>
        <p:nvSpPr>
          <p:cNvPr id="12" name="Rectangle 11"/>
          <p:cNvSpPr/>
          <p:nvPr/>
        </p:nvSpPr>
        <p:spPr bwMode="auto">
          <a:xfrm>
            <a:off x="9432004" y="2956846"/>
            <a:ext cx="2098061" cy="1398706"/>
          </a:xfrm>
          <a:prstGeom prst="rect">
            <a:avLst/>
          </a:prstGeom>
          <a:solidFill>
            <a:schemeClr val="accent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43" tIns="46621" rIns="93243" bIns="46621" numCol="1" rtlCol="0" anchor="b" anchorCtr="0" compatLnSpc="1">
            <a:prstTxWarp prst="textNoShape">
              <a:avLst/>
            </a:prstTxWarp>
          </a:bodyPr>
          <a:lstStyle/>
          <a:p>
            <a:pPr algn="ctr" defTabSz="932111" fontAlgn="base">
              <a:spcBef>
                <a:spcPct val="0"/>
              </a:spcBef>
              <a:spcAft>
                <a:spcPct val="0"/>
              </a:spcAft>
            </a:pPr>
            <a:r>
              <a:rPr lang="en-US" sz="2244" spc="-82" dirty="0">
                <a:gradFill>
                  <a:gsLst>
                    <a:gs pos="0">
                      <a:srgbClr val="FFFFFF"/>
                    </a:gs>
                    <a:gs pos="100000">
                      <a:srgbClr val="FFFFFF"/>
                    </a:gs>
                  </a:gsLst>
                  <a:lin ang="5400000" scaled="0"/>
                </a:gradFill>
                <a:ea typeface="Segoe UI" pitchFamily="34" charset="0"/>
                <a:cs typeface="Segoe UI" pitchFamily="34" charset="0"/>
              </a:rPr>
              <a:t>Social Media</a:t>
            </a:r>
          </a:p>
        </p:txBody>
      </p:sp>
      <p:pic>
        <p:nvPicPr>
          <p:cNvPr id="51" name="Picture 4" descr="\\MAGNUM\Projects\Microsoft\Cloud Power FY12\Design\ICONS_PNG\Open_Web_Platform.png"/>
          <p:cNvPicPr>
            <a:picLocks noChangeAspect="1" noChangeArrowheads="1"/>
          </p:cNvPicPr>
          <p:nvPr/>
        </p:nvPicPr>
        <p:blipFill>
          <a:blip r:embed="rId4" cstate="print">
            <a:lum bright="100000"/>
          </a:blip>
          <a:srcRect/>
          <a:stretch>
            <a:fillRect/>
          </a:stretch>
        </p:blipFill>
        <p:spPr bwMode="auto">
          <a:xfrm>
            <a:off x="9998426" y="3001937"/>
            <a:ext cx="965215" cy="965214"/>
          </a:xfrm>
          <a:prstGeom prst="rect">
            <a:avLst/>
          </a:prstGeom>
          <a:noFill/>
        </p:spPr>
      </p:pic>
      <p:grpSp>
        <p:nvGrpSpPr>
          <p:cNvPr id="7" name="Group 6"/>
          <p:cNvGrpSpPr/>
          <p:nvPr/>
        </p:nvGrpSpPr>
        <p:grpSpPr>
          <a:xfrm>
            <a:off x="2607569" y="2958162"/>
            <a:ext cx="2098061" cy="1415508"/>
            <a:chOff x="6932612" y="2971800"/>
            <a:chExt cx="2057400" cy="1371600"/>
          </a:xfrm>
        </p:grpSpPr>
        <p:sp>
          <p:nvSpPr>
            <p:cNvPr id="10" name="Rectangle 9"/>
            <p:cNvSpPr/>
            <p:nvPr/>
          </p:nvSpPr>
          <p:spPr bwMode="auto">
            <a:xfrm>
              <a:off x="6932612" y="2971800"/>
              <a:ext cx="2057400" cy="1371600"/>
            </a:xfrm>
            <a:prstGeom prst="rect">
              <a:avLst/>
            </a:prstGeom>
            <a:solidFill>
              <a:schemeClr val="accent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43" tIns="46621" rIns="93243" bIns="46621" numCol="1" rtlCol="0" anchor="b" anchorCtr="0" compatLnSpc="1">
              <a:prstTxWarp prst="textNoShape">
                <a:avLst/>
              </a:prstTxWarp>
            </a:bodyPr>
            <a:lstStyle/>
            <a:p>
              <a:pPr algn="ctr" defTabSz="932111" fontAlgn="base">
                <a:spcBef>
                  <a:spcPct val="0"/>
                </a:spcBef>
                <a:spcAft>
                  <a:spcPct val="0"/>
                </a:spcAft>
              </a:pPr>
              <a:r>
                <a:rPr lang="en-US" sz="2244" dirty="0">
                  <a:gradFill>
                    <a:gsLst>
                      <a:gs pos="0">
                        <a:srgbClr val="FFFFFF"/>
                      </a:gs>
                      <a:gs pos="100000">
                        <a:srgbClr val="FFFFFF"/>
                      </a:gs>
                    </a:gsLst>
                    <a:lin ang="5400000" scaled="0"/>
                  </a:gradFill>
                  <a:ea typeface="Segoe UI" pitchFamily="34" charset="0"/>
                  <a:cs typeface="Segoe UI" pitchFamily="34" charset="0"/>
                </a:rPr>
                <a:t>CRM</a:t>
              </a:r>
            </a:p>
          </p:txBody>
        </p:sp>
        <p:pic>
          <p:nvPicPr>
            <p:cNvPr id="53" name="Picture 2" descr="\\MAGNUM\Projects\Microsoft\Cloud Power FY12\Design\ICONS_PNG\Devices.png"/>
            <p:cNvPicPr>
              <a:picLocks noChangeAspect="1" noChangeArrowheads="1"/>
            </p:cNvPicPr>
            <p:nvPr/>
          </p:nvPicPr>
          <p:blipFill>
            <a:blip r:embed="rId5" cstate="print">
              <a:lum bright="100000" contrast="100000"/>
            </a:blip>
            <a:stretch>
              <a:fillRect/>
            </a:stretch>
          </p:blipFill>
          <p:spPr bwMode="auto">
            <a:xfrm>
              <a:off x="7432415" y="3037766"/>
              <a:ext cx="1022185" cy="1022185"/>
            </a:xfrm>
            <a:prstGeom prst="rect">
              <a:avLst/>
            </a:prstGeom>
            <a:noFill/>
            <a:ln>
              <a:noFill/>
            </a:ln>
          </p:spPr>
        </p:pic>
      </p:grpSp>
      <p:grpSp>
        <p:nvGrpSpPr>
          <p:cNvPr id="8" name="Group 7"/>
          <p:cNvGrpSpPr/>
          <p:nvPr/>
        </p:nvGrpSpPr>
        <p:grpSpPr>
          <a:xfrm>
            <a:off x="6920684" y="2887430"/>
            <a:ext cx="2470669" cy="1469590"/>
            <a:chOff x="7546611" y="2841487"/>
            <a:chExt cx="2057400" cy="1441109"/>
          </a:xfrm>
        </p:grpSpPr>
        <p:sp>
          <p:nvSpPr>
            <p:cNvPr id="13" name="Rectangle 12"/>
            <p:cNvSpPr/>
            <p:nvPr/>
          </p:nvSpPr>
          <p:spPr bwMode="auto">
            <a:xfrm>
              <a:off x="7546611" y="2910996"/>
              <a:ext cx="2057400" cy="1371600"/>
            </a:xfrm>
            <a:prstGeom prst="rect">
              <a:avLst/>
            </a:prstGeom>
            <a:solidFill>
              <a:schemeClr val="accent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43" tIns="46621" rIns="93243" bIns="46621" numCol="1" rtlCol="0" anchor="b" anchorCtr="0" compatLnSpc="1">
              <a:prstTxWarp prst="textNoShape">
                <a:avLst/>
              </a:prstTxWarp>
            </a:bodyPr>
            <a:lstStyle/>
            <a:p>
              <a:pPr algn="ctr" defTabSz="932111" fontAlgn="base">
                <a:spcBef>
                  <a:spcPct val="0"/>
                </a:spcBef>
                <a:spcAft>
                  <a:spcPct val="0"/>
                </a:spcAft>
              </a:pPr>
              <a:r>
                <a:rPr lang="en-US" sz="2244" spc="-82" dirty="0">
                  <a:gradFill>
                    <a:gsLst>
                      <a:gs pos="0">
                        <a:srgbClr val="FFFFFF"/>
                      </a:gs>
                      <a:gs pos="100000">
                        <a:srgbClr val="FFFFFF"/>
                      </a:gs>
                    </a:gsLst>
                    <a:lin ang="5400000" scaled="0"/>
                  </a:gradFill>
                  <a:ea typeface="Segoe UI" pitchFamily="34" charset="0"/>
                  <a:cs typeface="Segoe UI" pitchFamily="34" charset="0"/>
                </a:rPr>
                <a:t>Bus Intelligence</a:t>
              </a: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pic>
          <p:nvPicPr>
            <p:cNvPr id="54" name="Picture 6" descr="\\MAGNUM\Projects\Microsoft\Cloud Power FY12\Design\Icons\PNGs\Web Service.png"/>
            <p:cNvPicPr>
              <a:picLocks noChangeAspect="1" noChangeArrowheads="1"/>
            </p:cNvPicPr>
            <p:nvPr/>
          </p:nvPicPr>
          <p:blipFill>
            <a:blip r:embed="rId6" cstate="print">
              <a:lum bright="100000"/>
            </a:blip>
            <a:srcRect/>
            <a:stretch>
              <a:fillRect/>
            </a:stretch>
          </p:blipFill>
          <p:spPr bwMode="auto">
            <a:xfrm>
              <a:off x="7989538" y="2841487"/>
              <a:ext cx="1166131" cy="1166131"/>
            </a:xfrm>
            <a:prstGeom prst="rect">
              <a:avLst/>
            </a:prstGeom>
            <a:noFill/>
          </p:spPr>
        </p:pic>
      </p:grpSp>
      <p:sp>
        <p:nvSpPr>
          <p:cNvPr id="55" name="Rectangle 54"/>
          <p:cNvSpPr/>
          <p:nvPr/>
        </p:nvSpPr>
        <p:spPr bwMode="auto">
          <a:xfrm>
            <a:off x="2618869" y="4362165"/>
            <a:ext cx="9790921" cy="2631864"/>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43" tIns="46621" rIns="93243" bIns="46621" numCol="1" rtlCol="0" anchor="ctr" anchorCtr="0" compatLnSpc="1">
            <a:prstTxWarp prst="textNoShape">
              <a:avLst/>
            </a:prstTxWarp>
          </a:bodyPr>
          <a:lstStyle/>
          <a:p>
            <a:pPr algn="ctr" defTabSz="932111" fontAlgn="base">
              <a:spcBef>
                <a:spcPct val="0"/>
              </a:spcBef>
              <a:spcAft>
                <a:spcPct val="0"/>
              </a:spcAft>
            </a:pPr>
            <a:endParaRPr lang="en-US" sz="2040" dirty="0">
              <a:gradFill>
                <a:gsLst>
                  <a:gs pos="0">
                    <a:srgbClr val="FFFFFF"/>
                  </a:gs>
                  <a:gs pos="100000">
                    <a:srgbClr val="FFFFFF"/>
                  </a:gs>
                </a:gsLst>
                <a:lin ang="5400000" scaled="0"/>
              </a:gradFill>
            </a:endParaRPr>
          </a:p>
        </p:txBody>
      </p:sp>
      <p:grpSp>
        <p:nvGrpSpPr>
          <p:cNvPr id="33" name="Group 32"/>
          <p:cNvGrpSpPr/>
          <p:nvPr/>
        </p:nvGrpSpPr>
        <p:grpSpPr>
          <a:xfrm>
            <a:off x="2610098" y="5317092"/>
            <a:ext cx="8919967" cy="1398706"/>
            <a:chOff x="3002971" y="5213560"/>
            <a:chExt cx="4297680" cy="1371600"/>
          </a:xfrm>
        </p:grpSpPr>
        <p:sp>
          <p:nvSpPr>
            <p:cNvPr id="57" name="Rectangle 56"/>
            <p:cNvSpPr/>
            <p:nvPr/>
          </p:nvSpPr>
          <p:spPr bwMode="auto">
            <a:xfrm>
              <a:off x="3002971" y="5213560"/>
              <a:ext cx="4297680" cy="1371600"/>
            </a:xfrm>
            <a:prstGeom prst="rect">
              <a:avLst/>
            </a:prstGeom>
            <a:solidFill>
              <a:srgbClr val="0071BC"/>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43" tIns="46621" rIns="93243" bIns="46621" numCol="1" rtlCol="0" anchor="ctr" anchorCtr="0" compatLnSpc="1">
              <a:prstTxWarp prst="textNoShape">
                <a:avLst/>
              </a:prstTxWarp>
            </a:bodyPr>
            <a:lstStyle/>
            <a:p>
              <a:pPr algn="ctr" defTabSz="932111" fontAlgn="base">
                <a:spcBef>
                  <a:spcPct val="0"/>
                </a:spcBef>
                <a:spcAft>
                  <a:spcPct val="0"/>
                </a:spcAft>
              </a:pPr>
              <a:endParaRPr lang="en-US" sz="2244" b="1" dirty="0">
                <a:gradFill>
                  <a:gsLst>
                    <a:gs pos="0">
                      <a:srgbClr val="FFFFFF"/>
                    </a:gs>
                    <a:gs pos="100000">
                      <a:srgbClr val="FFFFFF"/>
                    </a:gs>
                  </a:gsLst>
                  <a:lin ang="5400000" scaled="0"/>
                </a:gradFill>
                <a:ea typeface="Segoe UI" pitchFamily="34" charset="0"/>
                <a:cs typeface="Segoe UI" pitchFamily="34" charset="0"/>
              </a:endParaRPr>
            </a:p>
          </p:txBody>
        </p:sp>
        <p:sp>
          <p:nvSpPr>
            <p:cNvPr id="58" name="Freeform 18"/>
            <p:cNvSpPr>
              <a:spLocks/>
            </p:cNvSpPr>
            <p:nvPr/>
          </p:nvSpPr>
          <p:spPr bwMode="black">
            <a:xfrm>
              <a:off x="4563913" y="5348793"/>
              <a:ext cx="1216541" cy="708679"/>
            </a:xfrm>
            <a:custGeom>
              <a:avLst/>
              <a:gdLst>
                <a:gd name="T0" fmla="*/ 415 w 489"/>
                <a:gd name="T1" fmla="*/ 222 h 285"/>
                <a:gd name="T2" fmla="*/ 489 w 489"/>
                <a:gd name="T3" fmla="*/ 148 h 285"/>
                <a:gd name="T4" fmla="*/ 415 w 489"/>
                <a:gd name="T5" fmla="*/ 74 h 285"/>
                <a:gd name="T6" fmla="*/ 404 w 489"/>
                <a:gd name="T7" fmla="*/ 75 h 285"/>
                <a:gd name="T8" fmla="*/ 295 w 489"/>
                <a:gd name="T9" fmla="*/ 0 h 285"/>
                <a:gd name="T10" fmla="*/ 213 w 489"/>
                <a:gd name="T11" fmla="*/ 34 h 285"/>
                <a:gd name="T12" fmla="*/ 162 w 489"/>
                <a:gd name="T13" fmla="*/ 18 h 285"/>
                <a:gd name="T14" fmla="*/ 71 w 489"/>
                <a:gd name="T15" fmla="*/ 97 h 285"/>
                <a:gd name="T16" fmla="*/ 56 w 489"/>
                <a:gd name="T17" fmla="*/ 95 h 285"/>
                <a:gd name="T18" fmla="*/ 0 w 489"/>
                <a:gd name="T19" fmla="*/ 151 h 285"/>
                <a:gd name="T20" fmla="*/ 56 w 489"/>
                <a:gd name="T21" fmla="*/ 208 h 285"/>
                <a:gd name="T22" fmla="*/ 78 w 489"/>
                <a:gd name="T23" fmla="*/ 203 h 285"/>
                <a:gd name="T24" fmla="*/ 141 w 489"/>
                <a:gd name="T25" fmla="*/ 257 h 285"/>
                <a:gd name="T26" fmla="*/ 178 w 489"/>
                <a:gd name="T27" fmla="*/ 244 h 285"/>
                <a:gd name="T28" fmla="*/ 241 w 489"/>
                <a:gd name="T29" fmla="*/ 285 h 285"/>
                <a:gd name="T30" fmla="*/ 297 w 489"/>
                <a:gd name="T31" fmla="*/ 255 h 285"/>
                <a:gd name="T32" fmla="*/ 332 w 489"/>
                <a:gd name="T33" fmla="*/ 267 h 285"/>
                <a:gd name="T34" fmla="*/ 390 w 489"/>
                <a:gd name="T35" fmla="*/ 217 h 285"/>
                <a:gd name="T36" fmla="*/ 415 w 489"/>
                <a:gd name="T37" fmla="*/ 22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9" h="285">
                  <a:moveTo>
                    <a:pt x="415" y="222"/>
                  </a:moveTo>
                  <a:cubicBezTo>
                    <a:pt x="456" y="222"/>
                    <a:pt x="489" y="189"/>
                    <a:pt x="489" y="148"/>
                  </a:cubicBezTo>
                  <a:cubicBezTo>
                    <a:pt x="489" y="107"/>
                    <a:pt x="456" y="74"/>
                    <a:pt x="415" y="74"/>
                  </a:cubicBezTo>
                  <a:cubicBezTo>
                    <a:pt x="411" y="74"/>
                    <a:pt x="407" y="74"/>
                    <a:pt x="404" y="75"/>
                  </a:cubicBezTo>
                  <a:cubicBezTo>
                    <a:pt x="387" y="31"/>
                    <a:pt x="345" y="0"/>
                    <a:pt x="295" y="0"/>
                  </a:cubicBezTo>
                  <a:cubicBezTo>
                    <a:pt x="263" y="0"/>
                    <a:pt x="234" y="13"/>
                    <a:pt x="213" y="34"/>
                  </a:cubicBezTo>
                  <a:cubicBezTo>
                    <a:pt x="199" y="24"/>
                    <a:pt x="181" y="18"/>
                    <a:pt x="162" y="18"/>
                  </a:cubicBezTo>
                  <a:cubicBezTo>
                    <a:pt x="115" y="18"/>
                    <a:pt x="77" y="52"/>
                    <a:pt x="71" y="97"/>
                  </a:cubicBezTo>
                  <a:cubicBezTo>
                    <a:pt x="66" y="96"/>
                    <a:pt x="61" y="95"/>
                    <a:pt x="56" y="95"/>
                  </a:cubicBezTo>
                  <a:cubicBezTo>
                    <a:pt x="25" y="95"/>
                    <a:pt x="0" y="120"/>
                    <a:pt x="0" y="151"/>
                  </a:cubicBezTo>
                  <a:cubicBezTo>
                    <a:pt x="0" y="182"/>
                    <a:pt x="25" y="208"/>
                    <a:pt x="56" y="208"/>
                  </a:cubicBezTo>
                  <a:cubicBezTo>
                    <a:pt x="64" y="208"/>
                    <a:pt x="71" y="206"/>
                    <a:pt x="78" y="203"/>
                  </a:cubicBezTo>
                  <a:cubicBezTo>
                    <a:pt x="83" y="234"/>
                    <a:pt x="109" y="257"/>
                    <a:pt x="141" y="257"/>
                  </a:cubicBezTo>
                  <a:cubicBezTo>
                    <a:pt x="155" y="257"/>
                    <a:pt x="168" y="252"/>
                    <a:pt x="178" y="244"/>
                  </a:cubicBezTo>
                  <a:cubicBezTo>
                    <a:pt x="189" y="268"/>
                    <a:pt x="213" y="285"/>
                    <a:pt x="241" y="285"/>
                  </a:cubicBezTo>
                  <a:cubicBezTo>
                    <a:pt x="264" y="285"/>
                    <a:pt x="285" y="273"/>
                    <a:pt x="297" y="255"/>
                  </a:cubicBezTo>
                  <a:cubicBezTo>
                    <a:pt x="307" y="263"/>
                    <a:pt x="319" y="267"/>
                    <a:pt x="332" y="267"/>
                  </a:cubicBezTo>
                  <a:cubicBezTo>
                    <a:pt x="361" y="267"/>
                    <a:pt x="386" y="246"/>
                    <a:pt x="390" y="217"/>
                  </a:cubicBezTo>
                  <a:cubicBezTo>
                    <a:pt x="397" y="220"/>
                    <a:pt x="406" y="222"/>
                    <a:pt x="415" y="2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6623" rIns="93247" bIns="46623" numCol="1" anchor="t" anchorCtr="0" compatLnSpc="1">
              <a:prstTxWarp prst="textNoShape">
                <a:avLst/>
              </a:prstTxWarp>
            </a:bodyPr>
            <a:lstStyle/>
            <a:p>
              <a:pPr algn="ctr" defTabSz="1240048"/>
              <a:endParaRPr lang="en-US" sz="1632"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64" name="Group 63"/>
          <p:cNvGrpSpPr/>
          <p:nvPr/>
        </p:nvGrpSpPr>
        <p:grpSpPr>
          <a:xfrm>
            <a:off x="1734505" y="4414922"/>
            <a:ext cx="9820528" cy="885086"/>
            <a:chOff x="2133815" y="4328875"/>
            <a:chExt cx="9630209" cy="867933"/>
          </a:xfrm>
        </p:grpSpPr>
        <p:sp>
          <p:nvSpPr>
            <p:cNvPr id="14" name="Rectangle 13"/>
            <p:cNvSpPr/>
            <p:nvPr/>
          </p:nvSpPr>
          <p:spPr bwMode="auto">
            <a:xfrm>
              <a:off x="3001039" y="4371787"/>
              <a:ext cx="8762985" cy="758409"/>
            </a:xfrm>
            <a:prstGeom prst="rect">
              <a:avLst/>
            </a:prstGeom>
            <a:solidFill>
              <a:schemeClr val="accent4"/>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43" tIns="46621" rIns="93243" bIns="46621" numCol="1" rtlCol="0" anchor="ctr" anchorCtr="0" compatLnSpc="1">
              <a:prstTxWarp prst="textNoShape">
                <a:avLst/>
              </a:prstTxWarp>
            </a:bodyPr>
            <a:lstStyle/>
            <a:p>
              <a:pPr defTabSz="932111" fontAlgn="base">
                <a:spcBef>
                  <a:spcPct val="0"/>
                </a:spcBef>
                <a:spcAft>
                  <a:spcPct val="0"/>
                </a:spcAft>
              </a:pPr>
              <a:r>
                <a:rPr lang="en-US" sz="3599" dirty="0">
                  <a:gradFill>
                    <a:gsLst>
                      <a:gs pos="0">
                        <a:srgbClr val="FFFFFF"/>
                      </a:gs>
                      <a:gs pos="100000">
                        <a:srgbClr val="FFFFFF"/>
                      </a:gs>
                    </a:gsLst>
                    <a:lin ang="5400000" scaled="0"/>
                  </a:gradFill>
                  <a:ea typeface="Segoe UI" pitchFamily="34" charset="0"/>
                  <a:cs typeface="Segoe UI" pitchFamily="34" charset="0"/>
                </a:rPr>
                <a:t>           Service Based Architecture </a:t>
              </a:r>
            </a:p>
          </p:txBody>
        </p:sp>
        <p:pic>
          <p:nvPicPr>
            <p:cNvPr id="56" name="Picture 9" descr="\\MAGNUM\Projects\Microsoft\Cloud Power FY12\Design\Icons\PNGs\Optimized.png"/>
            <p:cNvPicPr>
              <a:picLocks noChangeAspect="1" noChangeArrowheads="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Effect>
                        <a14:saturation sat="0"/>
                      </a14:imgEffect>
                    </a14:imgLayer>
                  </a14:imgProps>
                </a:ext>
              </a:extLst>
            </a:blip>
            <a:srcRect/>
            <a:stretch>
              <a:fillRect/>
            </a:stretch>
          </p:blipFill>
          <p:spPr bwMode="auto">
            <a:xfrm>
              <a:off x="2133815" y="4328875"/>
              <a:ext cx="867933" cy="867933"/>
            </a:xfrm>
            <a:prstGeom prst="rect">
              <a:avLst/>
            </a:prstGeom>
            <a:noFill/>
          </p:spPr>
        </p:pic>
      </p:grpSp>
      <p:sp>
        <p:nvSpPr>
          <p:cNvPr id="69" name="Rectangle 68"/>
          <p:cNvSpPr/>
          <p:nvPr/>
        </p:nvSpPr>
        <p:spPr bwMode="auto">
          <a:xfrm>
            <a:off x="2618868" y="6745910"/>
            <a:ext cx="9790921" cy="248119"/>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43" tIns="46621" rIns="93243" bIns="46621" numCol="1" rtlCol="0" anchor="ctr" anchorCtr="0" compatLnSpc="1">
            <a:prstTxWarp prst="textNoShape">
              <a:avLst/>
            </a:prstTxWarp>
          </a:bodyPr>
          <a:lstStyle/>
          <a:p>
            <a:pPr algn="ctr" defTabSz="932111" fontAlgn="base">
              <a:spcBef>
                <a:spcPct val="0"/>
              </a:spcBef>
              <a:spcAft>
                <a:spcPct val="0"/>
              </a:spcAft>
            </a:pPr>
            <a:endParaRPr lang="en-US" sz="2040" dirty="0">
              <a:gradFill>
                <a:gsLst>
                  <a:gs pos="0">
                    <a:srgbClr val="FFFFFF"/>
                  </a:gs>
                  <a:gs pos="100000">
                    <a:srgbClr val="FFFFFF"/>
                  </a:gs>
                </a:gsLst>
                <a:lin ang="5400000" scaled="0"/>
              </a:gradFill>
            </a:endParaRPr>
          </a:p>
        </p:txBody>
      </p:sp>
      <p:pic>
        <p:nvPicPr>
          <p:cNvPr id="61" name="Picture 6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33643" y="4535684"/>
            <a:ext cx="1784099" cy="563400"/>
          </a:xfrm>
          <a:prstGeom prst="rect">
            <a:avLst/>
          </a:prstGeom>
        </p:spPr>
      </p:pic>
      <p:pic>
        <p:nvPicPr>
          <p:cNvPr id="68" name="Picture 2" descr="http://files.softicons.com/download/web-icons/html5-icons-by-w3c/png/512/HTML5_Black_Logo.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805528" y="4471494"/>
            <a:ext cx="719363" cy="71936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79316" y="1274287"/>
            <a:ext cx="3002968" cy="1689170"/>
          </a:xfrm>
          <a:prstGeom prst="rect">
            <a:avLst/>
          </a:prstGeom>
        </p:spPr>
      </p:pic>
      <p:sp>
        <p:nvSpPr>
          <p:cNvPr id="9" name="TextBox 8"/>
          <p:cNvSpPr txBox="1"/>
          <p:nvPr/>
        </p:nvSpPr>
        <p:spPr>
          <a:xfrm>
            <a:off x="2534437" y="1496055"/>
            <a:ext cx="2114987" cy="1108211"/>
          </a:xfrm>
          <a:prstGeom prst="rect">
            <a:avLst/>
          </a:prstGeom>
          <a:noFill/>
        </p:spPr>
        <p:txBody>
          <a:bodyPr wrap="square" lIns="186521" tIns="149217" rIns="186521" bIns="149217" rtlCol="0">
            <a:spAutoFit/>
          </a:bodyPr>
          <a:lstStyle/>
          <a:p>
            <a:pPr>
              <a:lnSpc>
                <a:spcPct val="90000"/>
              </a:lnSpc>
              <a:spcAft>
                <a:spcPts val="612"/>
              </a:spcAft>
            </a:pPr>
            <a:r>
              <a:rPr lang="en-US" sz="2800" dirty="0">
                <a:gradFill>
                  <a:gsLst>
                    <a:gs pos="2917">
                      <a:schemeClr val="tx1"/>
                    </a:gs>
                    <a:gs pos="30000">
                      <a:schemeClr val="tx1"/>
                    </a:gs>
                  </a:gsLst>
                  <a:lin ang="5400000" scaled="0"/>
                </a:gradFill>
                <a:latin typeface="+mj-lt"/>
              </a:rPr>
              <a:t>Microsoft Surface</a:t>
            </a:r>
          </a:p>
        </p:txBody>
      </p:sp>
      <p:sp>
        <p:nvSpPr>
          <p:cNvPr id="71" name="TextBox 70"/>
          <p:cNvSpPr txBox="1"/>
          <p:nvPr/>
        </p:nvSpPr>
        <p:spPr>
          <a:xfrm>
            <a:off x="6185920" y="1461587"/>
            <a:ext cx="1342323" cy="1169407"/>
          </a:xfrm>
          <a:prstGeom prst="rect">
            <a:avLst/>
          </a:prstGeom>
          <a:noFill/>
        </p:spPr>
        <p:txBody>
          <a:bodyPr wrap="square" lIns="186521" tIns="149217" rIns="186521" bIns="149217" rtlCol="0">
            <a:spAutoFit/>
          </a:bodyPr>
          <a:lstStyle/>
          <a:p>
            <a:pPr>
              <a:lnSpc>
                <a:spcPct val="90000"/>
              </a:lnSpc>
              <a:spcAft>
                <a:spcPts val="612"/>
              </a:spcAft>
            </a:pPr>
            <a:r>
              <a:rPr lang="en-US" sz="2856" dirty="0">
                <a:gradFill>
                  <a:gsLst>
                    <a:gs pos="2917">
                      <a:schemeClr val="tx1"/>
                    </a:gs>
                    <a:gs pos="30000">
                      <a:schemeClr val="tx1"/>
                    </a:gs>
                  </a:gsLst>
                  <a:lin ang="5400000" scaled="0"/>
                </a:gradFill>
                <a:latin typeface="+mj-lt"/>
              </a:rPr>
              <a:t>Apple </a:t>
            </a:r>
            <a:endParaRPr lang="en-US" sz="2856" dirty="0" smtClean="0">
              <a:gradFill>
                <a:gsLst>
                  <a:gs pos="2917">
                    <a:schemeClr val="tx1"/>
                  </a:gs>
                  <a:gs pos="30000">
                    <a:schemeClr val="tx1"/>
                  </a:gs>
                </a:gsLst>
                <a:lin ang="5400000" scaled="0"/>
              </a:gradFill>
              <a:latin typeface="+mj-lt"/>
            </a:endParaRPr>
          </a:p>
          <a:p>
            <a:pPr>
              <a:lnSpc>
                <a:spcPct val="90000"/>
              </a:lnSpc>
              <a:spcAft>
                <a:spcPts val="612"/>
              </a:spcAft>
            </a:pPr>
            <a:r>
              <a:rPr lang="en-US" sz="2856" dirty="0">
                <a:gradFill>
                  <a:gsLst>
                    <a:gs pos="2917">
                      <a:schemeClr val="tx1"/>
                    </a:gs>
                    <a:gs pos="30000">
                      <a:schemeClr val="tx1"/>
                    </a:gs>
                  </a:gsLst>
                  <a:lin ang="5400000" scaled="0"/>
                </a:gradFill>
                <a:latin typeface="+mj-lt"/>
              </a:rPr>
              <a:t> </a:t>
            </a:r>
            <a:r>
              <a:rPr lang="en-US" sz="2856" dirty="0" smtClean="0">
                <a:gradFill>
                  <a:gsLst>
                    <a:gs pos="2917">
                      <a:schemeClr val="tx1"/>
                    </a:gs>
                    <a:gs pos="30000">
                      <a:schemeClr val="tx1"/>
                    </a:gs>
                  </a:gsLst>
                  <a:lin ang="5400000" scaled="0"/>
                </a:gradFill>
                <a:latin typeface="+mj-lt"/>
              </a:rPr>
              <a:t>iPad</a:t>
            </a:r>
            <a:endParaRPr lang="en-US" sz="2856" dirty="0">
              <a:gradFill>
                <a:gsLst>
                  <a:gs pos="2917">
                    <a:schemeClr val="tx1"/>
                  </a:gs>
                  <a:gs pos="30000">
                    <a:schemeClr val="tx1"/>
                  </a:gs>
                </a:gsLst>
                <a:lin ang="5400000" scaled="0"/>
              </a:gradFill>
              <a:latin typeface="+mj-lt"/>
            </a:endParaRPr>
          </a:p>
        </p:txBody>
      </p:sp>
      <p:pic>
        <p:nvPicPr>
          <p:cNvPr id="72" name="Picture 7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22633" y="1259461"/>
            <a:ext cx="1612693" cy="1612693"/>
          </a:xfrm>
          <a:prstGeom prst="rect">
            <a:avLst/>
          </a:prstGeom>
        </p:spPr>
      </p:pic>
      <p:pic>
        <p:nvPicPr>
          <p:cNvPr id="75" name="Picture 74"/>
          <p:cNvPicPr>
            <a:picLocks noChangeAspect="1"/>
          </p:cNvPicPr>
          <p:nvPr/>
        </p:nvPicPr>
        <p:blipFill>
          <a:blip r:embed="rId14">
            <a:duotone>
              <a:srgbClr val="0072C6">
                <a:shade val="45000"/>
                <a:satMod val="135000"/>
              </a:srgbClr>
              <a:prstClr val="white"/>
            </a:duotone>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22436" y="5508609"/>
            <a:ext cx="1477578" cy="512444"/>
          </a:xfrm>
          <a:prstGeom prst="rect">
            <a:avLst/>
          </a:prstGeom>
        </p:spPr>
      </p:pic>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89402" y="6106066"/>
            <a:ext cx="1300029" cy="270839"/>
          </a:xfrm>
          <a:prstGeom prst="rect">
            <a:avLst/>
          </a:prstGeom>
        </p:spPr>
      </p:pic>
      <p:pic>
        <p:nvPicPr>
          <p:cNvPr id="16" name="Picture 1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63553" y="6174600"/>
            <a:ext cx="2297623" cy="532723"/>
          </a:xfrm>
          <a:prstGeom prst="rect">
            <a:avLst/>
          </a:prstGeom>
        </p:spPr>
      </p:pic>
      <p:pic>
        <p:nvPicPr>
          <p:cNvPr id="37" name="Picture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30819" y="1373480"/>
            <a:ext cx="1550850" cy="1243265"/>
          </a:xfrm>
          <a:prstGeom prst="rect">
            <a:avLst/>
          </a:prstGeom>
          <a:effectLst/>
        </p:spPr>
      </p:pic>
      <p:sp>
        <p:nvSpPr>
          <p:cNvPr id="38" name="TextBox 37"/>
          <p:cNvSpPr txBox="1"/>
          <p:nvPr/>
        </p:nvSpPr>
        <p:spPr>
          <a:xfrm>
            <a:off x="8504237" y="1646659"/>
            <a:ext cx="1803638" cy="696906"/>
          </a:xfrm>
          <a:prstGeom prst="rect">
            <a:avLst/>
          </a:prstGeom>
          <a:noFill/>
        </p:spPr>
        <p:txBody>
          <a:bodyPr wrap="square" lIns="186521" tIns="149217" rIns="186521" bIns="149217" rtlCol="0">
            <a:spAutoFit/>
          </a:bodyPr>
          <a:lstStyle/>
          <a:p>
            <a:pPr>
              <a:lnSpc>
                <a:spcPct val="90000"/>
              </a:lnSpc>
              <a:spcAft>
                <a:spcPts val="612"/>
              </a:spcAft>
            </a:pPr>
            <a:r>
              <a:rPr lang="en-US" sz="2856" dirty="0" smtClean="0">
                <a:gradFill>
                  <a:gsLst>
                    <a:gs pos="2917">
                      <a:schemeClr val="tx1"/>
                    </a:gs>
                    <a:gs pos="30000">
                      <a:schemeClr val="tx1"/>
                    </a:gs>
                  </a:gsLst>
                  <a:lin ang="5400000" scaled="0"/>
                </a:gradFill>
                <a:latin typeface="+mj-lt"/>
              </a:rPr>
              <a:t>Android</a:t>
            </a:r>
            <a:endParaRPr lang="en-US" sz="2856" dirty="0">
              <a:gradFill>
                <a:gsLst>
                  <a:gs pos="2917">
                    <a:schemeClr val="tx1"/>
                  </a:gs>
                  <a:gs pos="30000">
                    <a:schemeClr val="tx1"/>
                  </a:gs>
                </a:gsLst>
                <a:lin ang="5400000" scaled="0"/>
              </a:gradFill>
              <a:latin typeface="+mj-lt"/>
            </a:endParaRPr>
          </a:p>
        </p:txBody>
      </p:sp>
      <p:sp>
        <p:nvSpPr>
          <p:cNvPr id="40" name="TextBox 39"/>
          <p:cNvSpPr txBox="1"/>
          <p:nvPr/>
        </p:nvSpPr>
        <p:spPr>
          <a:xfrm>
            <a:off x="2805528" y="5508609"/>
            <a:ext cx="2726909" cy="1114151"/>
          </a:xfrm>
          <a:prstGeom prst="rect">
            <a:avLst/>
          </a:prstGeom>
          <a:noFill/>
        </p:spPr>
        <p:txBody>
          <a:bodyPr wrap="square" lIns="182880" tIns="146304" rIns="182880" bIns="146304" rtlCol="0">
            <a:spAutoFit/>
          </a:bodyPr>
          <a:lstStyle/>
          <a:p>
            <a:pPr>
              <a:lnSpc>
                <a:spcPct val="90000"/>
              </a:lnSpc>
              <a:spcAft>
                <a:spcPts val="600"/>
              </a:spcAft>
            </a:pPr>
            <a:r>
              <a:rPr lang="en-US" sz="1600" dirty="0" smtClean="0">
                <a:solidFill>
                  <a:schemeClr val="bg1"/>
                </a:solidFill>
              </a:rPr>
              <a:t>Microsoft Dynamics GP</a:t>
            </a:r>
            <a:r>
              <a:rPr lang="en-US" sz="1600" dirty="0" smtClean="0">
                <a:gradFill>
                  <a:gsLst>
                    <a:gs pos="2917">
                      <a:schemeClr val="tx1"/>
                    </a:gs>
                    <a:gs pos="30000">
                      <a:schemeClr val="tx1"/>
                    </a:gs>
                  </a:gsLst>
                  <a:lin ang="5400000" scaled="0"/>
                </a:gradFill>
              </a:rPr>
              <a:t> </a:t>
            </a:r>
          </a:p>
          <a:p>
            <a:pPr>
              <a:lnSpc>
                <a:spcPct val="90000"/>
              </a:lnSpc>
              <a:spcAft>
                <a:spcPts val="600"/>
              </a:spcAft>
            </a:pPr>
            <a:endParaRPr lang="en-US" sz="1600" dirty="0" smtClean="0">
              <a:gradFill>
                <a:gsLst>
                  <a:gs pos="2917">
                    <a:schemeClr val="tx1"/>
                  </a:gs>
                  <a:gs pos="30000">
                    <a:schemeClr val="tx1"/>
                  </a:gs>
                </a:gsLst>
                <a:lin ang="5400000" scaled="0"/>
              </a:gradFill>
            </a:endParaRPr>
          </a:p>
          <a:p>
            <a:pPr>
              <a:lnSpc>
                <a:spcPct val="90000"/>
              </a:lnSpc>
              <a:spcAft>
                <a:spcPts val="600"/>
              </a:spcAft>
            </a:pPr>
            <a:r>
              <a:rPr lang="en-US" sz="1600" dirty="0" smtClean="0">
                <a:solidFill>
                  <a:schemeClr val="bg1"/>
                </a:solidFill>
              </a:rPr>
              <a:t>Microsoft Dynamics CRM</a:t>
            </a:r>
          </a:p>
        </p:txBody>
      </p:sp>
    </p:spTree>
    <p:extLst>
      <p:ext uri="{BB962C8B-B14F-4D97-AF65-F5344CB8AC3E}">
        <p14:creationId xmlns:p14="http://schemas.microsoft.com/office/powerpoint/2010/main" val="15355932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2" presetClass="entr" presetSubtype="4" decel="10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10" presetClass="entr" presetSubtype="0" fill="hold" grpId="0"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childTnLst>
                          </p:cTn>
                        </p:par>
                        <p:par>
                          <p:cTn id="29" fill="hold">
                            <p:stCondLst>
                              <p:cond delay="3250"/>
                            </p:stCondLst>
                            <p:childTnLst>
                              <p:par>
                                <p:cTn id="30" presetID="10" presetClass="entr" presetSubtype="0" fill="hold" grpId="0" nodeType="after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par>
                          <p:cTn id="33" fill="hold">
                            <p:stCondLst>
                              <p:cond delay="3750"/>
                            </p:stCondLst>
                            <p:childTnLst>
                              <p:par>
                                <p:cTn id="34" presetID="2" presetClass="entr" presetSubtype="4" decel="100000"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750" fill="hold"/>
                                        <p:tgtEl>
                                          <p:spTgt spid="33"/>
                                        </p:tgtEl>
                                        <p:attrNameLst>
                                          <p:attrName>ppt_x</p:attrName>
                                        </p:attrNameLst>
                                      </p:cBhvr>
                                      <p:tavLst>
                                        <p:tav tm="0">
                                          <p:val>
                                            <p:strVal val="#ppt_x"/>
                                          </p:val>
                                        </p:tav>
                                        <p:tav tm="100000">
                                          <p:val>
                                            <p:strVal val="#ppt_x"/>
                                          </p:val>
                                        </p:tav>
                                      </p:tavLst>
                                    </p:anim>
                                    <p:anim calcmode="lin" valueType="num">
                                      <p:cBhvr additive="base">
                                        <p:cTn id="37" dur="750" fill="hold"/>
                                        <p:tgtEl>
                                          <p:spTgt spid="33"/>
                                        </p:tgtEl>
                                        <p:attrNameLst>
                                          <p:attrName>ppt_y</p:attrName>
                                        </p:attrNameLst>
                                      </p:cBhvr>
                                      <p:tavLst>
                                        <p:tav tm="0">
                                          <p:val>
                                            <p:strVal val="1+#ppt_h/2"/>
                                          </p:val>
                                        </p:tav>
                                        <p:tav tm="100000">
                                          <p:val>
                                            <p:strVal val="#ppt_y"/>
                                          </p:val>
                                        </p:tav>
                                      </p:tavLst>
                                    </p:anim>
                                  </p:childTnLst>
                                </p:cTn>
                              </p:par>
                              <p:par>
                                <p:cTn id="38" presetID="10" presetClass="entr" presetSubtype="0" fill="hold" nodeType="withEffect">
                                  <p:stCondLst>
                                    <p:cond delay="450"/>
                                  </p:stCondLst>
                                  <p:childTnLst>
                                    <p:set>
                                      <p:cBhvr>
                                        <p:cTn id="39" dur="1" fill="hold">
                                          <p:stCondLst>
                                            <p:cond delay="0"/>
                                          </p:stCondLst>
                                        </p:cTn>
                                        <p:tgtEl>
                                          <p:spTgt spid="75"/>
                                        </p:tgtEl>
                                        <p:attrNameLst>
                                          <p:attrName>style.visibility</p:attrName>
                                        </p:attrNameLst>
                                      </p:cBhvr>
                                      <p:to>
                                        <p:strVal val="visible"/>
                                      </p:to>
                                    </p:set>
                                    <p:animEffect transition="in" filter="fade">
                                      <p:cBhvr>
                                        <p:cTn id="40" dur="500"/>
                                        <p:tgtEl>
                                          <p:spTgt spid="75"/>
                                        </p:tgtEl>
                                      </p:cBhvr>
                                    </p:animEffect>
                                  </p:childTnLst>
                                </p:cTn>
                              </p:par>
                              <p:par>
                                <p:cTn id="41" presetID="42" presetClass="path" presetSubtype="0" decel="100000" fill="hold" nodeType="withEffect">
                                  <p:stCondLst>
                                    <p:cond delay="450"/>
                                  </p:stCondLst>
                                  <p:childTnLst>
                                    <p:animMotion origin="layout" path="M -2.70833E-6 -0.05301 L -2.70833E-6 4.44444E-6 " pathEditMode="relative" rAng="0" ptsTypes="AA">
                                      <p:cBhvr>
                                        <p:cTn id="42" dur="500" fill="hold"/>
                                        <p:tgtEl>
                                          <p:spTgt spid="75"/>
                                        </p:tgtEl>
                                        <p:attrNameLst>
                                          <p:attrName>ppt_x</p:attrName>
                                          <p:attrName>ppt_y</p:attrName>
                                        </p:attrNameLst>
                                      </p:cBhvr>
                                      <p:rCtr x="0" y="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6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3392591" y="2233972"/>
            <a:ext cx="2677653" cy="4760057"/>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2563">
              <a:lnSpc>
                <a:spcPct val="90000"/>
              </a:lnSpc>
              <a:spcAft>
                <a:spcPts val="600"/>
              </a:spcAft>
            </a:pPr>
            <a:endParaRPr lang="en-US" sz="1632" dirty="0">
              <a:gradFill>
                <a:gsLst>
                  <a:gs pos="2917">
                    <a:srgbClr val="000000"/>
                  </a:gs>
                  <a:gs pos="30000">
                    <a:srgbClr val="000000"/>
                  </a:gs>
                </a:gsLst>
                <a:lin ang="5400000" scaled="0"/>
              </a:gradFill>
            </a:endParaRPr>
          </a:p>
        </p:txBody>
      </p:sp>
      <p:sp>
        <p:nvSpPr>
          <p:cNvPr id="31" name="Rectangle 30"/>
          <p:cNvSpPr/>
          <p:nvPr/>
        </p:nvSpPr>
        <p:spPr bwMode="auto">
          <a:xfrm>
            <a:off x="6150329" y="2233972"/>
            <a:ext cx="2641187" cy="4760057"/>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2563">
              <a:lnSpc>
                <a:spcPct val="90000"/>
              </a:lnSpc>
              <a:spcAft>
                <a:spcPts val="600"/>
              </a:spcAft>
            </a:pPr>
            <a:endParaRPr lang="en-US" sz="1632" dirty="0">
              <a:gradFill>
                <a:gsLst>
                  <a:gs pos="2917">
                    <a:srgbClr val="000000"/>
                  </a:gs>
                  <a:gs pos="30000">
                    <a:srgbClr val="000000"/>
                  </a:gs>
                </a:gsLst>
                <a:lin ang="5400000" scaled="0"/>
              </a:gradFill>
            </a:endParaRPr>
          </a:p>
        </p:txBody>
      </p:sp>
      <p:sp>
        <p:nvSpPr>
          <p:cNvPr id="32" name="Rectangle 31"/>
          <p:cNvSpPr/>
          <p:nvPr/>
        </p:nvSpPr>
        <p:spPr bwMode="auto">
          <a:xfrm>
            <a:off x="598786" y="2233972"/>
            <a:ext cx="2713662" cy="4760057"/>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2563">
              <a:lnSpc>
                <a:spcPct val="90000"/>
              </a:lnSpc>
              <a:spcAft>
                <a:spcPts val="600"/>
              </a:spcAft>
            </a:pPr>
            <a:endParaRPr lang="en-US" sz="1632" dirty="0">
              <a:gradFill>
                <a:gsLst>
                  <a:gs pos="2917">
                    <a:srgbClr val="000000"/>
                  </a:gs>
                  <a:gs pos="30000">
                    <a:srgbClr val="000000"/>
                  </a:gs>
                </a:gsLst>
                <a:lin ang="5400000" scaled="0"/>
              </a:gradFill>
            </a:endParaRPr>
          </a:p>
        </p:txBody>
      </p:sp>
      <p:sp>
        <p:nvSpPr>
          <p:cNvPr id="2" name="Title 1"/>
          <p:cNvSpPr>
            <a:spLocks noGrp="1"/>
          </p:cNvSpPr>
          <p:nvPr>
            <p:ph type="title"/>
          </p:nvPr>
        </p:nvSpPr>
        <p:spPr/>
        <p:txBody>
          <a:bodyPr/>
          <a:lstStyle/>
          <a:p>
            <a:r>
              <a:rPr lang="en-US" dirty="0"/>
              <a:t>Estimating Azure Costs</a:t>
            </a:r>
          </a:p>
        </p:txBody>
      </p:sp>
      <p:sp>
        <p:nvSpPr>
          <p:cNvPr id="33" name="Rectangle 32"/>
          <p:cNvSpPr/>
          <p:nvPr/>
        </p:nvSpPr>
        <p:spPr bwMode="auto">
          <a:xfrm>
            <a:off x="3392590" y="4260952"/>
            <a:ext cx="2618989" cy="11259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0" tIns="146220" rIns="93220" bIns="146220" numCol="1" spcCol="0" rtlCol="0" fromWordArt="0" anchor="t" anchorCtr="0" forceAA="0" compatLnSpc="1">
            <a:prstTxWarp prst="textNoShape">
              <a:avLst/>
            </a:prstTxWarp>
            <a:noAutofit/>
          </a:bodyPr>
          <a:lstStyle/>
          <a:p>
            <a:pPr defTabSz="932563">
              <a:spcAft>
                <a:spcPts val="600"/>
              </a:spcAft>
            </a:pPr>
            <a:r>
              <a:rPr lang="en-US" sz="1632" dirty="0">
                <a:solidFill>
                  <a:srgbClr val="282828"/>
                </a:solidFill>
              </a:rPr>
              <a:t>350 GB                = $16.25</a:t>
            </a:r>
          </a:p>
          <a:p>
            <a:pPr marL="114956" defTabSz="932563">
              <a:spcAft>
                <a:spcPts val="600"/>
              </a:spcAft>
            </a:pPr>
            <a:r>
              <a:rPr lang="en-US" sz="1632" dirty="0">
                <a:solidFill>
                  <a:srgbClr val="282828"/>
                </a:solidFill>
              </a:rPr>
              <a:t>(locally redundant storage)  </a:t>
            </a:r>
          </a:p>
          <a:p>
            <a:pPr defTabSz="932563">
              <a:lnSpc>
                <a:spcPct val="90000"/>
              </a:lnSpc>
              <a:spcAft>
                <a:spcPts val="600"/>
              </a:spcAft>
            </a:pPr>
            <a:endParaRPr lang="en-US" sz="1632" dirty="0">
              <a:solidFill>
                <a:srgbClr val="282828"/>
              </a:solidFill>
            </a:endParaRPr>
          </a:p>
          <a:p>
            <a:pPr defTabSz="932563">
              <a:lnSpc>
                <a:spcPct val="90000"/>
              </a:lnSpc>
              <a:spcAft>
                <a:spcPts val="600"/>
              </a:spcAft>
            </a:pPr>
            <a:endParaRPr lang="en-US" sz="1632" dirty="0">
              <a:solidFill>
                <a:srgbClr val="282828"/>
              </a:solidFill>
            </a:endParaRPr>
          </a:p>
          <a:p>
            <a:pPr defTabSz="932563">
              <a:lnSpc>
                <a:spcPct val="90000"/>
              </a:lnSpc>
              <a:spcAft>
                <a:spcPts val="600"/>
              </a:spcAft>
            </a:pPr>
            <a:endParaRPr lang="en-US" sz="1632" dirty="0">
              <a:solidFill>
                <a:srgbClr val="282828"/>
              </a:solidFill>
            </a:endParaRPr>
          </a:p>
          <a:p>
            <a:pPr defTabSz="932563">
              <a:spcAft>
                <a:spcPts val="600"/>
              </a:spcAft>
            </a:pPr>
            <a:endParaRPr lang="en-US" sz="1632" dirty="0">
              <a:solidFill>
                <a:srgbClr val="282828"/>
              </a:solidFill>
            </a:endParaRPr>
          </a:p>
        </p:txBody>
      </p:sp>
      <p:sp>
        <p:nvSpPr>
          <p:cNvPr id="35" name="Rectangle 34"/>
          <p:cNvSpPr/>
          <p:nvPr/>
        </p:nvSpPr>
        <p:spPr bwMode="auto">
          <a:xfrm>
            <a:off x="598788" y="4260952"/>
            <a:ext cx="2697476" cy="18138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0" tIns="146220" rIns="93220" bIns="146220" numCol="1" spcCol="0" rtlCol="0" fromWordArt="0" anchor="t" anchorCtr="0" forceAA="0" compatLnSpc="1">
            <a:prstTxWarp prst="textNoShape">
              <a:avLst/>
            </a:prstTxWarp>
            <a:noAutofit/>
          </a:bodyPr>
          <a:lstStyle/>
          <a:p>
            <a:pPr defTabSz="932563">
              <a:spcAft>
                <a:spcPts val="600"/>
              </a:spcAft>
            </a:pPr>
            <a:r>
              <a:rPr lang="en-US" sz="1632" dirty="0">
                <a:solidFill>
                  <a:srgbClr val="282828"/>
                </a:solidFill>
              </a:rPr>
              <a:t>Web Server (A2) = $133.92</a:t>
            </a:r>
          </a:p>
          <a:p>
            <a:pPr defTabSz="932563">
              <a:spcAft>
                <a:spcPts val="600"/>
              </a:spcAft>
            </a:pPr>
            <a:r>
              <a:rPr lang="en-US" sz="1632" dirty="0">
                <a:solidFill>
                  <a:srgbClr val="282828"/>
                </a:solidFill>
              </a:rPr>
              <a:t>SQL Server (A2)  = $133.92</a:t>
            </a:r>
          </a:p>
          <a:p>
            <a:pPr defTabSz="932563">
              <a:spcAft>
                <a:spcPts val="600"/>
              </a:spcAft>
            </a:pPr>
            <a:r>
              <a:rPr lang="en-US" sz="1632" dirty="0">
                <a:solidFill>
                  <a:srgbClr val="282828"/>
                </a:solidFill>
              </a:rPr>
              <a:t>   (SQL license mobility)</a:t>
            </a:r>
          </a:p>
          <a:p>
            <a:pPr defTabSz="932563">
              <a:spcAft>
                <a:spcPts val="600"/>
              </a:spcAft>
            </a:pPr>
            <a:r>
              <a:rPr lang="en-US" sz="1632" dirty="0">
                <a:solidFill>
                  <a:srgbClr val="282828"/>
                </a:solidFill>
              </a:rPr>
              <a:t>Active Directory =  $ 66.96</a:t>
            </a:r>
          </a:p>
          <a:p>
            <a:pPr defTabSz="932563">
              <a:spcAft>
                <a:spcPts val="600"/>
              </a:spcAft>
            </a:pPr>
            <a:endParaRPr lang="en-US" sz="1632" dirty="0">
              <a:solidFill>
                <a:srgbClr val="282828"/>
              </a:solidFill>
            </a:endParaRPr>
          </a:p>
          <a:p>
            <a:pPr defTabSz="932563">
              <a:spcAft>
                <a:spcPts val="600"/>
              </a:spcAft>
            </a:pPr>
            <a:endParaRPr lang="en-US" sz="1632" dirty="0">
              <a:solidFill>
                <a:srgbClr val="282828"/>
              </a:solidFill>
            </a:endParaRPr>
          </a:p>
          <a:p>
            <a:pPr defTabSz="932563">
              <a:spcAft>
                <a:spcPts val="600"/>
              </a:spcAft>
            </a:pPr>
            <a:r>
              <a:rPr lang="en-US" sz="1632" dirty="0">
                <a:solidFill>
                  <a:srgbClr val="282828"/>
                </a:solidFill>
              </a:rPr>
              <a:t>Total/month       = $334.80       </a:t>
            </a:r>
          </a:p>
          <a:p>
            <a:pPr defTabSz="932563">
              <a:spcAft>
                <a:spcPts val="600"/>
              </a:spcAft>
            </a:pPr>
            <a:endParaRPr lang="en-US" sz="1632" dirty="0">
              <a:solidFill>
                <a:srgbClr val="282828"/>
              </a:solidFill>
            </a:endParaRPr>
          </a:p>
        </p:txBody>
      </p:sp>
      <p:sp>
        <p:nvSpPr>
          <p:cNvPr id="22" name="Rectangle 21"/>
          <p:cNvSpPr/>
          <p:nvPr/>
        </p:nvSpPr>
        <p:spPr bwMode="auto">
          <a:xfrm>
            <a:off x="8873881" y="2244456"/>
            <a:ext cx="2654901" cy="476005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776" tIns="146220" rIns="182776" bIns="1462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600"/>
              </a:spcAft>
            </a:pPr>
            <a:endParaRPr lang="en-US" sz="1632" dirty="0">
              <a:gradFill>
                <a:gsLst>
                  <a:gs pos="2917">
                    <a:srgbClr val="282828"/>
                  </a:gs>
                  <a:gs pos="30000">
                    <a:srgbClr val="282828"/>
                  </a:gs>
                </a:gsLst>
                <a:lin ang="5400000" scaled="0"/>
              </a:gradFill>
            </a:endParaRPr>
          </a:p>
        </p:txBody>
      </p:sp>
      <p:sp>
        <p:nvSpPr>
          <p:cNvPr id="3" name="Rectangle 2"/>
          <p:cNvSpPr/>
          <p:nvPr/>
        </p:nvSpPr>
        <p:spPr bwMode="auto">
          <a:xfrm>
            <a:off x="6145791" y="1404418"/>
            <a:ext cx="2641187" cy="2709155"/>
          </a:xfrm>
          <a:prstGeom prst="rect">
            <a:avLst/>
          </a:prstGeom>
          <a:solidFill>
            <a:schemeClr val="tx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solidFill>
                <a:schemeClr val="bg1"/>
              </a:solidFill>
            </a:endParaRPr>
          </a:p>
          <a:p>
            <a:pPr algn="ctr" defTabSz="951028" fontAlgn="base">
              <a:spcBef>
                <a:spcPct val="0"/>
              </a:spcBef>
              <a:spcAft>
                <a:spcPct val="0"/>
              </a:spcAft>
            </a:pPr>
            <a:endParaRPr lang="en-US" sz="2040" dirty="0">
              <a:solidFill>
                <a:schemeClr val="bg1"/>
              </a:solidFill>
            </a:endParaRPr>
          </a:p>
          <a:p>
            <a:pPr algn="ctr" defTabSz="951028" fontAlgn="base">
              <a:spcBef>
                <a:spcPct val="0"/>
              </a:spcBef>
              <a:spcAft>
                <a:spcPct val="0"/>
              </a:spcAft>
            </a:pPr>
            <a:r>
              <a:rPr lang="en-US" sz="2040" dirty="0">
                <a:solidFill>
                  <a:schemeClr val="bg1"/>
                </a:solidFill>
              </a:rPr>
              <a:t>Estimate outbound data transfer</a:t>
            </a:r>
          </a:p>
        </p:txBody>
      </p:sp>
      <p:sp>
        <p:nvSpPr>
          <p:cNvPr id="21" name="Rectangle 20"/>
          <p:cNvSpPr/>
          <p:nvPr/>
        </p:nvSpPr>
        <p:spPr bwMode="auto">
          <a:xfrm>
            <a:off x="3399724" y="1404418"/>
            <a:ext cx="2641187" cy="2709155"/>
          </a:xfrm>
          <a:prstGeom prst="rect">
            <a:avLst/>
          </a:prstGeom>
          <a:solidFill>
            <a:schemeClr val="tx2">
              <a:lumMod val="75000"/>
              <a:lumOff val="2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solidFill>
                <a:srgbClr val="FFFFFF"/>
              </a:solidFill>
            </a:endParaRPr>
          </a:p>
          <a:p>
            <a:pPr algn="ctr" defTabSz="951028" fontAlgn="base">
              <a:spcBef>
                <a:spcPct val="0"/>
              </a:spcBef>
              <a:spcAft>
                <a:spcPct val="0"/>
              </a:spcAft>
            </a:pPr>
            <a:endParaRPr lang="en-US" sz="2040" dirty="0">
              <a:solidFill>
                <a:srgbClr val="FFFFFF"/>
              </a:solidFill>
            </a:endParaRPr>
          </a:p>
          <a:p>
            <a:pPr algn="ctr" defTabSz="951028" fontAlgn="base">
              <a:spcBef>
                <a:spcPct val="0"/>
              </a:spcBef>
              <a:spcAft>
                <a:spcPct val="0"/>
              </a:spcAft>
            </a:pPr>
            <a:r>
              <a:rPr lang="en-US" sz="2040" dirty="0">
                <a:solidFill>
                  <a:srgbClr val="FFFFFF"/>
                </a:solidFill>
              </a:rPr>
              <a:t>Determine storage requirements</a:t>
            </a:r>
          </a:p>
        </p:txBody>
      </p:sp>
      <p:sp>
        <p:nvSpPr>
          <p:cNvPr id="23" name="Rectangle 22"/>
          <p:cNvSpPr/>
          <p:nvPr/>
        </p:nvSpPr>
        <p:spPr bwMode="auto">
          <a:xfrm>
            <a:off x="594439" y="1416218"/>
            <a:ext cx="2701824" cy="2709155"/>
          </a:xfrm>
          <a:prstGeom prst="rect">
            <a:avLst/>
          </a:prstGeom>
          <a:solidFill>
            <a:schemeClr val="tx2">
              <a:lumMod val="50000"/>
              <a:lumOff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solidFill>
                <a:srgbClr val="FFFFFF"/>
              </a:solidFill>
            </a:endParaRPr>
          </a:p>
          <a:p>
            <a:pPr algn="ctr" defTabSz="951028" fontAlgn="base">
              <a:spcBef>
                <a:spcPct val="0"/>
              </a:spcBef>
              <a:spcAft>
                <a:spcPct val="0"/>
              </a:spcAft>
            </a:pPr>
            <a:endParaRPr lang="en-US" sz="2040" dirty="0">
              <a:solidFill>
                <a:srgbClr val="FFFFFF"/>
              </a:solidFill>
            </a:endParaRPr>
          </a:p>
          <a:p>
            <a:pPr algn="ctr" defTabSz="951028" fontAlgn="base">
              <a:spcBef>
                <a:spcPct val="0"/>
              </a:spcBef>
              <a:spcAft>
                <a:spcPct val="0"/>
              </a:spcAft>
            </a:pPr>
            <a:r>
              <a:rPr lang="en-US" sz="2040" dirty="0">
                <a:solidFill>
                  <a:srgbClr val="FFFFFF"/>
                </a:solidFill>
              </a:rPr>
              <a:t>Determine number and size of servers required</a:t>
            </a:r>
          </a:p>
        </p:txBody>
      </p:sp>
      <p:sp>
        <p:nvSpPr>
          <p:cNvPr id="87" name="Rectangle 86"/>
          <p:cNvSpPr/>
          <p:nvPr/>
        </p:nvSpPr>
        <p:spPr bwMode="auto">
          <a:xfrm>
            <a:off x="6177067" y="4272666"/>
            <a:ext cx="2618988" cy="18021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0" tIns="146220" rIns="93220" bIns="146220" numCol="1" spcCol="0" rtlCol="0" fromWordArt="0" anchor="t" anchorCtr="0" forceAA="0" compatLnSpc="1">
            <a:prstTxWarp prst="textNoShape">
              <a:avLst/>
            </a:prstTxWarp>
            <a:noAutofit/>
          </a:bodyPr>
          <a:lstStyle/>
          <a:p>
            <a:pPr defTabSz="932563">
              <a:spcAft>
                <a:spcPts val="600"/>
              </a:spcAft>
            </a:pPr>
            <a:r>
              <a:rPr lang="en-US" sz="1632" dirty="0">
                <a:solidFill>
                  <a:srgbClr val="282828"/>
                </a:solidFill>
              </a:rPr>
              <a:t>15 GB                  = $1.20</a:t>
            </a:r>
          </a:p>
          <a:p>
            <a:pPr defTabSz="932563">
              <a:spcAft>
                <a:spcPts val="600"/>
              </a:spcAft>
            </a:pPr>
            <a:r>
              <a:rPr lang="en-US" sz="1632" dirty="0">
                <a:solidFill>
                  <a:srgbClr val="282828"/>
                </a:solidFill>
              </a:rPr>
              <a:t>    (1GB/user/month)</a:t>
            </a:r>
          </a:p>
          <a:p>
            <a:pPr defTabSz="932563">
              <a:spcAft>
                <a:spcPts val="600"/>
              </a:spcAft>
            </a:pPr>
            <a:endParaRPr lang="en-US" sz="1632" dirty="0">
              <a:solidFill>
                <a:srgbClr val="282828"/>
              </a:solidFill>
            </a:endParaRPr>
          </a:p>
          <a:p>
            <a:pPr defTabSz="932563">
              <a:spcAft>
                <a:spcPts val="600"/>
              </a:spcAft>
            </a:pPr>
            <a:endParaRPr lang="en-US" sz="1632" dirty="0">
              <a:solidFill>
                <a:srgbClr val="282828"/>
              </a:solidFill>
            </a:endParaRPr>
          </a:p>
        </p:txBody>
      </p:sp>
      <p:sp>
        <p:nvSpPr>
          <p:cNvPr id="85" name="Rectangle 84"/>
          <p:cNvSpPr/>
          <p:nvPr/>
        </p:nvSpPr>
        <p:spPr bwMode="auto">
          <a:xfrm>
            <a:off x="8887594" y="1395895"/>
            <a:ext cx="2641187" cy="2709155"/>
          </a:xfrm>
          <a:prstGeom prst="rect">
            <a:avLst/>
          </a:prstGeom>
          <a:solidFill>
            <a:schemeClr val="accent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solidFill>
                <a:schemeClr val="bg1"/>
              </a:solidFill>
            </a:endParaRPr>
          </a:p>
          <a:p>
            <a:pPr algn="ctr" defTabSz="951028" fontAlgn="base">
              <a:spcBef>
                <a:spcPct val="0"/>
              </a:spcBef>
              <a:spcAft>
                <a:spcPct val="0"/>
              </a:spcAft>
            </a:pPr>
            <a:r>
              <a:rPr lang="en-US" sz="2040" dirty="0">
                <a:solidFill>
                  <a:schemeClr val="bg1"/>
                </a:solidFill>
              </a:rPr>
              <a:t>Acquire licenses</a:t>
            </a:r>
          </a:p>
        </p:txBody>
      </p:sp>
      <p:sp>
        <p:nvSpPr>
          <p:cNvPr id="34" name="Rectangle 33"/>
          <p:cNvSpPr/>
          <p:nvPr/>
        </p:nvSpPr>
        <p:spPr bwMode="auto">
          <a:xfrm>
            <a:off x="8873880" y="4260952"/>
            <a:ext cx="2618988" cy="174169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0" tIns="146220" rIns="93220" bIns="146220" numCol="1" spcCol="0" rtlCol="0" fromWordArt="0" anchor="t" anchorCtr="0" forceAA="0" compatLnSpc="1">
            <a:prstTxWarp prst="textNoShape">
              <a:avLst/>
            </a:prstTxWarp>
            <a:noAutofit/>
          </a:bodyPr>
          <a:lstStyle/>
          <a:p>
            <a:pPr defTabSz="932563">
              <a:spcAft>
                <a:spcPts val="600"/>
              </a:spcAft>
            </a:pPr>
            <a:r>
              <a:rPr lang="en-US" sz="1632" dirty="0">
                <a:solidFill>
                  <a:srgbClr val="282828"/>
                </a:solidFill>
              </a:rPr>
              <a:t>GP - Purchase perpetual, subscription or SPLA licenses the same as you would for an </a:t>
            </a:r>
            <a:r>
              <a:rPr lang="en-US" sz="1632" dirty="0" err="1">
                <a:solidFill>
                  <a:srgbClr val="282828"/>
                </a:solidFill>
              </a:rPr>
              <a:t>on-premise</a:t>
            </a:r>
            <a:r>
              <a:rPr lang="en-US" sz="1632" dirty="0">
                <a:solidFill>
                  <a:srgbClr val="282828"/>
                </a:solidFill>
              </a:rPr>
              <a:t> deployment.</a:t>
            </a:r>
          </a:p>
          <a:p>
            <a:pPr defTabSz="932563">
              <a:spcAft>
                <a:spcPts val="600"/>
              </a:spcAft>
            </a:pPr>
            <a:endParaRPr lang="en-US" sz="1122" dirty="0">
              <a:solidFill>
                <a:srgbClr val="282828"/>
              </a:solidFill>
            </a:endParaRPr>
          </a:p>
          <a:p>
            <a:pPr defTabSz="932563">
              <a:spcAft>
                <a:spcPts val="600"/>
              </a:spcAft>
            </a:pPr>
            <a:r>
              <a:rPr lang="en-US" sz="1632" dirty="0">
                <a:solidFill>
                  <a:srgbClr val="282828"/>
                </a:solidFill>
              </a:rPr>
              <a:t>SQL – Purchase SQL Server license with license mobility under Software Assurance.</a:t>
            </a:r>
          </a:p>
        </p:txBody>
      </p:sp>
      <p:pic>
        <p:nvPicPr>
          <p:cNvPr id="90" name="Picture 2" descr="\\MAGNUM\Projects\Microsoft\Cloud Power FY12\Design\Icons\PNGs\Server_2.png"/>
          <p:cNvPicPr>
            <a:picLocks noChangeAspect="1" noChangeArrowheads="1"/>
          </p:cNvPicPr>
          <p:nvPr/>
        </p:nvPicPr>
        <p:blipFill>
          <a:blip r:embed="rId3" cstate="print">
            <a:lum bright="100000"/>
          </a:blip>
          <a:srcRect/>
          <a:stretch>
            <a:fillRect/>
          </a:stretch>
        </p:blipFill>
        <p:spPr bwMode="auto">
          <a:xfrm>
            <a:off x="1911766" y="1431734"/>
            <a:ext cx="1026130" cy="1025864"/>
          </a:xfrm>
          <a:prstGeom prst="rect">
            <a:avLst/>
          </a:prstGeom>
          <a:noFill/>
        </p:spPr>
      </p:pic>
      <p:sp>
        <p:nvSpPr>
          <p:cNvPr id="91" name="Flowchart: Magnetic Disk 90"/>
          <p:cNvSpPr/>
          <p:nvPr/>
        </p:nvSpPr>
        <p:spPr bwMode="auto">
          <a:xfrm>
            <a:off x="2562764" y="1835568"/>
            <a:ext cx="275984" cy="484092"/>
          </a:xfrm>
          <a:prstGeom prst="flowChartMagneticDisk">
            <a:avLst/>
          </a:prstGeom>
          <a:solidFill>
            <a:schemeClr val="bg1"/>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b="1" dirty="0">
              <a:ln w="22225">
                <a:solidFill>
                  <a:srgbClr val="282828"/>
                </a:solidFill>
                <a:prstDash val="solid"/>
              </a:ln>
              <a:solidFill>
                <a:srgbClr val="7FBA00">
                  <a:lumMod val="40000"/>
                  <a:lumOff val="60000"/>
                </a:srgbClr>
              </a:solidFill>
            </a:endParaRPr>
          </a:p>
        </p:txBody>
      </p:sp>
      <p:pic>
        <p:nvPicPr>
          <p:cNvPr id="92" name="Picture 2" descr="\\MAGNUM\Projects\Microsoft\Cloud Power FY12\Design\Icons\PNGs\Server_2.png"/>
          <p:cNvPicPr>
            <a:picLocks noChangeAspect="1" noChangeArrowheads="1"/>
          </p:cNvPicPr>
          <p:nvPr/>
        </p:nvPicPr>
        <p:blipFill>
          <a:blip r:embed="rId3" cstate="print">
            <a:lum bright="100000"/>
          </a:blip>
          <a:srcRect/>
          <a:stretch>
            <a:fillRect/>
          </a:stretch>
        </p:blipFill>
        <p:spPr bwMode="auto">
          <a:xfrm>
            <a:off x="720550" y="1462955"/>
            <a:ext cx="1026130" cy="1025864"/>
          </a:xfrm>
          <a:prstGeom prst="rect">
            <a:avLst/>
          </a:prstGeom>
          <a:noFill/>
        </p:spPr>
      </p:pic>
      <p:sp>
        <p:nvSpPr>
          <p:cNvPr id="93" name="Freeform 62"/>
          <p:cNvSpPr>
            <a:spLocks noEditPoints="1"/>
          </p:cNvSpPr>
          <p:nvPr/>
        </p:nvSpPr>
        <p:spPr bwMode="black">
          <a:xfrm>
            <a:off x="1355602" y="1962928"/>
            <a:ext cx="391078" cy="367309"/>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endParaRPr lang="en-US" sz="1071">
              <a:solidFill>
                <a:srgbClr val="282828"/>
              </a:solidFill>
            </a:endParaRPr>
          </a:p>
        </p:txBody>
      </p:sp>
      <p:sp>
        <p:nvSpPr>
          <p:cNvPr id="98" name="Rectangle 97"/>
          <p:cNvSpPr/>
          <p:nvPr/>
        </p:nvSpPr>
        <p:spPr>
          <a:xfrm>
            <a:off x="578255" y="3648399"/>
            <a:ext cx="10950526" cy="7557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82854" tIns="91427"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2800" dirty="0">
                <a:solidFill>
                  <a:srgbClr val="FFFFFF"/>
                </a:solidFill>
                <a:latin typeface="Segoe UI Light"/>
              </a:rPr>
              <a:t>Monthly cost estimate for a 15 user web client deployment.</a:t>
            </a:r>
          </a:p>
        </p:txBody>
      </p:sp>
      <p:sp>
        <p:nvSpPr>
          <p:cNvPr id="99" name="Freeform 79"/>
          <p:cNvSpPr>
            <a:spLocks noEditPoints="1"/>
          </p:cNvSpPr>
          <p:nvPr/>
        </p:nvSpPr>
        <p:spPr bwMode="black">
          <a:xfrm>
            <a:off x="4278295" y="1603528"/>
            <a:ext cx="635252" cy="718346"/>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bg1"/>
          </a:solidFill>
          <a:ln>
            <a:noFill/>
          </a:ln>
        </p:spPr>
        <p:txBody>
          <a:bodyPr vert="horz" wrap="square" lIns="83943" tIns="41972" rIns="83943" bIns="41972" numCol="1" anchor="t" anchorCtr="0" compatLnSpc="1">
            <a:prstTxWarp prst="textNoShape">
              <a:avLst/>
            </a:prstTxWarp>
          </a:bodyPr>
          <a:lstStyle/>
          <a:p>
            <a:pPr defTabSz="951060"/>
            <a:endParaRPr lang="en-US" sz="1632" dirty="0">
              <a:solidFill>
                <a:srgbClr val="505050"/>
              </a:solidFill>
            </a:endParaRPr>
          </a:p>
        </p:txBody>
      </p:sp>
      <p:sp>
        <p:nvSpPr>
          <p:cNvPr id="24" name="Freeform 81"/>
          <p:cNvSpPr>
            <a:spLocks noEditPoints="1"/>
          </p:cNvSpPr>
          <p:nvPr/>
        </p:nvSpPr>
        <p:spPr bwMode="black">
          <a:xfrm>
            <a:off x="7013332" y="1718404"/>
            <a:ext cx="704162" cy="440868"/>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endParaRPr lang="en-US" sz="1071"/>
          </a:p>
        </p:txBody>
      </p:sp>
      <p:sp>
        <p:nvSpPr>
          <p:cNvPr id="27" name="Rectangle 26"/>
          <p:cNvSpPr/>
          <p:nvPr/>
        </p:nvSpPr>
        <p:spPr bwMode="auto">
          <a:xfrm>
            <a:off x="3421923" y="6198755"/>
            <a:ext cx="2618989" cy="10206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0" tIns="146220" rIns="93220" bIns="146220" numCol="1" spcCol="0" rtlCol="0" fromWordArt="0" anchor="t" anchorCtr="0" forceAA="0" compatLnSpc="1">
            <a:prstTxWarp prst="textNoShape">
              <a:avLst/>
            </a:prstTxWarp>
            <a:noAutofit/>
          </a:bodyPr>
          <a:lstStyle/>
          <a:p>
            <a:pPr defTabSz="932563">
              <a:spcAft>
                <a:spcPts val="600"/>
              </a:spcAft>
            </a:pPr>
            <a:r>
              <a:rPr lang="en-US" sz="1632" dirty="0">
                <a:solidFill>
                  <a:srgbClr val="282828"/>
                </a:solidFill>
              </a:rPr>
              <a:t>Total/month     =  $16.25</a:t>
            </a:r>
          </a:p>
          <a:p>
            <a:pPr defTabSz="932563">
              <a:lnSpc>
                <a:spcPct val="90000"/>
              </a:lnSpc>
              <a:spcAft>
                <a:spcPts val="600"/>
              </a:spcAft>
            </a:pPr>
            <a:endParaRPr lang="en-US" sz="1632" dirty="0">
              <a:solidFill>
                <a:srgbClr val="282828"/>
              </a:solidFill>
            </a:endParaRPr>
          </a:p>
          <a:p>
            <a:pPr defTabSz="932563">
              <a:lnSpc>
                <a:spcPct val="90000"/>
              </a:lnSpc>
              <a:spcAft>
                <a:spcPts val="600"/>
              </a:spcAft>
            </a:pPr>
            <a:endParaRPr lang="en-US" sz="1632" dirty="0">
              <a:solidFill>
                <a:srgbClr val="282828"/>
              </a:solidFill>
            </a:endParaRPr>
          </a:p>
          <a:p>
            <a:pPr defTabSz="932563">
              <a:spcAft>
                <a:spcPts val="600"/>
              </a:spcAft>
            </a:pPr>
            <a:endParaRPr lang="en-US" sz="1632" dirty="0">
              <a:solidFill>
                <a:srgbClr val="282828"/>
              </a:solidFill>
            </a:endParaRPr>
          </a:p>
        </p:txBody>
      </p:sp>
      <p:sp>
        <p:nvSpPr>
          <p:cNvPr id="28" name="Rectangle 27"/>
          <p:cNvSpPr/>
          <p:nvPr/>
        </p:nvSpPr>
        <p:spPr bwMode="auto">
          <a:xfrm>
            <a:off x="6175332" y="6201921"/>
            <a:ext cx="2618989" cy="10206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0" tIns="146220" rIns="93220" bIns="146220" numCol="1" spcCol="0" rtlCol="0" fromWordArt="0" anchor="t" anchorCtr="0" forceAA="0" compatLnSpc="1">
            <a:prstTxWarp prst="textNoShape">
              <a:avLst/>
            </a:prstTxWarp>
            <a:noAutofit/>
          </a:bodyPr>
          <a:lstStyle/>
          <a:p>
            <a:pPr defTabSz="932563">
              <a:spcAft>
                <a:spcPts val="600"/>
              </a:spcAft>
            </a:pPr>
            <a:r>
              <a:rPr lang="en-US" sz="1632" dirty="0">
                <a:solidFill>
                  <a:srgbClr val="282828"/>
                </a:solidFill>
              </a:rPr>
              <a:t>Total/month     =  $1.20</a:t>
            </a:r>
          </a:p>
          <a:p>
            <a:pPr defTabSz="932563">
              <a:lnSpc>
                <a:spcPct val="90000"/>
              </a:lnSpc>
              <a:spcAft>
                <a:spcPts val="600"/>
              </a:spcAft>
            </a:pPr>
            <a:endParaRPr lang="en-US" sz="1632" dirty="0">
              <a:solidFill>
                <a:srgbClr val="282828"/>
              </a:solidFill>
            </a:endParaRPr>
          </a:p>
          <a:p>
            <a:pPr defTabSz="932563">
              <a:lnSpc>
                <a:spcPct val="90000"/>
              </a:lnSpc>
              <a:spcAft>
                <a:spcPts val="600"/>
              </a:spcAft>
            </a:pPr>
            <a:endParaRPr lang="en-US" sz="1632" dirty="0">
              <a:solidFill>
                <a:srgbClr val="282828"/>
              </a:solidFill>
            </a:endParaRPr>
          </a:p>
          <a:p>
            <a:pPr defTabSz="932563">
              <a:spcAft>
                <a:spcPts val="600"/>
              </a:spcAft>
            </a:pPr>
            <a:endParaRPr lang="en-US" sz="1632" dirty="0">
              <a:solidFill>
                <a:srgbClr val="282828"/>
              </a:solidFill>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7119" y="1560086"/>
            <a:ext cx="672510" cy="635071"/>
          </a:xfrm>
          <a:prstGeom prst="rect">
            <a:avLst/>
          </a:prstGeom>
        </p:spPr>
      </p:pic>
    </p:spTree>
    <p:extLst>
      <p:ext uri="{BB962C8B-B14F-4D97-AF65-F5344CB8AC3E}">
        <p14:creationId xmlns:p14="http://schemas.microsoft.com/office/powerpoint/2010/main" val="145263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Dynamics </a:t>
            </a:r>
            <a:r>
              <a:rPr lang="en-US" dirty="0" smtClean="0"/>
              <a:t>GP Web </a:t>
            </a:r>
            <a:r>
              <a:rPr lang="en-US" dirty="0"/>
              <a:t>Client</a:t>
            </a:r>
          </a:p>
        </p:txBody>
      </p:sp>
      <p:sp>
        <p:nvSpPr>
          <p:cNvPr id="4" name="Rectangle 3"/>
          <p:cNvSpPr/>
          <p:nvPr/>
        </p:nvSpPr>
        <p:spPr bwMode="auto">
          <a:xfrm>
            <a:off x="3008770" y="2642377"/>
            <a:ext cx="8228432" cy="1554338"/>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r>
              <a:rPr lang="en-US" sz="4799" dirty="0">
                <a:solidFill>
                  <a:schemeClr val="bg1"/>
                </a:solidFill>
                <a:latin typeface="+mj-lt"/>
                <a:ea typeface="Segoe UI" pitchFamily="34" charset="0"/>
                <a:cs typeface="Segoe UI" pitchFamily="34" charset="0"/>
              </a:rPr>
              <a:t>ISV applications will work</a:t>
            </a:r>
          </a:p>
          <a:p>
            <a:pPr defTabSz="932293" fontAlgn="base">
              <a:lnSpc>
                <a:spcPct val="90000"/>
              </a:lnSpc>
              <a:spcBef>
                <a:spcPct val="0"/>
              </a:spcBef>
              <a:spcAft>
                <a:spcPct val="0"/>
              </a:spcAft>
            </a:pPr>
            <a:r>
              <a:rPr lang="en-US" sz="2400" dirty="0">
                <a:solidFill>
                  <a:schemeClr val="bg1"/>
                </a:solidFill>
                <a:latin typeface="+mj-lt"/>
                <a:ea typeface="Segoe UI" pitchFamily="34" charset="0"/>
                <a:cs typeface="Segoe UI" pitchFamily="34" charset="0"/>
              </a:rPr>
              <a:t>Same business logic is used for web and desktop clients</a:t>
            </a:r>
          </a:p>
        </p:txBody>
      </p:sp>
      <p:sp>
        <p:nvSpPr>
          <p:cNvPr id="5" name="Rectangle 4"/>
          <p:cNvSpPr/>
          <p:nvPr/>
        </p:nvSpPr>
        <p:spPr bwMode="auto">
          <a:xfrm>
            <a:off x="275482" y="2642376"/>
            <a:ext cx="2733288" cy="155433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Performance is comparable to Terminal Services and web client scales better</a:t>
            </a:r>
          </a:p>
        </p:txBody>
      </p:sp>
      <p:sp>
        <p:nvSpPr>
          <p:cNvPr id="6" name="Text Placeholder 2"/>
          <p:cNvSpPr>
            <a:spLocks noGrp="1"/>
          </p:cNvSpPr>
          <p:nvPr>
            <p:ph type="body" sz="quarter" idx="10"/>
          </p:nvPr>
        </p:nvSpPr>
        <p:spPr>
          <a:xfrm>
            <a:off x="275482" y="1526684"/>
            <a:ext cx="11066462" cy="1458654"/>
          </a:xfrm>
        </p:spPr>
        <p:txBody>
          <a:bodyPr vert="horz" wrap="square" lIns="182854" tIns="146283" rIns="182854" bIns="146283" rtlCol="0">
            <a:normAutofit/>
          </a:bodyPr>
          <a:lstStyle/>
          <a:p>
            <a:r>
              <a:rPr lang="en-US" sz="2800" dirty="0">
                <a:gradFill>
                  <a:gsLst>
                    <a:gs pos="1250">
                      <a:schemeClr val="tx1"/>
                    </a:gs>
                    <a:gs pos="99000">
                      <a:schemeClr val="tx1"/>
                    </a:gs>
                  </a:gsLst>
                  <a:lin ang="5400000" scaled="0"/>
                </a:gradFill>
              </a:rPr>
              <a:t>The web client effort focused intently on reducing hosting costs while maintaining the quality user experience and extensibility customers expect</a:t>
            </a:r>
          </a:p>
        </p:txBody>
      </p:sp>
      <p:sp>
        <p:nvSpPr>
          <p:cNvPr id="7" name="Rectangle 6"/>
          <p:cNvSpPr/>
          <p:nvPr/>
        </p:nvSpPr>
        <p:spPr bwMode="auto">
          <a:xfrm>
            <a:off x="3008770" y="4274433"/>
            <a:ext cx="8228432" cy="1554338"/>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r>
              <a:rPr lang="en-US" sz="3672" dirty="0">
                <a:solidFill>
                  <a:schemeClr val="bg1"/>
                </a:solidFill>
                <a:latin typeface="+mj-lt"/>
                <a:ea typeface="Segoe UI" pitchFamily="34" charset="0"/>
                <a:cs typeface="Segoe UI" pitchFamily="34" charset="0"/>
              </a:rPr>
              <a:t>Support for </a:t>
            </a:r>
            <a:r>
              <a:rPr lang="en-US" sz="3672" i="1" u="sng" dirty="0">
                <a:solidFill>
                  <a:schemeClr val="bg1"/>
                </a:solidFill>
                <a:latin typeface="+mj-lt"/>
                <a:ea typeface="Segoe UI" pitchFamily="34" charset="0"/>
                <a:cs typeface="Segoe UI" pitchFamily="34" charset="0"/>
              </a:rPr>
              <a:t>BOTH</a:t>
            </a:r>
            <a:r>
              <a:rPr lang="en-US" sz="3672" dirty="0">
                <a:solidFill>
                  <a:schemeClr val="bg1"/>
                </a:solidFill>
                <a:latin typeface="+mj-lt"/>
                <a:ea typeface="Segoe UI" pitchFamily="34" charset="0"/>
                <a:cs typeface="Segoe UI" pitchFamily="34" charset="0"/>
              </a:rPr>
              <a:t> desktop client and web client on the same server</a:t>
            </a:r>
          </a:p>
          <a:p>
            <a:pPr defTabSz="932293" fontAlgn="base">
              <a:lnSpc>
                <a:spcPct val="90000"/>
              </a:lnSpc>
              <a:spcBef>
                <a:spcPct val="0"/>
              </a:spcBef>
              <a:spcAft>
                <a:spcPct val="0"/>
              </a:spcAft>
            </a:pPr>
            <a:endParaRPr lang="en-US" sz="2400" dirty="0">
              <a:solidFill>
                <a:schemeClr val="bg1"/>
              </a:solidFill>
              <a:latin typeface="+mj-lt"/>
              <a:ea typeface="Segoe UI" pitchFamily="34" charset="0"/>
              <a:cs typeface="Segoe UI" pitchFamily="34" charset="0"/>
            </a:endParaRPr>
          </a:p>
        </p:txBody>
      </p:sp>
      <p:sp>
        <p:nvSpPr>
          <p:cNvPr id="8" name="Rectangle 7"/>
          <p:cNvSpPr/>
          <p:nvPr/>
        </p:nvSpPr>
        <p:spPr bwMode="auto">
          <a:xfrm>
            <a:off x="275482" y="4274432"/>
            <a:ext cx="2733288" cy="155433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Support  for “Mixed Mode”. </a:t>
            </a:r>
          </a:p>
        </p:txBody>
      </p:sp>
    </p:spTree>
    <p:extLst>
      <p:ext uri="{BB962C8B-B14F-4D97-AF65-F5344CB8AC3E}">
        <p14:creationId xmlns:p14="http://schemas.microsoft.com/office/powerpoint/2010/main" val="6562392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742" y="495"/>
            <a:ext cx="12437954" cy="6993534"/>
          </a:xfrm>
          <a:prstGeom prst="rect">
            <a:avLst/>
          </a:prstGeom>
        </p:spPr>
      </p:pic>
      <p:sp>
        <p:nvSpPr>
          <p:cNvPr id="5" name="Rectangle 4"/>
          <p:cNvSpPr/>
          <p:nvPr/>
        </p:nvSpPr>
        <p:spPr bwMode="auto">
          <a:xfrm>
            <a:off x="75" y="1476909"/>
            <a:ext cx="8431342" cy="4915542"/>
          </a:xfrm>
          <a:prstGeom prst="rect">
            <a:avLst/>
          </a:prstGeom>
          <a:solidFill>
            <a:schemeClr val="accent1">
              <a:alpha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282828"/>
                  </a:gs>
                  <a:gs pos="100000">
                    <a:srgbClr val="282828"/>
                  </a:gs>
                </a:gsLst>
                <a:lin ang="5400000" scaled="0"/>
              </a:gradFill>
            </a:endParaRPr>
          </a:p>
        </p:txBody>
      </p:sp>
      <p:sp>
        <p:nvSpPr>
          <p:cNvPr id="3" name="Text Placeholder 2"/>
          <p:cNvSpPr>
            <a:spLocks noGrp="1"/>
          </p:cNvSpPr>
          <p:nvPr>
            <p:ph type="body" sz="quarter" idx="10"/>
          </p:nvPr>
        </p:nvSpPr>
        <p:spPr>
          <a:xfrm>
            <a:off x="530469" y="1520806"/>
            <a:ext cx="11373923" cy="4780567"/>
          </a:xfrm>
        </p:spPr>
        <p:txBody>
          <a:bodyPr>
            <a:normAutofit/>
          </a:bodyPr>
          <a:lstStyle/>
          <a:p>
            <a:r>
              <a:rPr lang="en-US" dirty="0" smtClean="0">
                <a:solidFill>
                  <a:schemeClr val="bg1"/>
                </a:solidFill>
              </a:rPr>
              <a:t>Encryption</a:t>
            </a:r>
          </a:p>
          <a:p>
            <a:pPr lvl="1"/>
            <a:r>
              <a:rPr lang="en-US" dirty="0" smtClean="0">
                <a:solidFill>
                  <a:schemeClr val="bg1"/>
                </a:solidFill>
              </a:rPr>
              <a:t>Fully encrypted login</a:t>
            </a:r>
          </a:p>
          <a:p>
            <a:pPr lvl="1"/>
            <a:r>
              <a:rPr lang="en-US" dirty="0" smtClean="0">
                <a:solidFill>
                  <a:schemeClr val="bg1"/>
                </a:solidFill>
              </a:rPr>
              <a:t>All client–server interactions</a:t>
            </a:r>
          </a:p>
          <a:p>
            <a:pPr lvl="1"/>
            <a:r>
              <a:rPr lang="en-US" dirty="0" smtClean="0">
                <a:solidFill>
                  <a:schemeClr val="bg1"/>
                </a:solidFill>
              </a:rPr>
              <a:t>Optionally between services</a:t>
            </a:r>
          </a:p>
          <a:p>
            <a:pPr lvl="1"/>
            <a:r>
              <a:rPr lang="en-US" dirty="0" smtClean="0">
                <a:solidFill>
                  <a:schemeClr val="bg1"/>
                </a:solidFill>
              </a:rPr>
              <a:t>Https/Secure </a:t>
            </a:r>
            <a:r>
              <a:rPr lang="en-US" dirty="0">
                <a:solidFill>
                  <a:schemeClr val="bg1"/>
                </a:solidFill>
              </a:rPr>
              <a:t>Sockets—certificates </a:t>
            </a:r>
            <a:r>
              <a:rPr lang="en-US" dirty="0" smtClean="0">
                <a:solidFill>
                  <a:schemeClr val="bg1"/>
                </a:solidFill>
              </a:rPr>
              <a:t>required</a:t>
            </a:r>
          </a:p>
          <a:p>
            <a:pPr lvl="1"/>
            <a:endParaRPr lang="en-US" dirty="0" smtClean="0">
              <a:solidFill>
                <a:schemeClr val="bg1"/>
              </a:solidFill>
            </a:endParaRPr>
          </a:p>
          <a:p>
            <a:r>
              <a:rPr lang="en-US" dirty="0" smtClean="0">
                <a:solidFill>
                  <a:schemeClr val="bg1"/>
                </a:solidFill>
              </a:rPr>
              <a:t>Windows or Azure authentication</a:t>
            </a:r>
          </a:p>
          <a:p>
            <a:pPr lvl="1"/>
            <a:r>
              <a:rPr lang="en-US" dirty="0" smtClean="0">
                <a:solidFill>
                  <a:schemeClr val="bg1"/>
                </a:solidFill>
              </a:rPr>
              <a:t>Single login to landing site and Microsoft Dynamics GP </a:t>
            </a:r>
          </a:p>
          <a:p>
            <a:pPr lvl="1"/>
            <a:r>
              <a:rPr lang="en-US" dirty="0" smtClean="0">
                <a:solidFill>
                  <a:schemeClr val="bg1"/>
                </a:solidFill>
              </a:rPr>
              <a:t>Mitigates Denial of Service attack</a:t>
            </a:r>
          </a:p>
          <a:p>
            <a:pPr lvl="1"/>
            <a:endParaRPr lang="en-US" dirty="0" smtClean="0"/>
          </a:p>
          <a:p>
            <a:r>
              <a:rPr lang="en-US" sz="3899" dirty="0">
                <a:solidFill>
                  <a:schemeClr val="bg1"/>
                </a:solidFill>
              </a:rPr>
              <a:t>Microsoft Dynamics GP security remains</a:t>
            </a:r>
          </a:p>
        </p:txBody>
      </p:sp>
      <p:sp>
        <p:nvSpPr>
          <p:cNvPr id="2" name="Title 1"/>
          <p:cNvSpPr>
            <a:spLocks noGrp="1"/>
          </p:cNvSpPr>
          <p:nvPr>
            <p:ph type="title"/>
          </p:nvPr>
        </p:nvSpPr>
        <p:spPr/>
        <p:txBody>
          <a:bodyPr/>
          <a:lstStyle/>
          <a:p>
            <a:r>
              <a:rPr lang="en-US" dirty="0" smtClean="0">
                <a:solidFill>
                  <a:schemeClr val="tx1"/>
                </a:solidFill>
              </a:rPr>
              <a:t>Web Client Security</a:t>
            </a:r>
            <a:endParaRPr lang="en-US" dirty="0">
              <a:solidFill>
                <a:schemeClr val="tx1"/>
              </a:solidFill>
            </a:endParaRPr>
          </a:p>
        </p:txBody>
      </p:sp>
    </p:spTree>
    <p:extLst>
      <p:ext uri="{BB962C8B-B14F-4D97-AF65-F5344CB8AC3E}">
        <p14:creationId xmlns:p14="http://schemas.microsoft.com/office/powerpoint/2010/main" val="42270261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895062" y="-3257033"/>
            <a:ext cx="3119543" cy="1003838"/>
          </a:xfrm>
          <a:prstGeom prst="rect">
            <a:avLst/>
          </a:prstGeom>
          <a:noFill/>
        </p:spPr>
        <p:txBody>
          <a:bodyPr wrap="square" lIns="0" tIns="0" rIns="0" bIns="0" rtlCol="0">
            <a:spAutoFit/>
          </a:bodyPr>
          <a:lstStyle/>
          <a:p>
            <a:pPr defTabSz="931926">
              <a:defRPr/>
            </a:pPr>
            <a:r>
              <a:rPr lang="en-US" sz="3198" dirty="0">
                <a:solidFill>
                  <a:prstClr val="white"/>
                </a:solidFill>
                <a:latin typeface="Segoe UI Light" pitchFamily="34" charset="0"/>
                <a:ea typeface="Segoe UI" pitchFamily="34" charset="0"/>
                <a:cs typeface="Segoe UI" pitchFamily="34" charset="0"/>
              </a:rPr>
              <a:t>Changes how</a:t>
            </a:r>
          </a:p>
          <a:p>
            <a:pPr defTabSz="931926">
              <a:defRPr/>
            </a:pPr>
            <a:r>
              <a:rPr lang="en-US" sz="3198" dirty="0">
                <a:solidFill>
                  <a:prstClr val="white"/>
                </a:solidFill>
                <a:latin typeface="Segoe UI Light" pitchFamily="34" charset="0"/>
                <a:ea typeface="Segoe UI" pitchFamily="34" charset="0"/>
                <a:cs typeface="Segoe UI" pitchFamily="34" charset="0"/>
              </a:rPr>
              <a:t>we work</a:t>
            </a:r>
          </a:p>
        </p:txBody>
      </p:sp>
      <p:sp>
        <p:nvSpPr>
          <p:cNvPr id="29" name="TextBox 28"/>
          <p:cNvSpPr txBox="1"/>
          <p:nvPr/>
        </p:nvSpPr>
        <p:spPr>
          <a:xfrm>
            <a:off x="-3867278" y="-1683750"/>
            <a:ext cx="1386647" cy="1176804"/>
          </a:xfrm>
          <a:prstGeom prst="rect">
            <a:avLst/>
          </a:prstGeom>
          <a:noFill/>
        </p:spPr>
        <p:txBody>
          <a:bodyPr wrap="square" lIns="0" tIns="0" rIns="0" bIns="0" rtlCol="0">
            <a:spAutoFit/>
          </a:bodyPr>
          <a:lstStyle/>
          <a:p>
            <a:pPr defTabSz="931965">
              <a:lnSpc>
                <a:spcPts val="1836"/>
              </a:lnSpc>
            </a:pPr>
            <a:r>
              <a:rPr lang="en-US" sz="3672" b="1" dirty="0">
                <a:solidFill>
                  <a:prstClr val="white"/>
                </a:solidFill>
                <a:ea typeface="Segoe UI" pitchFamily="34" charset="0"/>
                <a:cs typeface="Segoe UI" pitchFamily="34" charset="0"/>
              </a:rPr>
              <a:t>65%</a:t>
            </a:r>
            <a:r>
              <a:rPr lang="en-US" sz="1836" b="1" dirty="0">
                <a:solidFill>
                  <a:prstClr val="white"/>
                </a:solidFill>
                <a:ea typeface="Segoe UI" pitchFamily="34" charset="0"/>
                <a:cs typeface="Segoe UI" pitchFamily="34" charset="0"/>
              </a:rPr>
              <a:t> </a:t>
            </a:r>
            <a:r>
              <a:rPr lang="en-US" sz="1428" dirty="0">
                <a:solidFill>
                  <a:prstClr val="white"/>
                </a:solidFill>
                <a:ea typeface="Segoe UI" pitchFamily="34" charset="0"/>
                <a:cs typeface="Segoe UI" pitchFamily="34" charset="0"/>
              </a:rPr>
              <a:t>of companies are deploying at least one </a:t>
            </a:r>
            <a:r>
              <a:rPr lang="en-US" sz="1428" b="1" dirty="0">
                <a:solidFill>
                  <a:prstClr val="white"/>
                </a:solidFill>
                <a:ea typeface="Segoe UI" pitchFamily="34" charset="0"/>
                <a:cs typeface="Segoe UI" pitchFamily="34" charset="0"/>
              </a:rPr>
              <a:t>social software</a:t>
            </a:r>
            <a:r>
              <a:rPr lang="en-US" sz="1428" dirty="0">
                <a:solidFill>
                  <a:prstClr val="white"/>
                </a:solidFill>
                <a:ea typeface="Segoe UI" pitchFamily="34" charset="0"/>
                <a:cs typeface="Segoe UI" pitchFamily="34" charset="0"/>
              </a:rPr>
              <a:t> tool</a:t>
            </a:r>
            <a:endParaRPr lang="en-US" sz="1428" dirty="0">
              <a:solidFill>
                <a:srgbClr val="505050"/>
              </a:solidFill>
              <a:cs typeface="Segoe UI" pitchFamily="34" charset="0"/>
            </a:endParaRPr>
          </a:p>
        </p:txBody>
      </p:sp>
      <p:sp>
        <p:nvSpPr>
          <p:cNvPr id="9" name="Title 8"/>
          <p:cNvSpPr>
            <a:spLocks noGrp="1"/>
          </p:cNvSpPr>
          <p:nvPr>
            <p:ph type="title"/>
          </p:nvPr>
        </p:nvSpPr>
        <p:spPr>
          <a:xfrm>
            <a:off x="274637" y="148061"/>
            <a:ext cx="11812976" cy="747897"/>
          </a:xfrm>
        </p:spPr>
        <p:txBody>
          <a:bodyPr/>
          <a:lstStyle/>
          <a:p>
            <a:r>
              <a:rPr lang="en-US" dirty="0" smtClean="0"/>
              <a:t>Web client for You</a:t>
            </a:r>
            <a:endParaRPr lang="en-US" dirty="0"/>
          </a:p>
        </p:txBody>
      </p:sp>
      <p:sp>
        <p:nvSpPr>
          <p:cNvPr id="46" name="Rectangle 45"/>
          <p:cNvSpPr/>
          <p:nvPr/>
        </p:nvSpPr>
        <p:spPr bwMode="auto">
          <a:xfrm>
            <a:off x="2866390" y="-7072242"/>
            <a:ext cx="1337033" cy="1337033"/>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8" name="Rectangle 47"/>
          <p:cNvSpPr/>
          <p:nvPr/>
        </p:nvSpPr>
        <p:spPr>
          <a:xfrm>
            <a:off x="3048108" y="-6191499"/>
            <a:ext cx="979837" cy="376684"/>
          </a:xfrm>
          <a:prstGeom prst="rect">
            <a:avLst/>
          </a:prstGeom>
        </p:spPr>
        <p:txBody>
          <a:bodyPr wrap="none">
            <a:spAutoFit/>
          </a:bodyPr>
          <a:lstStyle/>
          <a:p>
            <a:pPr defTabSz="932384">
              <a:spcAft>
                <a:spcPts val="1198"/>
              </a:spcAft>
            </a:pPr>
            <a:r>
              <a:rPr lang="en-US" dirty="0">
                <a:solidFill>
                  <a:srgbClr val="FFFFFF"/>
                </a:solidFill>
              </a:rPr>
              <a:t>Acquire</a:t>
            </a:r>
          </a:p>
        </p:txBody>
      </p:sp>
      <p:sp>
        <p:nvSpPr>
          <p:cNvPr id="54" name="Rectangle 53"/>
          <p:cNvSpPr/>
          <p:nvPr/>
        </p:nvSpPr>
        <p:spPr bwMode="auto">
          <a:xfrm>
            <a:off x="3199787" y="1160693"/>
            <a:ext cx="9234925" cy="1654475"/>
          </a:xfrm>
          <a:prstGeom prst="rect">
            <a:avLst/>
          </a:prstGeom>
          <a:solidFill>
            <a:schemeClr val="accent3">
              <a:alpha val="8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5085" tIns="47542" rIns="95085" bIns="47542" numCol="1" rtlCol="0" anchor="ctr" anchorCtr="0" compatLnSpc="1">
            <a:prstTxWarp prst="textNoShape">
              <a:avLst/>
            </a:prstTxWarp>
          </a:bodyPr>
          <a:lstStyle/>
          <a:p>
            <a:pPr algn="ctr" defTabSz="931658" fontAlgn="base">
              <a:spcBef>
                <a:spcPct val="0"/>
              </a:spcBef>
              <a:spcAft>
                <a:spcPct val="0"/>
              </a:spcAft>
            </a:pPr>
            <a:endParaRPr lang="en-US" sz="1836" dirty="0">
              <a:gradFill>
                <a:gsLst>
                  <a:gs pos="0">
                    <a:srgbClr val="FFFFFF"/>
                  </a:gs>
                  <a:gs pos="100000">
                    <a:srgbClr val="FFFFFF"/>
                  </a:gs>
                </a:gsLst>
                <a:lin ang="5400000" scaled="0"/>
              </a:gradFill>
            </a:endParaRPr>
          </a:p>
        </p:txBody>
      </p:sp>
      <p:sp>
        <p:nvSpPr>
          <p:cNvPr id="16" name="Rectangle 15"/>
          <p:cNvSpPr/>
          <p:nvPr/>
        </p:nvSpPr>
        <p:spPr>
          <a:xfrm>
            <a:off x="3199790" y="1299672"/>
            <a:ext cx="9128077" cy="13687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82828" tIns="91414"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2800" dirty="0">
                <a:solidFill>
                  <a:srgbClr val="FFFFFF"/>
                </a:solidFill>
                <a:latin typeface="Segoe UI Light"/>
              </a:rPr>
              <a:t>Deployment options that fit customer needs</a:t>
            </a:r>
          </a:p>
        </p:txBody>
      </p:sp>
      <p:sp>
        <p:nvSpPr>
          <p:cNvPr id="24" name="Rectangle 23"/>
          <p:cNvSpPr/>
          <p:nvPr/>
        </p:nvSpPr>
        <p:spPr bwMode="auto">
          <a:xfrm>
            <a:off x="3035112" y="2794557"/>
            <a:ext cx="9234924" cy="3194805"/>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5085" tIns="47542" rIns="95085" bIns="47542" numCol="1" rtlCol="0" anchor="ctr" anchorCtr="0" compatLnSpc="1">
            <a:prstTxWarp prst="textNoShape">
              <a:avLst/>
            </a:prstTxWarp>
          </a:bodyPr>
          <a:lstStyle/>
          <a:p>
            <a:pPr algn="ctr" defTabSz="931658" fontAlgn="base">
              <a:spcBef>
                <a:spcPct val="0"/>
              </a:spcBef>
              <a:spcAft>
                <a:spcPct val="0"/>
              </a:spcAft>
            </a:pPr>
            <a:endParaRPr lang="en-US" sz="1836" dirty="0">
              <a:gradFill>
                <a:gsLst>
                  <a:gs pos="0">
                    <a:srgbClr val="FFFFFF"/>
                  </a:gs>
                  <a:gs pos="100000">
                    <a:srgbClr val="FFFFFF"/>
                  </a:gs>
                </a:gsLst>
                <a:lin ang="5400000" scaled="0"/>
              </a:gradFill>
            </a:endParaRPr>
          </a:p>
        </p:txBody>
      </p:sp>
      <p:grpSp>
        <p:nvGrpSpPr>
          <p:cNvPr id="4" name="Group 3"/>
          <p:cNvGrpSpPr/>
          <p:nvPr/>
        </p:nvGrpSpPr>
        <p:grpSpPr>
          <a:xfrm>
            <a:off x="4897238" y="4601735"/>
            <a:ext cx="6112815" cy="1543402"/>
            <a:chOff x="4282153" y="2758275"/>
            <a:chExt cx="2991216" cy="1879050"/>
          </a:xfrm>
        </p:grpSpPr>
        <p:sp>
          <p:nvSpPr>
            <p:cNvPr id="30" name="TextBox 29"/>
            <p:cNvSpPr txBox="1"/>
            <p:nvPr/>
          </p:nvSpPr>
          <p:spPr>
            <a:xfrm>
              <a:off x="4282153" y="4015355"/>
              <a:ext cx="2991216" cy="286586"/>
            </a:xfrm>
            <a:prstGeom prst="rect">
              <a:avLst/>
            </a:prstGeom>
            <a:noFill/>
          </p:spPr>
          <p:txBody>
            <a:bodyPr wrap="square" lIns="0" tIns="0" rIns="0" bIns="0" rtlCol="0">
              <a:spAutoFit/>
            </a:bodyPr>
            <a:lstStyle/>
            <a:p>
              <a:pPr defTabSz="931965">
                <a:lnSpc>
                  <a:spcPts val="1836"/>
                </a:lnSpc>
              </a:pPr>
              <a:endParaRPr lang="en-US" sz="1428" dirty="0">
                <a:solidFill>
                  <a:prstClr val="white"/>
                </a:solidFill>
                <a:ea typeface="Segoe UI" pitchFamily="34" charset="0"/>
                <a:cs typeface="Segoe UI" pitchFamily="34" charset="0"/>
              </a:endParaRPr>
            </a:p>
          </p:txBody>
        </p:sp>
        <p:pic>
          <p:nvPicPr>
            <p:cNvPr id="32" name="Picture 2" descr="C:\Users\chrisw\Desktop\Cloud Services 3.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6311083" y="3135541"/>
              <a:ext cx="373727" cy="623475"/>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80"/>
            <p:cNvSpPr>
              <a:spLocks noEditPoints="1"/>
            </p:cNvSpPr>
            <p:nvPr/>
          </p:nvSpPr>
          <p:spPr bwMode="black">
            <a:xfrm>
              <a:off x="4594487" y="3197836"/>
              <a:ext cx="263411" cy="561179"/>
            </a:xfrm>
            <a:custGeom>
              <a:avLst/>
              <a:gdLst>
                <a:gd name="T0" fmla="*/ 952 w 1833"/>
                <a:gd name="T1" fmla="*/ 1301 h 2225"/>
                <a:gd name="T2" fmla="*/ 882 w 1833"/>
                <a:gd name="T3" fmla="*/ 1413 h 2225"/>
                <a:gd name="T4" fmla="*/ 677 w 1833"/>
                <a:gd name="T5" fmla="*/ 2162 h 2225"/>
                <a:gd name="T6" fmla="*/ 1156 w 1833"/>
                <a:gd name="T7" fmla="*/ 2162 h 2225"/>
                <a:gd name="T8" fmla="*/ 1071 w 1833"/>
                <a:gd name="T9" fmla="*/ 2089 h 2225"/>
                <a:gd name="T10" fmla="*/ 785 w 1833"/>
                <a:gd name="T11" fmla="*/ 2039 h 2225"/>
                <a:gd name="T12" fmla="*/ 1071 w 1833"/>
                <a:gd name="T13" fmla="*/ 2089 h 2225"/>
                <a:gd name="T14" fmla="*/ 760 w 1833"/>
                <a:gd name="T15" fmla="*/ 1949 h 2225"/>
                <a:gd name="T16" fmla="*/ 1096 w 1833"/>
                <a:gd name="T17" fmla="*/ 1949 h 2225"/>
                <a:gd name="T18" fmla="*/ 1026 w 1833"/>
                <a:gd name="T19" fmla="*/ 1801 h 2225"/>
                <a:gd name="T20" fmla="*/ 1061 w 1833"/>
                <a:gd name="T21" fmla="*/ 1836 h 2225"/>
                <a:gd name="T22" fmla="*/ 260 w 1833"/>
                <a:gd name="T23" fmla="*/ 1329 h 2225"/>
                <a:gd name="T24" fmla="*/ 748 w 1833"/>
                <a:gd name="T25" fmla="*/ 1136 h 2225"/>
                <a:gd name="T26" fmla="*/ 190 w 1833"/>
                <a:gd name="T27" fmla="*/ 1329 h 2225"/>
                <a:gd name="T28" fmla="*/ 0 w 1833"/>
                <a:gd name="T29" fmla="*/ 1476 h 2225"/>
                <a:gd name="T30" fmla="*/ 416 w 1833"/>
                <a:gd name="T31" fmla="*/ 2225 h 2225"/>
                <a:gd name="T32" fmla="*/ 416 w 1833"/>
                <a:gd name="T33" fmla="*/ 1413 h 2225"/>
                <a:gd name="T34" fmla="*/ 83 w 1833"/>
                <a:gd name="T35" fmla="*/ 2064 h 2225"/>
                <a:gd name="T36" fmla="*/ 419 w 1833"/>
                <a:gd name="T37" fmla="*/ 2064 h 2225"/>
                <a:gd name="T38" fmla="*/ 108 w 1833"/>
                <a:gd name="T39" fmla="*/ 1974 h 2225"/>
                <a:gd name="T40" fmla="*/ 394 w 1833"/>
                <a:gd name="T41" fmla="*/ 1924 h 2225"/>
                <a:gd name="T42" fmla="*/ 384 w 1833"/>
                <a:gd name="T43" fmla="*/ 1836 h 2225"/>
                <a:gd name="T44" fmla="*/ 419 w 1833"/>
                <a:gd name="T45" fmla="*/ 1801 h 2225"/>
                <a:gd name="T46" fmla="*/ 1643 w 1833"/>
                <a:gd name="T47" fmla="*/ 1413 h 2225"/>
                <a:gd name="T48" fmla="*/ 1082 w 1833"/>
                <a:gd name="T49" fmla="*/ 1101 h 2225"/>
                <a:gd name="T50" fmla="*/ 1415 w 1833"/>
                <a:gd name="T51" fmla="*/ 1171 h 2225"/>
                <a:gd name="T52" fmla="*/ 1417 w 1833"/>
                <a:gd name="T53" fmla="*/ 1413 h 2225"/>
                <a:gd name="T54" fmla="*/ 1417 w 1833"/>
                <a:gd name="T55" fmla="*/ 2225 h 2225"/>
                <a:gd name="T56" fmla="*/ 1833 w 1833"/>
                <a:gd name="T57" fmla="*/ 1476 h 2225"/>
                <a:gd name="T58" fmla="*/ 1462 w 1833"/>
                <a:gd name="T59" fmla="*/ 2089 h 2225"/>
                <a:gd name="T60" fmla="*/ 1748 w 1833"/>
                <a:gd name="T61" fmla="*/ 2039 h 2225"/>
                <a:gd name="T62" fmla="*/ 1748 w 1833"/>
                <a:gd name="T63" fmla="*/ 1974 h 2225"/>
                <a:gd name="T64" fmla="*/ 1462 w 1833"/>
                <a:gd name="T65" fmla="*/ 1924 h 2225"/>
                <a:gd name="T66" fmla="*/ 1748 w 1833"/>
                <a:gd name="T67" fmla="*/ 1974 h 2225"/>
                <a:gd name="T68" fmla="*/ 1738 w 1833"/>
                <a:gd name="T69" fmla="*/ 1766 h 2225"/>
                <a:gd name="T70" fmla="*/ 650 w 1833"/>
                <a:gd name="T71" fmla="*/ 592 h 2225"/>
                <a:gd name="T72" fmla="*/ 1296 w 1833"/>
                <a:gd name="T73" fmla="*/ 113 h 2225"/>
                <a:gd name="T74" fmla="*/ 537 w 1833"/>
                <a:gd name="T75" fmla="*/ 113 h 2225"/>
                <a:gd name="T76" fmla="*/ 603 w 1833"/>
                <a:gd name="T77" fmla="*/ 113 h 2225"/>
                <a:gd name="T78" fmla="*/ 1231 w 1833"/>
                <a:gd name="T79" fmla="*/ 113 h 2225"/>
                <a:gd name="T80" fmla="*/ 650 w 1833"/>
                <a:gd name="T81" fmla="*/ 526 h 2225"/>
                <a:gd name="T82" fmla="*/ 405 w 1833"/>
                <a:gd name="T83" fmla="*/ 902 h 2225"/>
                <a:gd name="T84" fmla="*/ 803 w 1833"/>
                <a:gd name="T85" fmla="*/ 1101 h 2225"/>
                <a:gd name="T86" fmla="*/ 882 w 1833"/>
                <a:gd name="T87" fmla="*/ 1250 h 2225"/>
                <a:gd name="T88" fmla="*/ 1031 w 1833"/>
                <a:gd name="T89" fmla="*/ 1171 h 2225"/>
                <a:gd name="T90" fmla="*/ 952 w 1833"/>
                <a:gd name="T91" fmla="*/ 1021 h 2225"/>
                <a:gd name="T92" fmla="*/ 1457 w 1833"/>
                <a:gd name="T93" fmla="*/ 874 h 2225"/>
                <a:gd name="T94" fmla="*/ 1303 w 1833"/>
                <a:gd name="T95" fmla="*/ 652 h 2225"/>
                <a:gd name="T96" fmla="*/ 530 w 1833"/>
                <a:gd name="T97" fmla="*/ 652 h 2225"/>
                <a:gd name="T98" fmla="*/ 377 w 1833"/>
                <a:gd name="T99" fmla="*/ 874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3" h="2225">
                  <a:moveTo>
                    <a:pt x="1093" y="1413"/>
                  </a:moveTo>
                  <a:cubicBezTo>
                    <a:pt x="952" y="1413"/>
                    <a:pt x="952" y="1413"/>
                    <a:pt x="952" y="1413"/>
                  </a:cubicBezTo>
                  <a:cubicBezTo>
                    <a:pt x="952" y="1301"/>
                    <a:pt x="952" y="1301"/>
                    <a:pt x="952" y="1301"/>
                  </a:cubicBezTo>
                  <a:cubicBezTo>
                    <a:pt x="940" y="1304"/>
                    <a:pt x="929" y="1305"/>
                    <a:pt x="917" y="1305"/>
                  </a:cubicBezTo>
                  <a:cubicBezTo>
                    <a:pt x="905" y="1305"/>
                    <a:pt x="893" y="1304"/>
                    <a:pt x="882" y="1301"/>
                  </a:cubicBezTo>
                  <a:cubicBezTo>
                    <a:pt x="882" y="1413"/>
                    <a:pt x="882" y="1413"/>
                    <a:pt x="882" y="1413"/>
                  </a:cubicBezTo>
                  <a:cubicBezTo>
                    <a:pt x="740" y="1413"/>
                    <a:pt x="740" y="1413"/>
                    <a:pt x="740" y="1413"/>
                  </a:cubicBezTo>
                  <a:cubicBezTo>
                    <a:pt x="705" y="1413"/>
                    <a:pt x="677" y="1441"/>
                    <a:pt x="677" y="1476"/>
                  </a:cubicBezTo>
                  <a:cubicBezTo>
                    <a:pt x="677" y="2162"/>
                    <a:pt x="677" y="2162"/>
                    <a:pt x="677" y="2162"/>
                  </a:cubicBezTo>
                  <a:cubicBezTo>
                    <a:pt x="677" y="2197"/>
                    <a:pt x="705" y="2225"/>
                    <a:pt x="740" y="2225"/>
                  </a:cubicBezTo>
                  <a:cubicBezTo>
                    <a:pt x="1093" y="2225"/>
                    <a:pt x="1093" y="2225"/>
                    <a:pt x="1093" y="2225"/>
                  </a:cubicBezTo>
                  <a:cubicBezTo>
                    <a:pt x="1128" y="2225"/>
                    <a:pt x="1156" y="2197"/>
                    <a:pt x="1156" y="2162"/>
                  </a:cubicBezTo>
                  <a:cubicBezTo>
                    <a:pt x="1156" y="1476"/>
                    <a:pt x="1156" y="1476"/>
                    <a:pt x="1156" y="1476"/>
                  </a:cubicBezTo>
                  <a:cubicBezTo>
                    <a:pt x="1156" y="1441"/>
                    <a:pt x="1128" y="1413"/>
                    <a:pt x="1093" y="1413"/>
                  </a:cubicBezTo>
                  <a:close/>
                  <a:moveTo>
                    <a:pt x="1071" y="2089"/>
                  </a:moveTo>
                  <a:cubicBezTo>
                    <a:pt x="785" y="2089"/>
                    <a:pt x="785" y="2089"/>
                    <a:pt x="785" y="2089"/>
                  </a:cubicBezTo>
                  <a:cubicBezTo>
                    <a:pt x="771" y="2089"/>
                    <a:pt x="760" y="2078"/>
                    <a:pt x="760" y="2064"/>
                  </a:cubicBezTo>
                  <a:cubicBezTo>
                    <a:pt x="760" y="2050"/>
                    <a:pt x="771" y="2039"/>
                    <a:pt x="785" y="2039"/>
                  </a:cubicBezTo>
                  <a:cubicBezTo>
                    <a:pt x="1071" y="2039"/>
                    <a:pt x="1071" y="2039"/>
                    <a:pt x="1071" y="2039"/>
                  </a:cubicBezTo>
                  <a:cubicBezTo>
                    <a:pt x="1085" y="2039"/>
                    <a:pt x="1096" y="2050"/>
                    <a:pt x="1096" y="2064"/>
                  </a:cubicBezTo>
                  <a:cubicBezTo>
                    <a:pt x="1096" y="2078"/>
                    <a:pt x="1085" y="2089"/>
                    <a:pt x="1071" y="2089"/>
                  </a:cubicBezTo>
                  <a:close/>
                  <a:moveTo>
                    <a:pt x="1071" y="1974"/>
                  </a:moveTo>
                  <a:cubicBezTo>
                    <a:pt x="785" y="1974"/>
                    <a:pt x="785" y="1974"/>
                    <a:pt x="785" y="1974"/>
                  </a:cubicBezTo>
                  <a:cubicBezTo>
                    <a:pt x="771" y="1974"/>
                    <a:pt x="760" y="1963"/>
                    <a:pt x="760" y="1949"/>
                  </a:cubicBezTo>
                  <a:cubicBezTo>
                    <a:pt x="760" y="1935"/>
                    <a:pt x="771" y="1924"/>
                    <a:pt x="785" y="1924"/>
                  </a:cubicBezTo>
                  <a:cubicBezTo>
                    <a:pt x="1071" y="1924"/>
                    <a:pt x="1071" y="1924"/>
                    <a:pt x="1071" y="1924"/>
                  </a:cubicBezTo>
                  <a:cubicBezTo>
                    <a:pt x="1085" y="1924"/>
                    <a:pt x="1096" y="1935"/>
                    <a:pt x="1096" y="1949"/>
                  </a:cubicBezTo>
                  <a:cubicBezTo>
                    <a:pt x="1096" y="1963"/>
                    <a:pt x="1085" y="1974"/>
                    <a:pt x="1071" y="1974"/>
                  </a:cubicBezTo>
                  <a:close/>
                  <a:moveTo>
                    <a:pt x="1061" y="1836"/>
                  </a:moveTo>
                  <a:cubicBezTo>
                    <a:pt x="1042" y="1836"/>
                    <a:pt x="1026" y="1820"/>
                    <a:pt x="1026" y="1801"/>
                  </a:cubicBezTo>
                  <a:cubicBezTo>
                    <a:pt x="1026" y="1782"/>
                    <a:pt x="1042" y="1766"/>
                    <a:pt x="1061" y="1766"/>
                  </a:cubicBezTo>
                  <a:cubicBezTo>
                    <a:pt x="1081" y="1766"/>
                    <a:pt x="1096" y="1782"/>
                    <a:pt x="1096" y="1801"/>
                  </a:cubicBezTo>
                  <a:cubicBezTo>
                    <a:pt x="1096" y="1820"/>
                    <a:pt x="1081" y="1836"/>
                    <a:pt x="1061" y="1836"/>
                  </a:cubicBezTo>
                  <a:close/>
                  <a:moveTo>
                    <a:pt x="416" y="1413"/>
                  </a:moveTo>
                  <a:cubicBezTo>
                    <a:pt x="260" y="1413"/>
                    <a:pt x="260" y="1413"/>
                    <a:pt x="260" y="1413"/>
                  </a:cubicBezTo>
                  <a:cubicBezTo>
                    <a:pt x="260" y="1329"/>
                    <a:pt x="260" y="1329"/>
                    <a:pt x="260" y="1329"/>
                  </a:cubicBezTo>
                  <a:cubicBezTo>
                    <a:pt x="260" y="1242"/>
                    <a:pt x="331" y="1171"/>
                    <a:pt x="418" y="1171"/>
                  </a:cubicBezTo>
                  <a:cubicBezTo>
                    <a:pt x="751" y="1171"/>
                    <a:pt x="751" y="1171"/>
                    <a:pt x="751" y="1171"/>
                  </a:cubicBezTo>
                  <a:cubicBezTo>
                    <a:pt x="749" y="1159"/>
                    <a:pt x="748" y="1148"/>
                    <a:pt x="748" y="1136"/>
                  </a:cubicBezTo>
                  <a:cubicBezTo>
                    <a:pt x="748" y="1124"/>
                    <a:pt x="749" y="1112"/>
                    <a:pt x="751" y="1101"/>
                  </a:cubicBezTo>
                  <a:cubicBezTo>
                    <a:pt x="418" y="1101"/>
                    <a:pt x="418" y="1101"/>
                    <a:pt x="418" y="1101"/>
                  </a:cubicBezTo>
                  <a:cubicBezTo>
                    <a:pt x="293" y="1101"/>
                    <a:pt x="190" y="1203"/>
                    <a:pt x="190" y="1329"/>
                  </a:cubicBezTo>
                  <a:cubicBezTo>
                    <a:pt x="190" y="1413"/>
                    <a:pt x="190" y="1413"/>
                    <a:pt x="190" y="1413"/>
                  </a:cubicBezTo>
                  <a:cubicBezTo>
                    <a:pt x="63" y="1413"/>
                    <a:pt x="63" y="1413"/>
                    <a:pt x="63" y="1413"/>
                  </a:cubicBezTo>
                  <a:cubicBezTo>
                    <a:pt x="28" y="1413"/>
                    <a:pt x="0" y="1441"/>
                    <a:pt x="0" y="1476"/>
                  </a:cubicBezTo>
                  <a:cubicBezTo>
                    <a:pt x="0" y="2162"/>
                    <a:pt x="0" y="2162"/>
                    <a:pt x="0" y="2162"/>
                  </a:cubicBezTo>
                  <a:cubicBezTo>
                    <a:pt x="0" y="2197"/>
                    <a:pt x="28" y="2225"/>
                    <a:pt x="63" y="2225"/>
                  </a:cubicBezTo>
                  <a:cubicBezTo>
                    <a:pt x="416" y="2225"/>
                    <a:pt x="416" y="2225"/>
                    <a:pt x="416" y="2225"/>
                  </a:cubicBezTo>
                  <a:cubicBezTo>
                    <a:pt x="451" y="2225"/>
                    <a:pt x="480" y="2197"/>
                    <a:pt x="480" y="2162"/>
                  </a:cubicBezTo>
                  <a:cubicBezTo>
                    <a:pt x="480" y="1476"/>
                    <a:pt x="480" y="1476"/>
                    <a:pt x="480" y="1476"/>
                  </a:cubicBezTo>
                  <a:cubicBezTo>
                    <a:pt x="480" y="1441"/>
                    <a:pt x="451" y="1413"/>
                    <a:pt x="416" y="1413"/>
                  </a:cubicBezTo>
                  <a:close/>
                  <a:moveTo>
                    <a:pt x="394" y="2089"/>
                  </a:moveTo>
                  <a:cubicBezTo>
                    <a:pt x="108" y="2089"/>
                    <a:pt x="108" y="2089"/>
                    <a:pt x="108" y="2089"/>
                  </a:cubicBezTo>
                  <a:cubicBezTo>
                    <a:pt x="94" y="2089"/>
                    <a:pt x="83" y="2078"/>
                    <a:pt x="83" y="2064"/>
                  </a:cubicBezTo>
                  <a:cubicBezTo>
                    <a:pt x="83" y="2050"/>
                    <a:pt x="94" y="2039"/>
                    <a:pt x="108" y="2039"/>
                  </a:cubicBezTo>
                  <a:cubicBezTo>
                    <a:pt x="394" y="2039"/>
                    <a:pt x="394" y="2039"/>
                    <a:pt x="394" y="2039"/>
                  </a:cubicBezTo>
                  <a:cubicBezTo>
                    <a:pt x="408" y="2039"/>
                    <a:pt x="419" y="2050"/>
                    <a:pt x="419" y="2064"/>
                  </a:cubicBezTo>
                  <a:cubicBezTo>
                    <a:pt x="419" y="2078"/>
                    <a:pt x="408" y="2089"/>
                    <a:pt x="394" y="2089"/>
                  </a:cubicBezTo>
                  <a:close/>
                  <a:moveTo>
                    <a:pt x="394" y="1974"/>
                  </a:moveTo>
                  <a:cubicBezTo>
                    <a:pt x="108" y="1974"/>
                    <a:pt x="108" y="1974"/>
                    <a:pt x="108" y="1974"/>
                  </a:cubicBezTo>
                  <a:cubicBezTo>
                    <a:pt x="94" y="1974"/>
                    <a:pt x="83" y="1963"/>
                    <a:pt x="83" y="1949"/>
                  </a:cubicBezTo>
                  <a:cubicBezTo>
                    <a:pt x="83" y="1935"/>
                    <a:pt x="94" y="1924"/>
                    <a:pt x="108" y="1924"/>
                  </a:cubicBezTo>
                  <a:cubicBezTo>
                    <a:pt x="394" y="1924"/>
                    <a:pt x="394" y="1924"/>
                    <a:pt x="394" y="1924"/>
                  </a:cubicBezTo>
                  <a:cubicBezTo>
                    <a:pt x="408" y="1924"/>
                    <a:pt x="419" y="1935"/>
                    <a:pt x="419" y="1949"/>
                  </a:cubicBezTo>
                  <a:cubicBezTo>
                    <a:pt x="419" y="1963"/>
                    <a:pt x="408" y="1974"/>
                    <a:pt x="394" y="1974"/>
                  </a:cubicBezTo>
                  <a:close/>
                  <a:moveTo>
                    <a:pt x="384" y="1836"/>
                  </a:moveTo>
                  <a:cubicBezTo>
                    <a:pt x="365" y="1836"/>
                    <a:pt x="350" y="1820"/>
                    <a:pt x="350" y="1801"/>
                  </a:cubicBezTo>
                  <a:cubicBezTo>
                    <a:pt x="350" y="1782"/>
                    <a:pt x="365" y="1766"/>
                    <a:pt x="384" y="1766"/>
                  </a:cubicBezTo>
                  <a:cubicBezTo>
                    <a:pt x="404" y="1766"/>
                    <a:pt x="419" y="1782"/>
                    <a:pt x="419" y="1801"/>
                  </a:cubicBezTo>
                  <a:cubicBezTo>
                    <a:pt x="419" y="1820"/>
                    <a:pt x="404" y="1836"/>
                    <a:pt x="384" y="1836"/>
                  </a:cubicBezTo>
                  <a:close/>
                  <a:moveTo>
                    <a:pt x="1770" y="1413"/>
                  </a:moveTo>
                  <a:cubicBezTo>
                    <a:pt x="1643" y="1413"/>
                    <a:pt x="1643" y="1413"/>
                    <a:pt x="1643" y="1413"/>
                  </a:cubicBezTo>
                  <a:cubicBezTo>
                    <a:pt x="1643" y="1329"/>
                    <a:pt x="1643" y="1329"/>
                    <a:pt x="1643" y="1329"/>
                  </a:cubicBezTo>
                  <a:cubicBezTo>
                    <a:pt x="1643" y="1203"/>
                    <a:pt x="1541" y="1101"/>
                    <a:pt x="1415" y="1101"/>
                  </a:cubicBezTo>
                  <a:cubicBezTo>
                    <a:pt x="1082" y="1101"/>
                    <a:pt x="1082" y="1101"/>
                    <a:pt x="1082" y="1101"/>
                  </a:cubicBezTo>
                  <a:cubicBezTo>
                    <a:pt x="1085" y="1112"/>
                    <a:pt x="1086" y="1124"/>
                    <a:pt x="1086" y="1136"/>
                  </a:cubicBezTo>
                  <a:cubicBezTo>
                    <a:pt x="1086" y="1148"/>
                    <a:pt x="1085" y="1159"/>
                    <a:pt x="1082" y="1171"/>
                  </a:cubicBezTo>
                  <a:cubicBezTo>
                    <a:pt x="1415" y="1171"/>
                    <a:pt x="1415" y="1171"/>
                    <a:pt x="1415" y="1171"/>
                  </a:cubicBezTo>
                  <a:cubicBezTo>
                    <a:pt x="1503" y="1171"/>
                    <a:pt x="1574" y="1242"/>
                    <a:pt x="1574" y="1329"/>
                  </a:cubicBezTo>
                  <a:cubicBezTo>
                    <a:pt x="1574" y="1413"/>
                    <a:pt x="1574" y="1413"/>
                    <a:pt x="1574" y="1413"/>
                  </a:cubicBezTo>
                  <a:cubicBezTo>
                    <a:pt x="1417" y="1413"/>
                    <a:pt x="1417" y="1413"/>
                    <a:pt x="1417" y="1413"/>
                  </a:cubicBezTo>
                  <a:cubicBezTo>
                    <a:pt x="1382" y="1413"/>
                    <a:pt x="1354" y="1441"/>
                    <a:pt x="1354" y="1476"/>
                  </a:cubicBezTo>
                  <a:cubicBezTo>
                    <a:pt x="1354" y="2162"/>
                    <a:pt x="1354" y="2162"/>
                    <a:pt x="1354" y="2162"/>
                  </a:cubicBezTo>
                  <a:cubicBezTo>
                    <a:pt x="1354" y="2197"/>
                    <a:pt x="1382" y="2225"/>
                    <a:pt x="1417" y="2225"/>
                  </a:cubicBezTo>
                  <a:cubicBezTo>
                    <a:pt x="1770" y="2225"/>
                    <a:pt x="1770" y="2225"/>
                    <a:pt x="1770" y="2225"/>
                  </a:cubicBezTo>
                  <a:cubicBezTo>
                    <a:pt x="1805" y="2225"/>
                    <a:pt x="1833" y="2197"/>
                    <a:pt x="1833" y="2162"/>
                  </a:cubicBezTo>
                  <a:cubicBezTo>
                    <a:pt x="1833" y="1476"/>
                    <a:pt x="1833" y="1476"/>
                    <a:pt x="1833" y="1476"/>
                  </a:cubicBezTo>
                  <a:cubicBezTo>
                    <a:pt x="1833" y="1441"/>
                    <a:pt x="1805" y="1413"/>
                    <a:pt x="1770" y="1413"/>
                  </a:cubicBezTo>
                  <a:close/>
                  <a:moveTo>
                    <a:pt x="1748" y="2089"/>
                  </a:moveTo>
                  <a:cubicBezTo>
                    <a:pt x="1462" y="2089"/>
                    <a:pt x="1462" y="2089"/>
                    <a:pt x="1462" y="2089"/>
                  </a:cubicBezTo>
                  <a:cubicBezTo>
                    <a:pt x="1448" y="2089"/>
                    <a:pt x="1437" y="2078"/>
                    <a:pt x="1437" y="2064"/>
                  </a:cubicBezTo>
                  <a:cubicBezTo>
                    <a:pt x="1437" y="2050"/>
                    <a:pt x="1448" y="2039"/>
                    <a:pt x="1462" y="2039"/>
                  </a:cubicBezTo>
                  <a:cubicBezTo>
                    <a:pt x="1748" y="2039"/>
                    <a:pt x="1748" y="2039"/>
                    <a:pt x="1748" y="2039"/>
                  </a:cubicBezTo>
                  <a:cubicBezTo>
                    <a:pt x="1762" y="2039"/>
                    <a:pt x="1773" y="2050"/>
                    <a:pt x="1773" y="2064"/>
                  </a:cubicBezTo>
                  <a:cubicBezTo>
                    <a:pt x="1773" y="2078"/>
                    <a:pt x="1762" y="2089"/>
                    <a:pt x="1748" y="2089"/>
                  </a:cubicBezTo>
                  <a:close/>
                  <a:moveTo>
                    <a:pt x="1748" y="1974"/>
                  </a:moveTo>
                  <a:cubicBezTo>
                    <a:pt x="1462" y="1974"/>
                    <a:pt x="1462" y="1974"/>
                    <a:pt x="1462" y="1974"/>
                  </a:cubicBezTo>
                  <a:cubicBezTo>
                    <a:pt x="1448" y="1974"/>
                    <a:pt x="1437" y="1963"/>
                    <a:pt x="1437" y="1949"/>
                  </a:cubicBezTo>
                  <a:cubicBezTo>
                    <a:pt x="1437" y="1935"/>
                    <a:pt x="1448" y="1924"/>
                    <a:pt x="1462" y="1924"/>
                  </a:cubicBezTo>
                  <a:cubicBezTo>
                    <a:pt x="1748" y="1924"/>
                    <a:pt x="1748" y="1924"/>
                    <a:pt x="1748" y="1924"/>
                  </a:cubicBezTo>
                  <a:cubicBezTo>
                    <a:pt x="1762" y="1924"/>
                    <a:pt x="1773" y="1935"/>
                    <a:pt x="1773" y="1949"/>
                  </a:cubicBezTo>
                  <a:cubicBezTo>
                    <a:pt x="1773" y="1963"/>
                    <a:pt x="1762" y="1974"/>
                    <a:pt x="1748" y="1974"/>
                  </a:cubicBezTo>
                  <a:close/>
                  <a:moveTo>
                    <a:pt x="1738" y="1836"/>
                  </a:moveTo>
                  <a:cubicBezTo>
                    <a:pt x="1719" y="1836"/>
                    <a:pt x="1703" y="1820"/>
                    <a:pt x="1703" y="1801"/>
                  </a:cubicBezTo>
                  <a:cubicBezTo>
                    <a:pt x="1703" y="1782"/>
                    <a:pt x="1719" y="1766"/>
                    <a:pt x="1738" y="1766"/>
                  </a:cubicBezTo>
                  <a:cubicBezTo>
                    <a:pt x="1757" y="1766"/>
                    <a:pt x="1773" y="1782"/>
                    <a:pt x="1773" y="1801"/>
                  </a:cubicBezTo>
                  <a:cubicBezTo>
                    <a:pt x="1773" y="1820"/>
                    <a:pt x="1757" y="1836"/>
                    <a:pt x="1738" y="1836"/>
                  </a:cubicBezTo>
                  <a:close/>
                  <a:moveTo>
                    <a:pt x="650" y="592"/>
                  </a:moveTo>
                  <a:cubicBezTo>
                    <a:pt x="1184" y="592"/>
                    <a:pt x="1184" y="592"/>
                    <a:pt x="1184" y="592"/>
                  </a:cubicBezTo>
                  <a:cubicBezTo>
                    <a:pt x="1246" y="592"/>
                    <a:pt x="1296" y="541"/>
                    <a:pt x="1296" y="479"/>
                  </a:cubicBezTo>
                  <a:cubicBezTo>
                    <a:pt x="1296" y="113"/>
                    <a:pt x="1296" y="113"/>
                    <a:pt x="1296" y="113"/>
                  </a:cubicBezTo>
                  <a:cubicBezTo>
                    <a:pt x="1296" y="51"/>
                    <a:pt x="1246" y="0"/>
                    <a:pt x="1184" y="0"/>
                  </a:cubicBezTo>
                  <a:cubicBezTo>
                    <a:pt x="650" y="0"/>
                    <a:pt x="650" y="0"/>
                    <a:pt x="650" y="0"/>
                  </a:cubicBezTo>
                  <a:cubicBezTo>
                    <a:pt x="588" y="0"/>
                    <a:pt x="537" y="51"/>
                    <a:pt x="537" y="113"/>
                  </a:cubicBezTo>
                  <a:cubicBezTo>
                    <a:pt x="537" y="479"/>
                    <a:pt x="537" y="479"/>
                    <a:pt x="537" y="479"/>
                  </a:cubicBezTo>
                  <a:cubicBezTo>
                    <a:pt x="537" y="541"/>
                    <a:pt x="588" y="592"/>
                    <a:pt x="650" y="592"/>
                  </a:cubicBezTo>
                  <a:close/>
                  <a:moveTo>
                    <a:pt x="603" y="113"/>
                  </a:moveTo>
                  <a:cubicBezTo>
                    <a:pt x="603" y="87"/>
                    <a:pt x="624" y="66"/>
                    <a:pt x="650" y="66"/>
                  </a:cubicBezTo>
                  <a:cubicBezTo>
                    <a:pt x="1184" y="66"/>
                    <a:pt x="1184" y="66"/>
                    <a:pt x="1184" y="66"/>
                  </a:cubicBezTo>
                  <a:cubicBezTo>
                    <a:pt x="1210" y="66"/>
                    <a:pt x="1231" y="87"/>
                    <a:pt x="1231" y="113"/>
                  </a:cubicBezTo>
                  <a:cubicBezTo>
                    <a:pt x="1231" y="479"/>
                    <a:pt x="1231" y="479"/>
                    <a:pt x="1231" y="479"/>
                  </a:cubicBezTo>
                  <a:cubicBezTo>
                    <a:pt x="1231" y="505"/>
                    <a:pt x="1210" y="526"/>
                    <a:pt x="1184" y="526"/>
                  </a:cubicBezTo>
                  <a:cubicBezTo>
                    <a:pt x="650" y="526"/>
                    <a:pt x="650" y="526"/>
                    <a:pt x="650" y="526"/>
                  </a:cubicBezTo>
                  <a:cubicBezTo>
                    <a:pt x="624" y="526"/>
                    <a:pt x="603" y="505"/>
                    <a:pt x="603" y="479"/>
                  </a:cubicBezTo>
                  <a:lnTo>
                    <a:pt x="603" y="113"/>
                  </a:lnTo>
                  <a:close/>
                  <a:moveTo>
                    <a:pt x="405" y="902"/>
                  </a:moveTo>
                  <a:cubicBezTo>
                    <a:pt x="882" y="902"/>
                    <a:pt x="882" y="902"/>
                    <a:pt x="882" y="902"/>
                  </a:cubicBezTo>
                  <a:cubicBezTo>
                    <a:pt x="882" y="1021"/>
                    <a:pt x="882" y="1021"/>
                    <a:pt x="882" y="1021"/>
                  </a:cubicBezTo>
                  <a:cubicBezTo>
                    <a:pt x="844" y="1033"/>
                    <a:pt x="814" y="1063"/>
                    <a:pt x="803" y="1101"/>
                  </a:cubicBezTo>
                  <a:cubicBezTo>
                    <a:pt x="799" y="1112"/>
                    <a:pt x="797" y="1124"/>
                    <a:pt x="797" y="1136"/>
                  </a:cubicBezTo>
                  <a:cubicBezTo>
                    <a:pt x="797" y="1148"/>
                    <a:pt x="799" y="1160"/>
                    <a:pt x="803" y="1171"/>
                  </a:cubicBezTo>
                  <a:cubicBezTo>
                    <a:pt x="814" y="1209"/>
                    <a:pt x="844" y="1238"/>
                    <a:pt x="882" y="1250"/>
                  </a:cubicBezTo>
                  <a:cubicBezTo>
                    <a:pt x="893" y="1253"/>
                    <a:pt x="905" y="1255"/>
                    <a:pt x="917" y="1255"/>
                  </a:cubicBezTo>
                  <a:cubicBezTo>
                    <a:pt x="929" y="1255"/>
                    <a:pt x="941" y="1253"/>
                    <a:pt x="952" y="1250"/>
                  </a:cubicBezTo>
                  <a:cubicBezTo>
                    <a:pt x="990" y="1238"/>
                    <a:pt x="1020" y="1209"/>
                    <a:pt x="1031" y="1171"/>
                  </a:cubicBezTo>
                  <a:cubicBezTo>
                    <a:pt x="1034" y="1160"/>
                    <a:pt x="1036" y="1148"/>
                    <a:pt x="1036" y="1136"/>
                  </a:cubicBezTo>
                  <a:cubicBezTo>
                    <a:pt x="1036" y="1124"/>
                    <a:pt x="1034" y="1112"/>
                    <a:pt x="1031" y="1101"/>
                  </a:cubicBezTo>
                  <a:cubicBezTo>
                    <a:pt x="1019" y="1063"/>
                    <a:pt x="990" y="1033"/>
                    <a:pt x="952" y="1021"/>
                  </a:cubicBezTo>
                  <a:cubicBezTo>
                    <a:pt x="952" y="902"/>
                    <a:pt x="952" y="902"/>
                    <a:pt x="952" y="902"/>
                  </a:cubicBezTo>
                  <a:cubicBezTo>
                    <a:pt x="1429" y="902"/>
                    <a:pt x="1429" y="902"/>
                    <a:pt x="1429" y="902"/>
                  </a:cubicBezTo>
                  <a:cubicBezTo>
                    <a:pt x="1444" y="902"/>
                    <a:pt x="1457" y="889"/>
                    <a:pt x="1457" y="874"/>
                  </a:cubicBezTo>
                  <a:cubicBezTo>
                    <a:pt x="1457" y="861"/>
                    <a:pt x="1457" y="861"/>
                    <a:pt x="1457" y="861"/>
                  </a:cubicBezTo>
                  <a:cubicBezTo>
                    <a:pt x="1457" y="845"/>
                    <a:pt x="1449" y="823"/>
                    <a:pt x="1439" y="811"/>
                  </a:cubicBezTo>
                  <a:cubicBezTo>
                    <a:pt x="1303" y="652"/>
                    <a:pt x="1303" y="652"/>
                    <a:pt x="1303" y="652"/>
                  </a:cubicBezTo>
                  <a:cubicBezTo>
                    <a:pt x="1293" y="640"/>
                    <a:pt x="1273" y="631"/>
                    <a:pt x="1257" y="631"/>
                  </a:cubicBezTo>
                  <a:cubicBezTo>
                    <a:pt x="577" y="631"/>
                    <a:pt x="577" y="631"/>
                    <a:pt x="577" y="631"/>
                  </a:cubicBezTo>
                  <a:cubicBezTo>
                    <a:pt x="561" y="631"/>
                    <a:pt x="540" y="640"/>
                    <a:pt x="530" y="652"/>
                  </a:cubicBezTo>
                  <a:cubicBezTo>
                    <a:pt x="395" y="811"/>
                    <a:pt x="395" y="811"/>
                    <a:pt x="395" y="811"/>
                  </a:cubicBezTo>
                  <a:cubicBezTo>
                    <a:pt x="385" y="823"/>
                    <a:pt x="377" y="845"/>
                    <a:pt x="377" y="861"/>
                  </a:cubicBezTo>
                  <a:cubicBezTo>
                    <a:pt x="377" y="874"/>
                    <a:pt x="377" y="874"/>
                    <a:pt x="377" y="874"/>
                  </a:cubicBezTo>
                  <a:cubicBezTo>
                    <a:pt x="377" y="889"/>
                    <a:pt x="389" y="902"/>
                    <a:pt x="405" y="902"/>
                  </a:cubicBezTo>
                  <a:close/>
                </a:path>
              </a:pathLst>
            </a:custGeom>
            <a:solidFill>
              <a:srgbClr val="FFFFFF"/>
            </a:solidFill>
            <a:ln>
              <a:noFill/>
            </a:ln>
          </p:spPr>
          <p:txBody>
            <a:bodyPr vert="horz" wrap="square" lIns="83931" tIns="41966" rIns="83931" bIns="41966" numCol="1" anchor="t" anchorCtr="0" compatLnSpc="1">
              <a:prstTxWarp prst="textNoShape">
                <a:avLst/>
              </a:prstTxWarp>
            </a:bodyPr>
            <a:lstStyle/>
            <a:p>
              <a:endParaRPr lang="en-US" sz="1632" dirty="0">
                <a:solidFill>
                  <a:srgbClr val="282828"/>
                </a:solidFill>
              </a:endParaRPr>
            </a:p>
          </p:txBody>
        </p:sp>
        <p:sp>
          <p:nvSpPr>
            <p:cNvPr id="2" name="TextBox 1"/>
            <p:cNvSpPr txBox="1"/>
            <p:nvPr/>
          </p:nvSpPr>
          <p:spPr>
            <a:xfrm>
              <a:off x="4811112" y="2758275"/>
              <a:ext cx="1564833" cy="1879050"/>
            </a:xfrm>
            <a:prstGeom prst="rect">
              <a:avLst/>
            </a:prstGeom>
            <a:noFill/>
          </p:spPr>
          <p:txBody>
            <a:bodyPr wrap="square" lIns="186494" tIns="149196" rIns="186494" bIns="149196" rtlCol="0">
              <a:spAutoFit/>
            </a:bodyPr>
            <a:lstStyle/>
            <a:p>
              <a:pPr algn="ctr" defTabSz="931965"/>
              <a:r>
                <a:rPr lang="en-US" sz="2856" b="1" dirty="0">
                  <a:solidFill>
                    <a:prstClr val="white"/>
                  </a:solidFill>
                  <a:ea typeface="Segoe UI" pitchFamily="34" charset="0"/>
                  <a:cs typeface="Segoe UI" pitchFamily="34" charset="0"/>
                </a:rPr>
                <a:t>On-premises or cloud</a:t>
              </a:r>
            </a:p>
            <a:p>
              <a:pPr>
                <a:lnSpc>
                  <a:spcPct val="90000"/>
                </a:lnSpc>
              </a:pPr>
              <a:endParaRPr lang="en-US" sz="2448" dirty="0">
                <a:gradFill>
                  <a:gsLst>
                    <a:gs pos="2917">
                      <a:srgbClr val="282828"/>
                    </a:gs>
                    <a:gs pos="30000">
                      <a:srgbClr val="282828"/>
                    </a:gs>
                  </a:gsLst>
                  <a:lin ang="5400000" scaled="0"/>
                </a:gradFill>
              </a:endParaRPr>
            </a:p>
          </p:txBody>
        </p:sp>
      </p:grpSp>
      <p:pic>
        <p:nvPicPr>
          <p:cNvPr id="40" name="Picture 3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ltGray">
          <a:xfrm>
            <a:off x="1762" y="2797147"/>
            <a:ext cx="3198024" cy="3198024"/>
          </a:xfrm>
          <a:prstGeom prst="rect">
            <a:avLst/>
          </a:prstGeom>
        </p:spPr>
      </p:pic>
      <p:sp>
        <p:nvSpPr>
          <p:cNvPr id="15" name="Rectangle 14"/>
          <p:cNvSpPr/>
          <p:nvPr/>
        </p:nvSpPr>
        <p:spPr bwMode="auto">
          <a:xfrm>
            <a:off x="-3049" y="1157490"/>
            <a:ext cx="3202839" cy="1639440"/>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5" name="Group 4"/>
          <p:cNvGrpSpPr/>
          <p:nvPr/>
        </p:nvGrpSpPr>
        <p:grpSpPr>
          <a:xfrm>
            <a:off x="3528328" y="3276766"/>
            <a:ext cx="3011550" cy="1525827"/>
            <a:chOff x="3458220" y="3569322"/>
            <a:chExt cx="2953187" cy="1496257"/>
          </a:xfrm>
        </p:grpSpPr>
        <p:sp>
          <p:nvSpPr>
            <p:cNvPr id="67" name="TextBox 66"/>
            <p:cNvSpPr txBox="1"/>
            <p:nvPr/>
          </p:nvSpPr>
          <p:spPr>
            <a:xfrm>
              <a:off x="3458220" y="3569322"/>
              <a:ext cx="2496165" cy="230832"/>
            </a:xfrm>
            <a:prstGeom prst="rect">
              <a:avLst/>
            </a:prstGeom>
            <a:noFill/>
          </p:spPr>
          <p:txBody>
            <a:bodyPr wrap="square" lIns="0" tIns="0" rIns="0" bIns="0" rtlCol="0">
              <a:spAutoFit/>
            </a:bodyPr>
            <a:lstStyle/>
            <a:p>
              <a:pPr defTabSz="931965">
                <a:lnSpc>
                  <a:spcPts val="1836"/>
                </a:lnSpc>
              </a:pPr>
              <a:r>
                <a:rPr lang="en-US" sz="2856" b="1" dirty="0">
                  <a:solidFill>
                    <a:prstClr val="white"/>
                  </a:solidFill>
                  <a:ea typeface="Segoe UI" pitchFamily="34" charset="0"/>
                  <a:cs typeface="Segoe UI" pitchFamily="34" charset="0"/>
                </a:rPr>
                <a:t>Small</a:t>
              </a:r>
              <a:endParaRPr lang="en-US" sz="1632" dirty="0">
                <a:solidFill>
                  <a:prstClr val="white"/>
                </a:solidFill>
                <a:ea typeface="Segoe UI" pitchFamily="34" charset="0"/>
                <a:cs typeface="Segoe UI" pitchFamily="34" charset="0"/>
              </a:endParaRPr>
            </a:p>
          </p:txBody>
        </p:sp>
        <p:sp>
          <p:nvSpPr>
            <p:cNvPr id="3" name="TextBox 2"/>
            <p:cNvSpPr txBox="1"/>
            <p:nvPr/>
          </p:nvSpPr>
          <p:spPr>
            <a:xfrm>
              <a:off x="3458220" y="3752976"/>
              <a:ext cx="2953187" cy="1312603"/>
            </a:xfrm>
            <a:prstGeom prst="rect">
              <a:avLst/>
            </a:prstGeom>
            <a:noFill/>
          </p:spPr>
          <p:txBody>
            <a:bodyPr wrap="square" lIns="186494" tIns="149196" rIns="186494" bIns="149196" rtlCol="0">
              <a:spAutoFit/>
            </a:bodyPr>
            <a:lstStyle/>
            <a:p>
              <a:pPr>
                <a:lnSpc>
                  <a:spcPct val="90000"/>
                </a:lnSpc>
              </a:pPr>
              <a:r>
                <a:rPr lang="en-US" sz="1632" dirty="0">
                  <a:solidFill>
                    <a:prstClr val="white"/>
                  </a:solidFill>
                  <a:ea typeface="Segoe UI" pitchFamily="34" charset="0"/>
                  <a:cs typeface="Segoe UI" pitchFamily="34" charset="0"/>
                </a:rPr>
                <a:t>Single server deployment for customers with less than 20 users</a:t>
              </a:r>
            </a:p>
            <a:p>
              <a:pPr>
                <a:lnSpc>
                  <a:spcPct val="90000"/>
                </a:lnSpc>
              </a:pPr>
              <a:endParaRPr lang="en-US" sz="2448" dirty="0">
                <a:gradFill>
                  <a:gsLst>
                    <a:gs pos="2917">
                      <a:srgbClr val="282828"/>
                    </a:gs>
                    <a:gs pos="30000">
                      <a:srgbClr val="282828"/>
                    </a:gs>
                  </a:gsLst>
                  <a:lin ang="5400000" scaled="0"/>
                </a:gradFill>
              </a:endParaRPr>
            </a:p>
          </p:txBody>
        </p:sp>
      </p:grpSp>
      <p:grpSp>
        <p:nvGrpSpPr>
          <p:cNvPr id="7" name="Group 6"/>
          <p:cNvGrpSpPr/>
          <p:nvPr/>
        </p:nvGrpSpPr>
        <p:grpSpPr>
          <a:xfrm>
            <a:off x="8314065" y="3304671"/>
            <a:ext cx="3466772" cy="1522169"/>
            <a:chOff x="9316214" y="3555631"/>
            <a:chExt cx="3399586" cy="1492670"/>
          </a:xfrm>
        </p:grpSpPr>
        <p:sp>
          <p:nvSpPr>
            <p:cNvPr id="41" name="TextBox 40"/>
            <p:cNvSpPr txBox="1"/>
            <p:nvPr/>
          </p:nvSpPr>
          <p:spPr>
            <a:xfrm>
              <a:off x="9316214" y="3555631"/>
              <a:ext cx="3399586" cy="226359"/>
            </a:xfrm>
            <a:prstGeom prst="rect">
              <a:avLst/>
            </a:prstGeom>
            <a:noFill/>
          </p:spPr>
          <p:txBody>
            <a:bodyPr wrap="square" lIns="0" tIns="0" rIns="0" bIns="0" rtlCol="0">
              <a:spAutoFit/>
            </a:bodyPr>
            <a:lstStyle/>
            <a:p>
              <a:pPr defTabSz="931965">
                <a:lnSpc>
                  <a:spcPts val="1836"/>
                </a:lnSpc>
              </a:pPr>
              <a:r>
                <a:rPr lang="en-US" sz="2856" b="1" dirty="0" smtClean="0">
                  <a:solidFill>
                    <a:prstClr val="white"/>
                  </a:solidFill>
                  <a:ea typeface="Segoe UI" pitchFamily="34" charset="0"/>
                  <a:cs typeface="Segoe UI" pitchFamily="34" charset="0"/>
                </a:rPr>
                <a:t>Large/Multi Tenant</a:t>
              </a:r>
              <a:endParaRPr lang="en-US" sz="1632" dirty="0">
                <a:solidFill>
                  <a:prstClr val="white"/>
                </a:solidFill>
                <a:ea typeface="Segoe UI" pitchFamily="34" charset="0"/>
                <a:cs typeface="Segoe UI" pitchFamily="34" charset="0"/>
              </a:endParaRPr>
            </a:p>
          </p:txBody>
        </p:sp>
        <p:sp>
          <p:nvSpPr>
            <p:cNvPr id="6" name="TextBox 5"/>
            <p:cNvSpPr txBox="1"/>
            <p:nvPr/>
          </p:nvSpPr>
          <p:spPr>
            <a:xfrm>
              <a:off x="9316215" y="3735698"/>
              <a:ext cx="2928552" cy="1312603"/>
            </a:xfrm>
            <a:prstGeom prst="rect">
              <a:avLst/>
            </a:prstGeom>
            <a:noFill/>
          </p:spPr>
          <p:txBody>
            <a:bodyPr wrap="square" lIns="186494" tIns="149196" rIns="186494" bIns="149196" rtlCol="0">
              <a:spAutoFit/>
            </a:bodyPr>
            <a:lstStyle/>
            <a:p>
              <a:pPr>
                <a:lnSpc>
                  <a:spcPct val="90000"/>
                </a:lnSpc>
              </a:pPr>
              <a:r>
                <a:rPr lang="en-US" sz="1632" dirty="0">
                  <a:solidFill>
                    <a:prstClr val="white"/>
                  </a:solidFill>
                  <a:ea typeface="Segoe UI" pitchFamily="34" charset="0"/>
                  <a:cs typeface="Segoe UI" pitchFamily="34" charset="0"/>
                </a:rPr>
                <a:t>Quickly scale to hundreds of users by adding additional servers</a:t>
              </a:r>
            </a:p>
            <a:p>
              <a:pPr>
                <a:lnSpc>
                  <a:spcPct val="90000"/>
                </a:lnSpc>
              </a:pPr>
              <a:endParaRPr lang="en-US" sz="2448" dirty="0">
                <a:gradFill>
                  <a:gsLst>
                    <a:gs pos="2917">
                      <a:srgbClr val="282828"/>
                    </a:gs>
                    <a:gs pos="30000">
                      <a:srgbClr val="282828"/>
                    </a:gs>
                  </a:gsLst>
                  <a:lin ang="5400000" scaled="0"/>
                </a:gradFill>
              </a:endParaRPr>
            </a:p>
          </p:txBody>
        </p:sp>
      </p:gr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invGray">
          <a:xfrm>
            <a:off x="699836" y="1794330"/>
            <a:ext cx="1702251" cy="365760"/>
          </a:xfrm>
          <a:prstGeom prst="rect">
            <a:avLst/>
          </a:prstGeom>
        </p:spPr>
      </p:pic>
    </p:spTree>
    <p:extLst>
      <p:ext uri="{BB962C8B-B14F-4D97-AF65-F5344CB8AC3E}">
        <p14:creationId xmlns:p14="http://schemas.microsoft.com/office/powerpoint/2010/main" val="27449401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172806" y="136180"/>
            <a:ext cx="11886192" cy="917314"/>
          </a:xfrm>
        </p:spPr>
        <p:txBody>
          <a:bodyPr/>
          <a:lstStyle/>
          <a:p>
            <a:r>
              <a:rPr lang="en-US" dirty="0" smtClean="0"/>
              <a:t>Customizations for the Web Client</a:t>
            </a:r>
            <a:endParaRPr lang="en-US" dirty="0"/>
          </a:p>
        </p:txBody>
      </p:sp>
      <p:grpSp>
        <p:nvGrpSpPr>
          <p:cNvPr id="7" name="Group 6"/>
          <p:cNvGrpSpPr/>
          <p:nvPr/>
        </p:nvGrpSpPr>
        <p:grpSpPr>
          <a:xfrm>
            <a:off x="-255" y="2764536"/>
            <a:ext cx="12432467" cy="3390086"/>
            <a:chOff x="-4433" y="3560954"/>
            <a:chExt cx="12193259" cy="3324858"/>
          </a:xfrm>
        </p:grpSpPr>
        <p:sp>
          <p:nvSpPr>
            <p:cNvPr id="2" name="Rectangle 1"/>
            <p:cNvSpPr/>
            <p:nvPr/>
          </p:nvSpPr>
          <p:spPr bwMode="auto">
            <a:xfrm>
              <a:off x="-4433" y="3560954"/>
              <a:ext cx="12193259" cy="3324858"/>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6977" tIns="48490" rIns="96977" bIns="48490" numCol="1" rtlCol="0" anchor="ctr" anchorCtr="0" compatLnSpc="1">
              <a:prstTxWarp prst="textNoShape">
                <a:avLst/>
              </a:prstTxWarp>
            </a:bodyPr>
            <a:lstStyle/>
            <a:p>
              <a:pPr algn="ctr" defTabSz="931384" fontAlgn="base">
                <a:spcBef>
                  <a:spcPct val="0"/>
                </a:spcBef>
                <a:spcAft>
                  <a:spcPct val="0"/>
                </a:spcAft>
              </a:pPr>
              <a:endParaRPr lang="en-US" sz="1836" dirty="0">
                <a:gradFill>
                  <a:gsLst>
                    <a:gs pos="0">
                      <a:srgbClr val="FFFFFF"/>
                    </a:gs>
                    <a:gs pos="100000">
                      <a:srgbClr val="FFFFFF"/>
                    </a:gs>
                  </a:gsLst>
                  <a:lin ang="5400000" scaled="0"/>
                </a:gradFill>
              </a:endParaRPr>
            </a:p>
          </p:txBody>
        </p:sp>
        <p:sp>
          <p:nvSpPr>
            <p:cNvPr id="51" name="TextBox 50"/>
            <p:cNvSpPr txBox="1"/>
            <p:nvPr/>
          </p:nvSpPr>
          <p:spPr>
            <a:xfrm>
              <a:off x="8388809" y="3680764"/>
              <a:ext cx="3058290" cy="439604"/>
            </a:xfrm>
            <a:prstGeom prst="rect">
              <a:avLst/>
            </a:prstGeom>
            <a:noFill/>
          </p:spPr>
          <p:txBody>
            <a:bodyPr wrap="square" lIns="0" tIns="0" rIns="0" bIns="0" rtlCol="0">
              <a:spAutoFit/>
            </a:bodyPr>
            <a:lstStyle/>
            <a:p>
              <a:pPr defTabSz="931652">
                <a:defRPr/>
              </a:pPr>
              <a:r>
                <a:rPr lang="en-US" sz="2856" b="1" dirty="0">
                  <a:solidFill>
                    <a:prstClr val="white"/>
                  </a:solidFill>
                  <a:latin typeface="Segoe UI Light" pitchFamily="34" charset="0"/>
                  <a:ea typeface="Segoe UI" pitchFamily="34" charset="0"/>
                  <a:cs typeface="Segoe UI" pitchFamily="34" charset="0"/>
                </a:rPr>
                <a:t>Custom VST Code</a:t>
              </a:r>
            </a:p>
          </p:txBody>
        </p:sp>
        <p:sp>
          <p:nvSpPr>
            <p:cNvPr id="34" name="TextBox 33"/>
            <p:cNvSpPr txBox="1"/>
            <p:nvPr/>
          </p:nvSpPr>
          <p:spPr>
            <a:xfrm>
              <a:off x="293461" y="3728655"/>
              <a:ext cx="3549755" cy="439604"/>
            </a:xfrm>
            <a:prstGeom prst="rect">
              <a:avLst/>
            </a:prstGeom>
            <a:noFill/>
          </p:spPr>
          <p:txBody>
            <a:bodyPr wrap="square" lIns="0" tIns="0" rIns="0" bIns="0" rtlCol="0">
              <a:spAutoFit/>
            </a:bodyPr>
            <a:lstStyle/>
            <a:p>
              <a:pPr defTabSz="931652">
                <a:defRPr/>
              </a:pPr>
              <a:r>
                <a:rPr lang="en-US" sz="2856" b="1" dirty="0">
                  <a:solidFill>
                    <a:prstClr val="white"/>
                  </a:solidFill>
                  <a:latin typeface="Segoe UI Light" pitchFamily="34" charset="0"/>
                  <a:ea typeface="Segoe UI" pitchFamily="34" charset="0"/>
                  <a:cs typeface="Segoe UI" pitchFamily="34" charset="0"/>
                </a:rPr>
                <a:t>Dynamic</a:t>
              </a:r>
              <a:r>
                <a:rPr lang="en-US" sz="2856" dirty="0">
                  <a:solidFill>
                    <a:prstClr val="white"/>
                  </a:solidFill>
                  <a:latin typeface="Segoe UI Light" pitchFamily="34" charset="0"/>
                  <a:ea typeface="Segoe UI" pitchFamily="34" charset="0"/>
                  <a:cs typeface="Segoe UI" pitchFamily="34" charset="0"/>
                </a:rPr>
                <a:t> </a:t>
              </a:r>
              <a:r>
                <a:rPr lang="en-US" sz="2856" b="1" dirty="0">
                  <a:solidFill>
                    <a:prstClr val="white"/>
                  </a:solidFill>
                  <a:latin typeface="Segoe UI Light" pitchFamily="34" charset="0"/>
                  <a:ea typeface="Segoe UI" pitchFamily="34" charset="0"/>
                  <a:cs typeface="Segoe UI" pitchFamily="34" charset="0"/>
                </a:rPr>
                <a:t>Rendering</a:t>
              </a:r>
            </a:p>
          </p:txBody>
        </p:sp>
        <p:cxnSp>
          <p:nvCxnSpPr>
            <p:cNvPr id="10" name="Straight Connector 9"/>
            <p:cNvCxnSpPr/>
            <p:nvPr/>
          </p:nvCxnSpPr>
          <p:spPr>
            <a:xfrm>
              <a:off x="8129529" y="3806251"/>
              <a:ext cx="0" cy="2713276"/>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4265" y="1054763"/>
            <a:ext cx="12427948" cy="1682259"/>
            <a:chOff x="2452" y="1389888"/>
            <a:chExt cx="12187097" cy="1649657"/>
          </a:xfrm>
        </p:grpSpPr>
        <p:grpSp>
          <p:nvGrpSpPr>
            <p:cNvPr id="9" name="Group 8"/>
            <p:cNvGrpSpPr/>
            <p:nvPr/>
          </p:nvGrpSpPr>
          <p:grpSpPr>
            <a:xfrm>
              <a:off x="2452" y="1389888"/>
              <a:ext cx="12187097" cy="1649657"/>
              <a:chOff x="0" y="1319348"/>
              <a:chExt cx="12188826" cy="1748790"/>
            </a:xfrm>
          </p:grpSpPr>
          <p:sp>
            <p:nvSpPr>
              <p:cNvPr id="41" name="Rectangle 40"/>
              <p:cNvSpPr/>
              <p:nvPr/>
            </p:nvSpPr>
            <p:spPr bwMode="auto">
              <a:xfrm>
                <a:off x="4032861" y="1319348"/>
                <a:ext cx="4091951" cy="1748790"/>
              </a:xfrm>
              <a:prstGeom prst="rect">
                <a:avLst/>
              </a:prstGeom>
              <a:solidFill>
                <a:schemeClr val="accent5">
                  <a:lumMod val="5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025719" tIns="93234" rIns="95042" bIns="47524" numCol="1" rtlCol="0" anchor="ctr" anchorCtr="0" compatLnSpc="1">
                <a:prstTxWarp prst="textNoShape">
                  <a:avLst/>
                </a:prstTxWarp>
              </a:bodyPr>
              <a:lstStyle/>
              <a:p>
                <a:pPr defTabSz="932384"/>
                <a:r>
                  <a:rPr lang="en-US" sz="2550" spc="-71" dirty="0">
                    <a:solidFill>
                      <a:prstClr val="white"/>
                    </a:solidFill>
                    <a:latin typeface="Segoe UI Light"/>
                  </a:rPr>
                  <a:t>    Simplicity</a:t>
                </a:r>
              </a:p>
            </p:txBody>
          </p:sp>
          <p:sp>
            <p:nvSpPr>
              <p:cNvPr id="42" name="Rectangle 41"/>
              <p:cNvSpPr/>
              <p:nvPr/>
            </p:nvSpPr>
            <p:spPr bwMode="auto">
              <a:xfrm>
                <a:off x="0" y="1319348"/>
                <a:ext cx="4032861" cy="1748790"/>
              </a:xfrm>
              <a:prstGeom prst="rect">
                <a:avLst/>
              </a:prstGeom>
              <a:solidFill>
                <a:schemeClr val="accent5">
                  <a:lumMod val="7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398706" tIns="93234" rIns="95042" bIns="47524" numCol="1" rtlCol="0" anchor="ctr" anchorCtr="0" compatLnSpc="1">
                <a:prstTxWarp prst="textNoShape">
                  <a:avLst/>
                </a:prstTxWarp>
              </a:bodyPr>
              <a:lstStyle/>
              <a:p>
                <a:pPr defTabSz="932384"/>
                <a:r>
                  <a:rPr lang="en-US" sz="2550" spc="-71" dirty="0">
                    <a:solidFill>
                      <a:prstClr val="white"/>
                    </a:solidFill>
                    <a:latin typeface="Segoe UI Light"/>
                  </a:rPr>
                  <a:t>Reuse</a:t>
                </a:r>
              </a:p>
            </p:txBody>
          </p:sp>
          <p:sp>
            <p:nvSpPr>
              <p:cNvPr id="43" name="Rectangle 3"/>
              <p:cNvSpPr/>
              <p:nvPr/>
            </p:nvSpPr>
            <p:spPr bwMode="auto">
              <a:xfrm>
                <a:off x="8124814" y="1319348"/>
                <a:ext cx="4064012" cy="1748790"/>
              </a:xfrm>
              <a:prstGeom prst="rect">
                <a:avLst/>
              </a:prstGeom>
              <a:solidFill>
                <a:schemeClr val="accent5">
                  <a:lumMod val="2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839224" tIns="93234" rIns="95042" bIns="47524" numCol="1" rtlCol="0" anchor="ctr" anchorCtr="0" compatLnSpc="1">
                <a:prstTxWarp prst="textNoShape">
                  <a:avLst/>
                </a:prstTxWarp>
              </a:bodyPr>
              <a:lstStyle/>
              <a:p>
                <a:pPr defTabSz="932384"/>
                <a:r>
                  <a:rPr lang="en-US" sz="2550" spc="-71" dirty="0">
                    <a:solidFill>
                      <a:prstClr val="white"/>
                    </a:solidFill>
                    <a:latin typeface="Segoe UI Light"/>
                  </a:rPr>
                  <a:t>Flexibility</a:t>
                </a:r>
                <a:endParaRPr lang="en-US" sz="2856" b="1" spc="-71" dirty="0">
                  <a:solidFill>
                    <a:prstClr val="white"/>
                  </a:solidFill>
                  <a:latin typeface="Segoe UI Light"/>
                </a:endParaRPr>
              </a:p>
            </p:txBody>
          </p:sp>
        </p:grpSp>
        <p:sp>
          <p:nvSpPr>
            <p:cNvPr id="29" name="Freeform 131"/>
            <p:cNvSpPr>
              <a:spLocks/>
            </p:cNvSpPr>
            <p:nvPr/>
          </p:nvSpPr>
          <p:spPr bwMode="black">
            <a:xfrm>
              <a:off x="4744012" y="2000265"/>
              <a:ext cx="447597" cy="415818"/>
            </a:xfrm>
            <a:custGeom>
              <a:avLst/>
              <a:gdLst>
                <a:gd name="T0" fmla="*/ 427 w 427"/>
                <a:gd name="T1" fmla="*/ 123 h 274"/>
                <a:gd name="T2" fmla="*/ 312 w 427"/>
                <a:gd name="T3" fmla="*/ 123 h 274"/>
                <a:gd name="T4" fmla="*/ 312 w 427"/>
                <a:gd name="T5" fmla="*/ 0 h 274"/>
                <a:gd name="T6" fmla="*/ 253 w 427"/>
                <a:gd name="T7" fmla="*/ 0 h 274"/>
                <a:gd name="T8" fmla="*/ 253 w 427"/>
                <a:gd name="T9" fmla="*/ 23 h 274"/>
                <a:gd name="T10" fmla="*/ 118 w 427"/>
                <a:gd name="T11" fmla="*/ 23 h 274"/>
                <a:gd name="T12" fmla="*/ 118 w 427"/>
                <a:gd name="T13" fmla="*/ 68 h 274"/>
                <a:gd name="T14" fmla="*/ 0 w 427"/>
                <a:gd name="T15" fmla="*/ 68 h 274"/>
                <a:gd name="T16" fmla="*/ 0 w 427"/>
                <a:gd name="T17" fmla="*/ 99 h 274"/>
                <a:gd name="T18" fmla="*/ 118 w 427"/>
                <a:gd name="T19" fmla="*/ 99 h 274"/>
                <a:gd name="T20" fmla="*/ 118 w 427"/>
                <a:gd name="T21" fmla="*/ 175 h 274"/>
                <a:gd name="T22" fmla="*/ 0 w 427"/>
                <a:gd name="T23" fmla="*/ 175 h 274"/>
                <a:gd name="T24" fmla="*/ 0 w 427"/>
                <a:gd name="T25" fmla="*/ 208 h 274"/>
                <a:gd name="T26" fmla="*/ 118 w 427"/>
                <a:gd name="T27" fmla="*/ 208 h 274"/>
                <a:gd name="T28" fmla="*/ 118 w 427"/>
                <a:gd name="T29" fmla="*/ 250 h 274"/>
                <a:gd name="T30" fmla="*/ 253 w 427"/>
                <a:gd name="T31" fmla="*/ 250 h 274"/>
                <a:gd name="T32" fmla="*/ 253 w 427"/>
                <a:gd name="T33" fmla="*/ 274 h 274"/>
                <a:gd name="T34" fmla="*/ 312 w 427"/>
                <a:gd name="T35" fmla="*/ 274 h 274"/>
                <a:gd name="T36" fmla="*/ 312 w 427"/>
                <a:gd name="T37" fmla="*/ 160 h 274"/>
                <a:gd name="T38" fmla="*/ 427 w 427"/>
                <a:gd name="T39" fmla="*/ 160 h 274"/>
                <a:gd name="T40" fmla="*/ 427 w 427"/>
                <a:gd name="T41" fmla="*/ 12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7" h="274">
                  <a:moveTo>
                    <a:pt x="427" y="123"/>
                  </a:moveTo>
                  <a:lnTo>
                    <a:pt x="312" y="123"/>
                  </a:lnTo>
                  <a:lnTo>
                    <a:pt x="312" y="0"/>
                  </a:lnTo>
                  <a:lnTo>
                    <a:pt x="253" y="0"/>
                  </a:lnTo>
                  <a:lnTo>
                    <a:pt x="253" y="23"/>
                  </a:lnTo>
                  <a:lnTo>
                    <a:pt x="118" y="23"/>
                  </a:lnTo>
                  <a:lnTo>
                    <a:pt x="118" y="68"/>
                  </a:lnTo>
                  <a:lnTo>
                    <a:pt x="0" y="68"/>
                  </a:lnTo>
                  <a:lnTo>
                    <a:pt x="0" y="99"/>
                  </a:lnTo>
                  <a:lnTo>
                    <a:pt x="118" y="99"/>
                  </a:lnTo>
                  <a:lnTo>
                    <a:pt x="118" y="175"/>
                  </a:lnTo>
                  <a:lnTo>
                    <a:pt x="0" y="175"/>
                  </a:lnTo>
                  <a:lnTo>
                    <a:pt x="0" y="208"/>
                  </a:lnTo>
                  <a:lnTo>
                    <a:pt x="118" y="208"/>
                  </a:lnTo>
                  <a:lnTo>
                    <a:pt x="118" y="250"/>
                  </a:lnTo>
                  <a:lnTo>
                    <a:pt x="253" y="250"/>
                  </a:lnTo>
                  <a:lnTo>
                    <a:pt x="253" y="274"/>
                  </a:lnTo>
                  <a:lnTo>
                    <a:pt x="312" y="274"/>
                  </a:lnTo>
                  <a:lnTo>
                    <a:pt x="312" y="160"/>
                  </a:lnTo>
                  <a:lnTo>
                    <a:pt x="427" y="160"/>
                  </a:lnTo>
                  <a:lnTo>
                    <a:pt x="427" y="123"/>
                  </a:lnTo>
                  <a:close/>
                </a:path>
              </a:pathLst>
            </a:custGeom>
            <a:solidFill>
              <a:srgbClr val="FFFFFF"/>
            </a:solidFill>
            <a:ln>
              <a:noFill/>
            </a:ln>
          </p:spPr>
          <p:txBody>
            <a:bodyPr vert="horz" wrap="square" lIns="83931" tIns="41966" rIns="83931" bIns="41966" numCol="1" anchor="t" anchorCtr="0" compatLnSpc="1">
              <a:prstTxWarp prst="textNoShape">
                <a:avLst/>
              </a:prstTxWarp>
            </a:bodyPr>
            <a:lstStyle/>
            <a:p>
              <a:endParaRPr lang="en-US" sz="1632">
                <a:solidFill>
                  <a:srgbClr val="282828"/>
                </a:solidFill>
              </a:endParaRPr>
            </a:p>
          </p:txBody>
        </p:sp>
        <p:sp>
          <p:nvSpPr>
            <p:cNvPr id="30" name="Freeform 132"/>
            <p:cNvSpPr>
              <a:spLocks/>
            </p:cNvSpPr>
            <p:nvPr/>
          </p:nvSpPr>
          <p:spPr bwMode="black">
            <a:xfrm>
              <a:off x="4214213" y="1985847"/>
              <a:ext cx="460177" cy="444654"/>
            </a:xfrm>
            <a:custGeom>
              <a:avLst/>
              <a:gdLst>
                <a:gd name="T0" fmla="*/ 156 w 439"/>
                <a:gd name="T1" fmla="*/ 0 h 293"/>
                <a:gd name="T2" fmla="*/ 113 w 439"/>
                <a:gd name="T3" fmla="*/ 57 h 293"/>
                <a:gd name="T4" fmla="*/ 111 w 439"/>
                <a:gd name="T5" fmla="*/ 57 h 293"/>
                <a:gd name="T6" fmla="*/ 111 w 439"/>
                <a:gd name="T7" fmla="*/ 59 h 293"/>
                <a:gd name="T8" fmla="*/ 111 w 439"/>
                <a:gd name="T9" fmla="*/ 61 h 293"/>
                <a:gd name="T10" fmla="*/ 111 w 439"/>
                <a:gd name="T11" fmla="*/ 61 h 293"/>
                <a:gd name="T12" fmla="*/ 111 w 439"/>
                <a:gd name="T13" fmla="*/ 123 h 293"/>
                <a:gd name="T14" fmla="*/ 0 w 439"/>
                <a:gd name="T15" fmla="*/ 123 h 293"/>
                <a:gd name="T16" fmla="*/ 0 w 439"/>
                <a:gd name="T17" fmla="*/ 161 h 293"/>
                <a:gd name="T18" fmla="*/ 111 w 439"/>
                <a:gd name="T19" fmla="*/ 161 h 293"/>
                <a:gd name="T20" fmla="*/ 111 w 439"/>
                <a:gd name="T21" fmla="*/ 234 h 293"/>
                <a:gd name="T22" fmla="*/ 111 w 439"/>
                <a:gd name="T23" fmla="*/ 234 h 293"/>
                <a:gd name="T24" fmla="*/ 111 w 439"/>
                <a:gd name="T25" fmla="*/ 234 h 293"/>
                <a:gd name="T26" fmla="*/ 111 w 439"/>
                <a:gd name="T27" fmla="*/ 239 h 293"/>
                <a:gd name="T28" fmla="*/ 115 w 439"/>
                <a:gd name="T29" fmla="*/ 239 h 293"/>
                <a:gd name="T30" fmla="*/ 156 w 439"/>
                <a:gd name="T31" fmla="*/ 293 h 293"/>
                <a:gd name="T32" fmla="*/ 439 w 439"/>
                <a:gd name="T33" fmla="*/ 293 h 293"/>
                <a:gd name="T34" fmla="*/ 437 w 439"/>
                <a:gd name="T35" fmla="*/ 239 h 293"/>
                <a:gd name="T36" fmla="*/ 437 w 439"/>
                <a:gd name="T37" fmla="*/ 239 h 293"/>
                <a:gd name="T38" fmla="*/ 437 w 439"/>
                <a:gd name="T39" fmla="*/ 57 h 293"/>
                <a:gd name="T40" fmla="*/ 437 w 439"/>
                <a:gd name="T41" fmla="*/ 57 h 293"/>
                <a:gd name="T42" fmla="*/ 439 w 439"/>
                <a:gd name="T43" fmla="*/ 0 h 293"/>
                <a:gd name="T44" fmla="*/ 156 w 439"/>
                <a:gd name="T4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93">
                  <a:moveTo>
                    <a:pt x="156" y="0"/>
                  </a:moveTo>
                  <a:lnTo>
                    <a:pt x="113" y="57"/>
                  </a:lnTo>
                  <a:lnTo>
                    <a:pt x="111" y="57"/>
                  </a:lnTo>
                  <a:lnTo>
                    <a:pt x="111" y="59"/>
                  </a:lnTo>
                  <a:lnTo>
                    <a:pt x="111" y="61"/>
                  </a:lnTo>
                  <a:lnTo>
                    <a:pt x="111" y="61"/>
                  </a:lnTo>
                  <a:lnTo>
                    <a:pt x="111" y="123"/>
                  </a:lnTo>
                  <a:lnTo>
                    <a:pt x="0" y="123"/>
                  </a:lnTo>
                  <a:lnTo>
                    <a:pt x="0" y="161"/>
                  </a:lnTo>
                  <a:lnTo>
                    <a:pt x="111" y="161"/>
                  </a:lnTo>
                  <a:lnTo>
                    <a:pt x="111" y="234"/>
                  </a:lnTo>
                  <a:lnTo>
                    <a:pt x="111" y="234"/>
                  </a:lnTo>
                  <a:lnTo>
                    <a:pt x="111" y="234"/>
                  </a:lnTo>
                  <a:lnTo>
                    <a:pt x="111" y="239"/>
                  </a:lnTo>
                  <a:lnTo>
                    <a:pt x="115" y="239"/>
                  </a:lnTo>
                  <a:lnTo>
                    <a:pt x="156" y="293"/>
                  </a:lnTo>
                  <a:lnTo>
                    <a:pt x="439" y="293"/>
                  </a:lnTo>
                  <a:lnTo>
                    <a:pt x="437" y="239"/>
                  </a:lnTo>
                  <a:lnTo>
                    <a:pt x="437" y="239"/>
                  </a:lnTo>
                  <a:lnTo>
                    <a:pt x="437" y="57"/>
                  </a:lnTo>
                  <a:lnTo>
                    <a:pt x="437" y="57"/>
                  </a:lnTo>
                  <a:lnTo>
                    <a:pt x="439" y="0"/>
                  </a:lnTo>
                  <a:lnTo>
                    <a:pt x="156" y="0"/>
                  </a:lnTo>
                  <a:close/>
                </a:path>
              </a:pathLst>
            </a:custGeom>
            <a:solidFill>
              <a:srgbClr val="FFFFFF"/>
            </a:solidFill>
            <a:ln>
              <a:noFill/>
            </a:ln>
          </p:spPr>
          <p:txBody>
            <a:bodyPr vert="horz" wrap="square" lIns="83931" tIns="41966" rIns="83931" bIns="41966" numCol="1" anchor="t" anchorCtr="0" compatLnSpc="1">
              <a:prstTxWarp prst="textNoShape">
                <a:avLst/>
              </a:prstTxWarp>
            </a:bodyPr>
            <a:lstStyle/>
            <a:p>
              <a:endParaRPr lang="en-US" sz="1632">
                <a:solidFill>
                  <a:srgbClr val="282828"/>
                </a:solidFill>
              </a:endParaRPr>
            </a:p>
          </p:txBody>
        </p:sp>
      </p:grpSp>
      <p:sp>
        <p:nvSpPr>
          <p:cNvPr id="40" name="Freeform 81"/>
          <p:cNvSpPr>
            <a:spLocks/>
          </p:cNvSpPr>
          <p:nvPr/>
        </p:nvSpPr>
        <p:spPr bwMode="black">
          <a:xfrm>
            <a:off x="8587692" y="1601327"/>
            <a:ext cx="324582" cy="589127"/>
          </a:xfrm>
          <a:custGeom>
            <a:avLst/>
            <a:gdLst>
              <a:gd name="T0" fmla="*/ 230 w 256"/>
              <a:gd name="T1" fmla="*/ 221 h 349"/>
              <a:gd name="T2" fmla="*/ 256 w 256"/>
              <a:gd name="T3" fmla="*/ 202 h 349"/>
              <a:gd name="T4" fmla="*/ 232 w 256"/>
              <a:gd name="T5" fmla="*/ 184 h 349"/>
              <a:gd name="T6" fmla="*/ 239 w 256"/>
              <a:gd name="T7" fmla="*/ 170 h 349"/>
              <a:gd name="T8" fmla="*/ 217 w 256"/>
              <a:gd name="T9" fmla="*/ 152 h 349"/>
              <a:gd name="T10" fmla="*/ 187 w 256"/>
              <a:gd name="T11" fmla="*/ 152 h 349"/>
              <a:gd name="T12" fmla="*/ 187 w 256"/>
              <a:gd name="T13" fmla="*/ 91 h 349"/>
              <a:gd name="T14" fmla="*/ 217 w 256"/>
              <a:gd name="T15" fmla="*/ 45 h 349"/>
              <a:gd name="T16" fmla="*/ 203 w 256"/>
              <a:gd name="T17" fmla="*/ 10 h 349"/>
              <a:gd name="T18" fmla="*/ 166 w 256"/>
              <a:gd name="T19" fmla="*/ 58 h 349"/>
              <a:gd name="T20" fmla="*/ 130 w 256"/>
              <a:gd name="T21" fmla="*/ 10 h 349"/>
              <a:gd name="T22" fmla="*/ 116 w 256"/>
              <a:gd name="T23" fmla="*/ 45 h 349"/>
              <a:gd name="T24" fmla="*/ 146 w 256"/>
              <a:gd name="T25" fmla="*/ 91 h 349"/>
              <a:gd name="T26" fmla="*/ 146 w 256"/>
              <a:gd name="T27" fmla="*/ 121 h 349"/>
              <a:gd name="T28" fmla="*/ 143 w 256"/>
              <a:gd name="T29" fmla="*/ 119 h 349"/>
              <a:gd name="T30" fmla="*/ 99 w 256"/>
              <a:gd name="T31" fmla="*/ 126 h 349"/>
              <a:gd name="T32" fmla="*/ 45 w 256"/>
              <a:gd name="T33" fmla="*/ 162 h 349"/>
              <a:gd name="T34" fmla="*/ 0 w 256"/>
              <a:gd name="T35" fmla="*/ 162 h 349"/>
              <a:gd name="T36" fmla="*/ 0 w 256"/>
              <a:gd name="T37" fmla="*/ 272 h 349"/>
              <a:gd name="T38" fmla="*/ 70 w 256"/>
              <a:gd name="T39" fmla="*/ 277 h 349"/>
              <a:gd name="T40" fmla="*/ 132 w 256"/>
              <a:gd name="T41" fmla="*/ 286 h 349"/>
              <a:gd name="T42" fmla="*/ 127 w 256"/>
              <a:gd name="T43" fmla="*/ 273 h 349"/>
              <a:gd name="T44" fmla="*/ 139 w 256"/>
              <a:gd name="T45" fmla="*/ 255 h 349"/>
              <a:gd name="T46" fmla="*/ 125 w 256"/>
              <a:gd name="T47" fmla="*/ 237 h 349"/>
              <a:gd name="T48" fmla="*/ 140 w 256"/>
              <a:gd name="T49" fmla="*/ 219 h 349"/>
              <a:gd name="T50" fmla="*/ 125 w 256"/>
              <a:gd name="T51" fmla="*/ 201 h 349"/>
              <a:gd name="T52" fmla="*/ 138 w 256"/>
              <a:gd name="T53" fmla="*/ 185 h 349"/>
              <a:gd name="T54" fmla="*/ 125 w 256"/>
              <a:gd name="T55" fmla="*/ 167 h 349"/>
              <a:gd name="T56" fmla="*/ 146 w 256"/>
              <a:gd name="T57" fmla="*/ 148 h 349"/>
              <a:gd name="T58" fmla="*/ 146 w 256"/>
              <a:gd name="T59" fmla="*/ 155 h 349"/>
              <a:gd name="T60" fmla="*/ 137 w 256"/>
              <a:gd name="T61" fmla="*/ 170 h 349"/>
              <a:gd name="T62" fmla="*/ 146 w 256"/>
              <a:gd name="T63" fmla="*/ 185 h 349"/>
              <a:gd name="T64" fmla="*/ 146 w 256"/>
              <a:gd name="T65" fmla="*/ 188 h 349"/>
              <a:gd name="T66" fmla="*/ 137 w 256"/>
              <a:gd name="T67" fmla="*/ 202 h 349"/>
              <a:gd name="T68" fmla="*/ 146 w 256"/>
              <a:gd name="T69" fmla="*/ 216 h 349"/>
              <a:gd name="T70" fmla="*/ 146 w 256"/>
              <a:gd name="T71" fmla="*/ 224 h 349"/>
              <a:gd name="T72" fmla="*/ 137 w 256"/>
              <a:gd name="T73" fmla="*/ 239 h 349"/>
              <a:gd name="T74" fmla="*/ 146 w 256"/>
              <a:gd name="T75" fmla="*/ 254 h 349"/>
              <a:gd name="T76" fmla="*/ 146 w 256"/>
              <a:gd name="T77" fmla="*/ 261 h 349"/>
              <a:gd name="T78" fmla="*/ 139 w 256"/>
              <a:gd name="T79" fmla="*/ 276 h 349"/>
              <a:gd name="T80" fmla="*/ 146 w 256"/>
              <a:gd name="T81" fmla="*/ 291 h 349"/>
              <a:gd name="T82" fmla="*/ 146 w 256"/>
              <a:gd name="T83" fmla="*/ 324 h 349"/>
              <a:gd name="T84" fmla="*/ 167 w 256"/>
              <a:gd name="T85" fmla="*/ 349 h 349"/>
              <a:gd name="T86" fmla="*/ 187 w 256"/>
              <a:gd name="T87" fmla="*/ 324 h 349"/>
              <a:gd name="T88" fmla="*/ 187 w 256"/>
              <a:gd name="T89" fmla="*/ 294 h 349"/>
              <a:gd name="T90" fmla="*/ 207 w 256"/>
              <a:gd name="T91" fmla="*/ 294 h 349"/>
              <a:gd name="T92" fmla="*/ 226 w 256"/>
              <a:gd name="T93" fmla="*/ 276 h 349"/>
              <a:gd name="T94" fmla="*/ 207 w 256"/>
              <a:gd name="T95" fmla="*/ 257 h 349"/>
              <a:gd name="T96" fmla="*/ 187 w 256"/>
              <a:gd name="T97" fmla="*/ 257 h 349"/>
              <a:gd name="T98" fmla="*/ 187 w 256"/>
              <a:gd name="T99" fmla="*/ 257 h 349"/>
              <a:gd name="T100" fmla="*/ 217 w 256"/>
              <a:gd name="T101" fmla="*/ 257 h 349"/>
              <a:gd name="T102" fmla="*/ 239 w 256"/>
              <a:gd name="T103" fmla="*/ 239 h 349"/>
              <a:gd name="T104" fmla="*/ 217 w 256"/>
              <a:gd name="T105" fmla="*/ 221 h 349"/>
              <a:gd name="T106" fmla="*/ 187 w 256"/>
              <a:gd name="T107" fmla="*/ 221 h 349"/>
              <a:gd name="T108" fmla="*/ 187 w 256"/>
              <a:gd name="T109" fmla="*/ 221 h 349"/>
              <a:gd name="T110" fmla="*/ 230 w 256"/>
              <a:gd name="T111" fmla="*/ 22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49">
                <a:moveTo>
                  <a:pt x="230" y="221"/>
                </a:moveTo>
                <a:cubicBezTo>
                  <a:pt x="245" y="221"/>
                  <a:pt x="256" y="212"/>
                  <a:pt x="256" y="202"/>
                </a:cubicBezTo>
                <a:cubicBezTo>
                  <a:pt x="256" y="192"/>
                  <a:pt x="245" y="184"/>
                  <a:pt x="232" y="184"/>
                </a:cubicBezTo>
                <a:cubicBezTo>
                  <a:pt x="236" y="180"/>
                  <a:pt x="239" y="175"/>
                  <a:pt x="239" y="170"/>
                </a:cubicBezTo>
                <a:cubicBezTo>
                  <a:pt x="239" y="160"/>
                  <a:pt x="229" y="152"/>
                  <a:pt x="217" y="152"/>
                </a:cubicBezTo>
                <a:cubicBezTo>
                  <a:pt x="187" y="152"/>
                  <a:pt x="187" y="152"/>
                  <a:pt x="187" y="152"/>
                </a:cubicBezTo>
                <a:cubicBezTo>
                  <a:pt x="187" y="91"/>
                  <a:pt x="187" y="91"/>
                  <a:pt x="187" y="91"/>
                </a:cubicBezTo>
                <a:cubicBezTo>
                  <a:pt x="205" y="83"/>
                  <a:pt x="217" y="66"/>
                  <a:pt x="217" y="45"/>
                </a:cubicBezTo>
                <a:cubicBezTo>
                  <a:pt x="217" y="31"/>
                  <a:pt x="203" y="0"/>
                  <a:pt x="203" y="10"/>
                </a:cubicBezTo>
                <a:cubicBezTo>
                  <a:pt x="204" y="24"/>
                  <a:pt x="195" y="58"/>
                  <a:pt x="166" y="58"/>
                </a:cubicBezTo>
                <a:cubicBezTo>
                  <a:pt x="140" y="58"/>
                  <a:pt x="129" y="30"/>
                  <a:pt x="130" y="10"/>
                </a:cubicBezTo>
                <a:cubicBezTo>
                  <a:pt x="130" y="3"/>
                  <a:pt x="116" y="32"/>
                  <a:pt x="116" y="45"/>
                </a:cubicBezTo>
                <a:cubicBezTo>
                  <a:pt x="116" y="66"/>
                  <a:pt x="129" y="84"/>
                  <a:pt x="146" y="91"/>
                </a:cubicBezTo>
                <a:cubicBezTo>
                  <a:pt x="146" y="121"/>
                  <a:pt x="146" y="121"/>
                  <a:pt x="146" y="121"/>
                </a:cubicBezTo>
                <a:cubicBezTo>
                  <a:pt x="143" y="119"/>
                  <a:pt x="143" y="119"/>
                  <a:pt x="143" y="119"/>
                </a:cubicBezTo>
                <a:cubicBezTo>
                  <a:pt x="143" y="119"/>
                  <a:pt x="110" y="122"/>
                  <a:pt x="99" y="126"/>
                </a:cubicBezTo>
                <a:cubicBezTo>
                  <a:pt x="87" y="131"/>
                  <a:pt x="63" y="162"/>
                  <a:pt x="45" y="162"/>
                </a:cubicBezTo>
                <a:cubicBezTo>
                  <a:pt x="26" y="162"/>
                  <a:pt x="0" y="162"/>
                  <a:pt x="0" y="162"/>
                </a:cubicBezTo>
                <a:cubicBezTo>
                  <a:pt x="0" y="272"/>
                  <a:pt x="0" y="272"/>
                  <a:pt x="0" y="272"/>
                </a:cubicBezTo>
                <a:cubicBezTo>
                  <a:pt x="0" y="272"/>
                  <a:pt x="47" y="272"/>
                  <a:pt x="70" y="277"/>
                </a:cubicBezTo>
                <a:cubicBezTo>
                  <a:pt x="86" y="280"/>
                  <a:pt x="110" y="284"/>
                  <a:pt x="132" y="286"/>
                </a:cubicBezTo>
                <a:cubicBezTo>
                  <a:pt x="129" y="283"/>
                  <a:pt x="127" y="278"/>
                  <a:pt x="127" y="273"/>
                </a:cubicBezTo>
                <a:cubicBezTo>
                  <a:pt x="127" y="265"/>
                  <a:pt x="132" y="258"/>
                  <a:pt x="139" y="255"/>
                </a:cubicBezTo>
                <a:cubicBezTo>
                  <a:pt x="131" y="252"/>
                  <a:pt x="125" y="245"/>
                  <a:pt x="125" y="237"/>
                </a:cubicBezTo>
                <a:cubicBezTo>
                  <a:pt x="125" y="229"/>
                  <a:pt x="131" y="222"/>
                  <a:pt x="140" y="219"/>
                </a:cubicBezTo>
                <a:cubicBezTo>
                  <a:pt x="131" y="216"/>
                  <a:pt x="125" y="209"/>
                  <a:pt x="125" y="201"/>
                </a:cubicBezTo>
                <a:cubicBezTo>
                  <a:pt x="125" y="194"/>
                  <a:pt x="130" y="188"/>
                  <a:pt x="138" y="185"/>
                </a:cubicBezTo>
                <a:cubicBezTo>
                  <a:pt x="130" y="182"/>
                  <a:pt x="125" y="175"/>
                  <a:pt x="125" y="167"/>
                </a:cubicBezTo>
                <a:cubicBezTo>
                  <a:pt x="125" y="157"/>
                  <a:pt x="135" y="148"/>
                  <a:pt x="146" y="148"/>
                </a:cubicBezTo>
                <a:cubicBezTo>
                  <a:pt x="146" y="155"/>
                  <a:pt x="146" y="155"/>
                  <a:pt x="146" y="155"/>
                </a:cubicBezTo>
                <a:cubicBezTo>
                  <a:pt x="141" y="158"/>
                  <a:pt x="137" y="164"/>
                  <a:pt x="137" y="170"/>
                </a:cubicBezTo>
                <a:cubicBezTo>
                  <a:pt x="137" y="176"/>
                  <a:pt x="141" y="182"/>
                  <a:pt x="146" y="185"/>
                </a:cubicBezTo>
                <a:cubicBezTo>
                  <a:pt x="146" y="188"/>
                  <a:pt x="146" y="188"/>
                  <a:pt x="146" y="188"/>
                </a:cubicBezTo>
                <a:cubicBezTo>
                  <a:pt x="141" y="191"/>
                  <a:pt x="137" y="196"/>
                  <a:pt x="137" y="202"/>
                </a:cubicBezTo>
                <a:cubicBezTo>
                  <a:pt x="137" y="208"/>
                  <a:pt x="141" y="213"/>
                  <a:pt x="146" y="216"/>
                </a:cubicBezTo>
                <a:cubicBezTo>
                  <a:pt x="146" y="224"/>
                  <a:pt x="146" y="224"/>
                  <a:pt x="146" y="224"/>
                </a:cubicBezTo>
                <a:cubicBezTo>
                  <a:pt x="141" y="227"/>
                  <a:pt x="137" y="233"/>
                  <a:pt x="137" y="239"/>
                </a:cubicBezTo>
                <a:cubicBezTo>
                  <a:pt x="137" y="245"/>
                  <a:pt x="141" y="251"/>
                  <a:pt x="146" y="254"/>
                </a:cubicBezTo>
                <a:cubicBezTo>
                  <a:pt x="146" y="261"/>
                  <a:pt x="146" y="261"/>
                  <a:pt x="146" y="261"/>
                </a:cubicBezTo>
                <a:cubicBezTo>
                  <a:pt x="142" y="264"/>
                  <a:pt x="139" y="270"/>
                  <a:pt x="139" y="276"/>
                </a:cubicBezTo>
                <a:cubicBezTo>
                  <a:pt x="139" y="282"/>
                  <a:pt x="142" y="287"/>
                  <a:pt x="146" y="291"/>
                </a:cubicBezTo>
                <a:cubicBezTo>
                  <a:pt x="146" y="324"/>
                  <a:pt x="146" y="324"/>
                  <a:pt x="146" y="324"/>
                </a:cubicBezTo>
                <a:cubicBezTo>
                  <a:pt x="146" y="338"/>
                  <a:pt x="156" y="349"/>
                  <a:pt x="167" y="349"/>
                </a:cubicBezTo>
                <a:cubicBezTo>
                  <a:pt x="178" y="349"/>
                  <a:pt x="187" y="338"/>
                  <a:pt x="187" y="324"/>
                </a:cubicBezTo>
                <a:cubicBezTo>
                  <a:pt x="187" y="294"/>
                  <a:pt x="187" y="294"/>
                  <a:pt x="187" y="294"/>
                </a:cubicBezTo>
                <a:cubicBezTo>
                  <a:pt x="207" y="294"/>
                  <a:pt x="207" y="294"/>
                  <a:pt x="207" y="294"/>
                </a:cubicBezTo>
                <a:cubicBezTo>
                  <a:pt x="217" y="294"/>
                  <a:pt x="226" y="286"/>
                  <a:pt x="226" y="276"/>
                </a:cubicBezTo>
                <a:cubicBezTo>
                  <a:pt x="226" y="266"/>
                  <a:pt x="217" y="257"/>
                  <a:pt x="207" y="257"/>
                </a:cubicBezTo>
                <a:cubicBezTo>
                  <a:pt x="187" y="257"/>
                  <a:pt x="187" y="257"/>
                  <a:pt x="187" y="257"/>
                </a:cubicBezTo>
                <a:cubicBezTo>
                  <a:pt x="187" y="257"/>
                  <a:pt x="187" y="257"/>
                  <a:pt x="187" y="257"/>
                </a:cubicBezTo>
                <a:cubicBezTo>
                  <a:pt x="217" y="257"/>
                  <a:pt x="217" y="257"/>
                  <a:pt x="217" y="257"/>
                </a:cubicBezTo>
                <a:cubicBezTo>
                  <a:pt x="229" y="257"/>
                  <a:pt x="239" y="249"/>
                  <a:pt x="239" y="239"/>
                </a:cubicBezTo>
                <a:cubicBezTo>
                  <a:pt x="239" y="229"/>
                  <a:pt x="229" y="221"/>
                  <a:pt x="217" y="221"/>
                </a:cubicBezTo>
                <a:cubicBezTo>
                  <a:pt x="187" y="221"/>
                  <a:pt x="187" y="221"/>
                  <a:pt x="187" y="221"/>
                </a:cubicBezTo>
                <a:cubicBezTo>
                  <a:pt x="187" y="221"/>
                  <a:pt x="187" y="221"/>
                  <a:pt x="187" y="221"/>
                </a:cubicBezTo>
                <a:lnTo>
                  <a:pt x="230" y="221"/>
                </a:lnTo>
                <a:close/>
              </a:path>
            </a:pathLst>
          </a:custGeom>
          <a:solidFill>
            <a:srgbClr val="FFFFFF"/>
          </a:solidFill>
          <a:ln>
            <a:noFill/>
          </a:ln>
        </p:spPr>
        <p:txBody>
          <a:bodyPr vert="horz" wrap="square" lIns="83931" tIns="41966" rIns="83931" bIns="41966" numCol="1" anchor="t" anchorCtr="0" compatLnSpc="1">
            <a:prstTxWarp prst="textNoShape">
              <a:avLst/>
            </a:prstTxWarp>
          </a:bodyPr>
          <a:lstStyle/>
          <a:p>
            <a:pPr>
              <a:defRPr/>
            </a:pPr>
            <a:endParaRPr lang="en-US" sz="1632" kern="0">
              <a:solidFill>
                <a:srgbClr val="FFFFFF"/>
              </a:solidFill>
            </a:endParaRPr>
          </a:p>
        </p:txBody>
      </p:sp>
      <p:grpSp>
        <p:nvGrpSpPr>
          <p:cNvPr id="44" name="Group 43"/>
          <p:cNvGrpSpPr/>
          <p:nvPr/>
        </p:nvGrpSpPr>
        <p:grpSpPr bwMode="black">
          <a:xfrm>
            <a:off x="5675090" y="3014646"/>
            <a:ext cx="2167862" cy="1111149"/>
            <a:chOff x="10315034" y="4527098"/>
            <a:chExt cx="789911" cy="303813"/>
          </a:xfrm>
          <a:solidFill>
            <a:srgbClr val="FFFFFF"/>
          </a:solidFill>
        </p:grpSpPr>
        <p:sp>
          <p:nvSpPr>
            <p:cNvPr id="45" name="Freeform 106"/>
            <p:cNvSpPr>
              <a:spLocks/>
            </p:cNvSpPr>
            <p:nvPr/>
          </p:nvSpPr>
          <p:spPr bwMode="black">
            <a:xfrm>
              <a:off x="10315034" y="4648623"/>
              <a:ext cx="141779" cy="84133"/>
            </a:xfrm>
            <a:custGeom>
              <a:avLst/>
              <a:gdLst>
                <a:gd name="T0" fmla="*/ 77 w 77"/>
                <a:gd name="T1" fmla="*/ 33 h 46"/>
                <a:gd name="T2" fmla="*/ 77 w 77"/>
                <a:gd name="T3" fmla="*/ 12 h 46"/>
                <a:gd name="T4" fmla="*/ 65 w 77"/>
                <a:gd name="T5" fmla="*/ 0 h 46"/>
                <a:gd name="T6" fmla="*/ 13 w 77"/>
                <a:gd name="T7" fmla="*/ 0 h 46"/>
                <a:gd name="T8" fmla="*/ 0 w 77"/>
                <a:gd name="T9" fmla="*/ 12 h 46"/>
                <a:gd name="T10" fmla="*/ 0 w 77"/>
                <a:gd name="T11" fmla="*/ 33 h 46"/>
                <a:gd name="T12" fmla="*/ 13 w 77"/>
                <a:gd name="T13" fmla="*/ 46 h 46"/>
                <a:gd name="T14" fmla="*/ 65 w 77"/>
                <a:gd name="T15" fmla="*/ 46 h 46"/>
                <a:gd name="T16" fmla="*/ 77 w 77"/>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6">
                  <a:moveTo>
                    <a:pt x="77" y="33"/>
                  </a:moveTo>
                  <a:cubicBezTo>
                    <a:pt x="77" y="12"/>
                    <a:pt x="77" y="12"/>
                    <a:pt x="77" y="12"/>
                  </a:cubicBezTo>
                  <a:cubicBezTo>
                    <a:pt x="77" y="5"/>
                    <a:pt x="72" y="0"/>
                    <a:pt x="65" y="0"/>
                  </a:cubicBezTo>
                  <a:cubicBezTo>
                    <a:pt x="13" y="0"/>
                    <a:pt x="13" y="0"/>
                    <a:pt x="13" y="0"/>
                  </a:cubicBezTo>
                  <a:cubicBezTo>
                    <a:pt x="6" y="0"/>
                    <a:pt x="0" y="5"/>
                    <a:pt x="0" y="12"/>
                  </a:cubicBezTo>
                  <a:cubicBezTo>
                    <a:pt x="0" y="33"/>
                    <a:pt x="0" y="33"/>
                    <a:pt x="0" y="33"/>
                  </a:cubicBezTo>
                  <a:cubicBezTo>
                    <a:pt x="0" y="40"/>
                    <a:pt x="6" y="46"/>
                    <a:pt x="13" y="46"/>
                  </a:cubicBezTo>
                  <a:cubicBezTo>
                    <a:pt x="65" y="46"/>
                    <a:pt x="65" y="46"/>
                    <a:pt x="65" y="46"/>
                  </a:cubicBezTo>
                  <a:cubicBezTo>
                    <a:pt x="72" y="46"/>
                    <a:pt x="77" y="40"/>
                    <a:pt x="77" y="33"/>
                  </a:cubicBezTo>
                  <a:close/>
                </a:path>
              </a:pathLst>
            </a:custGeom>
            <a:grpFill/>
            <a:ln>
              <a:noFill/>
            </a:ln>
          </p:spPr>
          <p:txBody>
            <a:bodyPr vert="horz" wrap="square" lIns="93247" tIns="46623" rIns="93247" bIns="46623" numCol="1" anchor="t" anchorCtr="0" compatLnSpc="1">
              <a:prstTxWarp prst="textNoShape">
                <a:avLst/>
              </a:prstTxWarp>
            </a:bodyPr>
            <a:lstStyle/>
            <a:p>
              <a:endParaRPr lang="en-US" sz="1632">
                <a:solidFill>
                  <a:srgbClr val="282828"/>
                </a:solidFill>
              </a:endParaRPr>
            </a:p>
          </p:txBody>
        </p:sp>
        <p:sp>
          <p:nvSpPr>
            <p:cNvPr id="46" name="Freeform 107"/>
            <p:cNvSpPr>
              <a:spLocks/>
            </p:cNvSpPr>
            <p:nvPr/>
          </p:nvSpPr>
          <p:spPr bwMode="black">
            <a:xfrm>
              <a:off x="10471614" y="4648623"/>
              <a:ext cx="144116" cy="84133"/>
            </a:xfrm>
            <a:custGeom>
              <a:avLst/>
              <a:gdLst>
                <a:gd name="T0" fmla="*/ 0 w 78"/>
                <a:gd name="T1" fmla="*/ 12 h 46"/>
                <a:gd name="T2" fmla="*/ 0 w 78"/>
                <a:gd name="T3" fmla="*/ 33 h 46"/>
                <a:gd name="T4" fmla="*/ 13 w 78"/>
                <a:gd name="T5" fmla="*/ 46 h 46"/>
                <a:gd name="T6" fmla="*/ 65 w 78"/>
                <a:gd name="T7" fmla="*/ 46 h 46"/>
                <a:gd name="T8" fmla="*/ 78 w 78"/>
                <a:gd name="T9" fmla="*/ 33 h 46"/>
                <a:gd name="T10" fmla="*/ 78 w 78"/>
                <a:gd name="T11" fmla="*/ 12 h 46"/>
                <a:gd name="T12" fmla="*/ 65 w 78"/>
                <a:gd name="T13" fmla="*/ 0 h 46"/>
                <a:gd name="T14" fmla="*/ 13 w 78"/>
                <a:gd name="T15" fmla="*/ 0 h 46"/>
                <a:gd name="T16" fmla="*/ 0 w 78"/>
                <a:gd name="T17" fmla="*/ 1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46">
                  <a:moveTo>
                    <a:pt x="0" y="12"/>
                  </a:moveTo>
                  <a:cubicBezTo>
                    <a:pt x="0" y="33"/>
                    <a:pt x="0" y="33"/>
                    <a:pt x="0" y="33"/>
                  </a:cubicBezTo>
                  <a:cubicBezTo>
                    <a:pt x="0" y="40"/>
                    <a:pt x="6" y="46"/>
                    <a:pt x="13" y="46"/>
                  </a:cubicBezTo>
                  <a:cubicBezTo>
                    <a:pt x="65" y="46"/>
                    <a:pt x="65" y="46"/>
                    <a:pt x="65" y="46"/>
                  </a:cubicBezTo>
                  <a:cubicBezTo>
                    <a:pt x="72" y="46"/>
                    <a:pt x="78" y="40"/>
                    <a:pt x="78" y="33"/>
                  </a:cubicBezTo>
                  <a:cubicBezTo>
                    <a:pt x="78" y="12"/>
                    <a:pt x="78" y="12"/>
                    <a:pt x="78" y="12"/>
                  </a:cubicBezTo>
                  <a:cubicBezTo>
                    <a:pt x="78" y="5"/>
                    <a:pt x="72" y="0"/>
                    <a:pt x="65" y="0"/>
                  </a:cubicBezTo>
                  <a:cubicBezTo>
                    <a:pt x="13" y="0"/>
                    <a:pt x="13" y="0"/>
                    <a:pt x="13" y="0"/>
                  </a:cubicBezTo>
                  <a:cubicBezTo>
                    <a:pt x="6" y="0"/>
                    <a:pt x="0" y="5"/>
                    <a:pt x="0" y="12"/>
                  </a:cubicBezTo>
                  <a:close/>
                </a:path>
              </a:pathLst>
            </a:custGeom>
            <a:grpFill/>
            <a:ln>
              <a:noFill/>
            </a:ln>
          </p:spPr>
          <p:txBody>
            <a:bodyPr vert="horz" wrap="square" lIns="93247" tIns="46623" rIns="93247" bIns="46623" numCol="1" anchor="t" anchorCtr="0" compatLnSpc="1">
              <a:prstTxWarp prst="textNoShape">
                <a:avLst/>
              </a:prstTxWarp>
            </a:bodyPr>
            <a:lstStyle/>
            <a:p>
              <a:endParaRPr lang="en-US" sz="1632">
                <a:solidFill>
                  <a:srgbClr val="282828"/>
                </a:solidFill>
              </a:endParaRPr>
            </a:p>
          </p:txBody>
        </p:sp>
        <p:sp>
          <p:nvSpPr>
            <p:cNvPr id="47" name="Freeform 108"/>
            <p:cNvSpPr>
              <a:spLocks/>
            </p:cNvSpPr>
            <p:nvPr/>
          </p:nvSpPr>
          <p:spPr bwMode="black">
            <a:xfrm>
              <a:off x="10632089" y="4648623"/>
              <a:ext cx="143337" cy="84133"/>
            </a:xfrm>
            <a:custGeom>
              <a:avLst/>
              <a:gdLst>
                <a:gd name="T0" fmla="*/ 65 w 78"/>
                <a:gd name="T1" fmla="*/ 46 h 46"/>
                <a:gd name="T2" fmla="*/ 78 w 78"/>
                <a:gd name="T3" fmla="*/ 33 h 46"/>
                <a:gd name="T4" fmla="*/ 78 w 78"/>
                <a:gd name="T5" fmla="*/ 12 h 46"/>
                <a:gd name="T6" fmla="*/ 65 w 78"/>
                <a:gd name="T7" fmla="*/ 0 h 46"/>
                <a:gd name="T8" fmla="*/ 13 w 78"/>
                <a:gd name="T9" fmla="*/ 0 h 46"/>
                <a:gd name="T10" fmla="*/ 0 w 78"/>
                <a:gd name="T11" fmla="*/ 12 h 46"/>
                <a:gd name="T12" fmla="*/ 0 w 78"/>
                <a:gd name="T13" fmla="*/ 33 h 46"/>
                <a:gd name="T14" fmla="*/ 13 w 78"/>
                <a:gd name="T15" fmla="*/ 46 h 46"/>
                <a:gd name="T16" fmla="*/ 65 w 78"/>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46">
                  <a:moveTo>
                    <a:pt x="65" y="46"/>
                  </a:moveTo>
                  <a:cubicBezTo>
                    <a:pt x="72" y="46"/>
                    <a:pt x="78" y="40"/>
                    <a:pt x="78" y="33"/>
                  </a:cubicBezTo>
                  <a:cubicBezTo>
                    <a:pt x="78" y="12"/>
                    <a:pt x="78" y="12"/>
                    <a:pt x="78" y="12"/>
                  </a:cubicBezTo>
                  <a:cubicBezTo>
                    <a:pt x="78" y="5"/>
                    <a:pt x="72" y="0"/>
                    <a:pt x="65" y="0"/>
                  </a:cubicBezTo>
                  <a:cubicBezTo>
                    <a:pt x="13" y="0"/>
                    <a:pt x="13" y="0"/>
                    <a:pt x="13" y="0"/>
                  </a:cubicBezTo>
                  <a:cubicBezTo>
                    <a:pt x="6" y="0"/>
                    <a:pt x="0" y="5"/>
                    <a:pt x="0" y="12"/>
                  </a:cubicBezTo>
                  <a:cubicBezTo>
                    <a:pt x="0" y="33"/>
                    <a:pt x="0" y="33"/>
                    <a:pt x="0" y="33"/>
                  </a:cubicBezTo>
                  <a:cubicBezTo>
                    <a:pt x="0" y="40"/>
                    <a:pt x="6" y="46"/>
                    <a:pt x="13" y="46"/>
                  </a:cubicBezTo>
                  <a:lnTo>
                    <a:pt x="65" y="46"/>
                  </a:lnTo>
                  <a:close/>
                </a:path>
              </a:pathLst>
            </a:custGeom>
            <a:grpFill/>
            <a:ln>
              <a:noFill/>
            </a:ln>
          </p:spPr>
          <p:txBody>
            <a:bodyPr vert="horz" wrap="square" lIns="93247" tIns="46623" rIns="93247" bIns="46623" numCol="1" anchor="t" anchorCtr="0" compatLnSpc="1">
              <a:prstTxWarp prst="textNoShape">
                <a:avLst/>
              </a:prstTxWarp>
            </a:bodyPr>
            <a:lstStyle/>
            <a:p>
              <a:endParaRPr lang="en-US" sz="1632">
                <a:solidFill>
                  <a:srgbClr val="282828"/>
                </a:solidFill>
              </a:endParaRPr>
            </a:p>
          </p:txBody>
        </p:sp>
        <p:sp>
          <p:nvSpPr>
            <p:cNvPr id="48" name="Freeform 109"/>
            <p:cNvSpPr>
              <a:spLocks/>
            </p:cNvSpPr>
            <p:nvPr/>
          </p:nvSpPr>
          <p:spPr bwMode="black">
            <a:xfrm>
              <a:off x="10392934" y="4745999"/>
              <a:ext cx="143337" cy="84912"/>
            </a:xfrm>
            <a:custGeom>
              <a:avLst/>
              <a:gdLst>
                <a:gd name="T0" fmla="*/ 65 w 78"/>
                <a:gd name="T1" fmla="*/ 0 h 46"/>
                <a:gd name="T2" fmla="*/ 13 w 78"/>
                <a:gd name="T3" fmla="*/ 0 h 46"/>
                <a:gd name="T4" fmla="*/ 0 w 78"/>
                <a:gd name="T5" fmla="*/ 13 h 46"/>
                <a:gd name="T6" fmla="*/ 0 w 78"/>
                <a:gd name="T7" fmla="*/ 34 h 46"/>
                <a:gd name="T8" fmla="*/ 13 w 78"/>
                <a:gd name="T9" fmla="*/ 46 h 46"/>
                <a:gd name="T10" fmla="*/ 65 w 78"/>
                <a:gd name="T11" fmla="*/ 46 h 46"/>
                <a:gd name="T12" fmla="*/ 78 w 78"/>
                <a:gd name="T13" fmla="*/ 34 h 46"/>
                <a:gd name="T14" fmla="*/ 78 w 78"/>
                <a:gd name="T15" fmla="*/ 13 h 46"/>
                <a:gd name="T16" fmla="*/ 65 w 78"/>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46">
                  <a:moveTo>
                    <a:pt x="65" y="0"/>
                  </a:moveTo>
                  <a:cubicBezTo>
                    <a:pt x="13" y="0"/>
                    <a:pt x="13" y="0"/>
                    <a:pt x="13" y="0"/>
                  </a:cubicBezTo>
                  <a:cubicBezTo>
                    <a:pt x="6" y="0"/>
                    <a:pt x="0" y="5"/>
                    <a:pt x="0" y="13"/>
                  </a:cubicBezTo>
                  <a:cubicBezTo>
                    <a:pt x="0" y="34"/>
                    <a:pt x="0" y="34"/>
                    <a:pt x="0" y="34"/>
                  </a:cubicBezTo>
                  <a:cubicBezTo>
                    <a:pt x="0" y="41"/>
                    <a:pt x="6" y="46"/>
                    <a:pt x="13" y="46"/>
                  </a:cubicBezTo>
                  <a:cubicBezTo>
                    <a:pt x="65" y="46"/>
                    <a:pt x="65" y="46"/>
                    <a:pt x="65" y="46"/>
                  </a:cubicBezTo>
                  <a:cubicBezTo>
                    <a:pt x="72" y="46"/>
                    <a:pt x="78" y="41"/>
                    <a:pt x="78" y="34"/>
                  </a:cubicBezTo>
                  <a:cubicBezTo>
                    <a:pt x="78" y="13"/>
                    <a:pt x="78" y="13"/>
                    <a:pt x="78" y="13"/>
                  </a:cubicBezTo>
                  <a:cubicBezTo>
                    <a:pt x="78" y="5"/>
                    <a:pt x="72" y="0"/>
                    <a:pt x="65" y="0"/>
                  </a:cubicBezTo>
                  <a:close/>
                </a:path>
              </a:pathLst>
            </a:custGeom>
            <a:grpFill/>
            <a:ln>
              <a:noFill/>
            </a:ln>
          </p:spPr>
          <p:txBody>
            <a:bodyPr vert="horz" wrap="square" lIns="93247" tIns="46623" rIns="93247" bIns="46623" numCol="1" anchor="t" anchorCtr="0" compatLnSpc="1">
              <a:prstTxWarp prst="textNoShape">
                <a:avLst/>
              </a:prstTxWarp>
            </a:bodyPr>
            <a:lstStyle/>
            <a:p>
              <a:endParaRPr lang="en-US" sz="1632">
                <a:solidFill>
                  <a:srgbClr val="282828"/>
                </a:solidFill>
              </a:endParaRPr>
            </a:p>
          </p:txBody>
        </p:sp>
        <p:sp>
          <p:nvSpPr>
            <p:cNvPr id="49" name="Freeform 110"/>
            <p:cNvSpPr>
              <a:spLocks/>
            </p:cNvSpPr>
            <p:nvPr/>
          </p:nvSpPr>
          <p:spPr bwMode="black">
            <a:xfrm>
              <a:off x="10551072" y="4745999"/>
              <a:ext cx="141779" cy="84912"/>
            </a:xfrm>
            <a:custGeom>
              <a:avLst/>
              <a:gdLst>
                <a:gd name="T0" fmla="*/ 64 w 77"/>
                <a:gd name="T1" fmla="*/ 0 h 46"/>
                <a:gd name="T2" fmla="*/ 13 w 77"/>
                <a:gd name="T3" fmla="*/ 0 h 46"/>
                <a:gd name="T4" fmla="*/ 0 w 77"/>
                <a:gd name="T5" fmla="*/ 13 h 46"/>
                <a:gd name="T6" fmla="*/ 0 w 77"/>
                <a:gd name="T7" fmla="*/ 34 h 46"/>
                <a:gd name="T8" fmla="*/ 13 w 77"/>
                <a:gd name="T9" fmla="*/ 46 h 46"/>
                <a:gd name="T10" fmla="*/ 64 w 77"/>
                <a:gd name="T11" fmla="*/ 46 h 46"/>
                <a:gd name="T12" fmla="*/ 77 w 77"/>
                <a:gd name="T13" fmla="*/ 34 h 46"/>
                <a:gd name="T14" fmla="*/ 77 w 77"/>
                <a:gd name="T15" fmla="*/ 13 h 46"/>
                <a:gd name="T16" fmla="*/ 64 w 77"/>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6">
                  <a:moveTo>
                    <a:pt x="64" y="0"/>
                  </a:moveTo>
                  <a:cubicBezTo>
                    <a:pt x="13" y="0"/>
                    <a:pt x="13" y="0"/>
                    <a:pt x="13" y="0"/>
                  </a:cubicBezTo>
                  <a:cubicBezTo>
                    <a:pt x="6" y="0"/>
                    <a:pt x="0" y="5"/>
                    <a:pt x="0" y="13"/>
                  </a:cubicBezTo>
                  <a:cubicBezTo>
                    <a:pt x="0" y="34"/>
                    <a:pt x="0" y="34"/>
                    <a:pt x="0" y="34"/>
                  </a:cubicBezTo>
                  <a:cubicBezTo>
                    <a:pt x="0" y="41"/>
                    <a:pt x="6" y="46"/>
                    <a:pt x="13" y="46"/>
                  </a:cubicBezTo>
                  <a:cubicBezTo>
                    <a:pt x="64" y="46"/>
                    <a:pt x="64" y="46"/>
                    <a:pt x="64" y="46"/>
                  </a:cubicBezTo>
                  <a:cubicBezTo>
                    <a:pt x="71" y="46"/>
                    <a:pt x="77" y="41"/>
                    <a:pt x="77" y="34"/>
                  </a:cubicBezTo>
                  <a:cubicBezTo>
                    <a:pt x="77" y="13"/>
                    <a:pt x="77" y="13"/>
                    <a:pt x="77" y="13"/>
                  </a:cubicBezTo>
                  <a:cubicBezTo>
                    <a:pt x="77" y="5"/>
                    <a:pt x="71" y="0"/>
                    <a:pt x="64" y="0"/>
                  </a:cubicBezTo>
                  <a:close/>
                </a:path>
              </a:pathLst>
            </a:custGeom>
            <a:grpFill/>
            <a:ln>
              <a:noFill/>
            </a:ln>
          </p:spPr>
          <p:txBody>
            <a:bodyPr vert="horz" wrap="square" lIns="93247" tIns="46623" rIns="93247" bIns="46623" numCol="1" anchor="t" anchorCtr="0" compatLnSpc="1">
              <a:prstTxWarp prst="textNoShape">
                <a:avLst/>
              </a:prstTxWarp>
            </a:bodyPr>
            <a:lstStyle/>
            <a:p>
              <a:endParaRPr lang="en-US" sz="1632">
                <a:solidFill>
                  <a:srgbClr val="282828"/>
                </a:solidFill>
              </a:endParaRPr>
            </a:p>
          </p:txBody>
        </p:sp>
        <p:sp>
          <p:nvSpPr>
            <p:cNvPr id="50" name="Freeform 111"/>
            <p:cNvSpPr>
              <a:spLocks/>
            </p:cNvSpPr>
            <p:nvPr/>
          </p:nvSpPr>
          <p:spPr bwMode="black">
            <a:xfrm>
              <a:off x="10710768" y="4745999"/>
              <a:ext cx="141779" cy="84912"/>
            </a:xfrm>
            <a:custGeom>
              <a:avLst/>
              <a:gdLst>
                <a:gd name="T0" fmla="*/ 64 w 77"/>
                <a:gd name="T1" fmla="*/ 0 h 46"/>
                <a:gd name="T2" fmla="*/ 13 w 77"/>
                <a:gd name="T3" fmla="*/ 0 h 46"/>
                <a:gd name="T4" fmla="*/ 0 w 77"/>
                <a:gd name="T5" fmla="*/ 13 h 46"/>
                <a:gd name="T6" fmla="*/ 0 w 77"/>
                <a:gd name="T7" fmla="*/ 34 h 46"/>
                <a:gd name="T8" fmla="*/ 13 w 77"/>
                <a:gd name="T9" fmla="*/ 46 h 46"/>
                <a:gd name="T10" fmla="*/ 64 w 77"/>
                <a:gd name="T11" fmla="*/ 46 h 46"/>
                <a:gd name="T12" fmla="*/ 77 w 77"/>
                <a:gd name="T13" fmla="*/ 34 h 46"/>
                <a:gd name="T14" fmla="*/ 77 w 77"/>
                <a:gd name="T15" fmla="*/ 13 h 46"/>
                <a:gd name="T16" fmla="*/ 64 w 77"/>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6">
                  <a:moveTo>
                    <a:pt x="64" y="0"/>
                  </a:moveTo>
                  <a:cubicBezTo>
                    <a:pt x="13" y="0"/>
                    <a:pt x="13" y="0"/>
                    <a:pt x="13" y="0"/>
                  </a:cubicBezTo>
                  <a:cubicBezTo>
                    <a:pt x="6" y="0"/>
                    <a:pt x="0" y="5"/>
                    <a:pt x="0" y="13"/>
                  </a:cubicBezTo>
                  <a:cubicBezTo>
                    <a:pt x="0" y="34"/>
                    <a:pt x="0" y="34"/>
                    <a:pt x="0" y="34"/>
                  </a:cubicBezTo>
                  <a:cubicBezTo>
                    <a:pt x="0" y="41"/>
                    <a:pt x="6" y="46"/>
                    <a:pt x="13" y="46"/>
                  </a:cubicBezTo>
                  <a:cubicBezTo>
                    <a:pt x="64" y="46"/>
                    <a:pt x="64" y="46"/>
                    <a:pt x="64" y="46"/>
                  </a:cubicBezTo>
                  <a:cubicBezTo>
                    <a:pt x="71" y="46"/>
                    <a:pt x="77" y="41"/>
                    <a:pt x="77" y="34"/>
                  </a:cubicBezTo>
                  <a:cubicBezTo>
                    <a:pt x="77" y="13"/>
                    <a:pt x="77" y="13"/>
                    <a:pt x="77" y="13"/>
                  </a:cubicBezTo>
                  <a:cubicBezTo>
                    <a:pt x="77" y="5"/>
                    <a:pt x="71" y="0"/>
                    <a:pt x="64" y="0"/>
                  </a:cubicBezTo>
                  <a:close/>
                </a:path>
              </a:pathLst>
            </a:custGeom>
            <a:grpFill/>
            <a:ln>
              <a:noFill/>
            </a:ln>
          </p:spPr>
          <p:txBody>
            <a:bodyPr vert="horz" wrap="square" lIns="93247" tIns="46623" rIns="93247" bIns="46623" numCol="1" anchor="t" anchorCtr="0" compatLnSpc="1">
              <a:prstTxWarp prst="textNoShape">
                <a:avLst/>
              </a:prstTxWarp>
            </a:bodyPr>
            <a:lstStyle/>
            <a:p>
              <a:endParaRPr lang="en-US" sz="1632">
                <a:solidFill>
                  <a:srgbClr val="282828"/>
                </a:solidFill>
              </a:endParaRPr>
            </a:p>
          </p:txBody>
        </p:sp>
        <p:sp>
          <p:nvSpPr>
            <p:cNvPr id="53" name="Freeform 112"/>
            <p:cNvSpPr>
              <a:spLocks/>
            </p:cNvSpPr>
            <p:nvPr/>
          </p:nvSpPr>
          <p:spPr bwMode="black">
            <a:xfrm>
              <a:off x="10396050" y="4547353"/>
              <a:ext cx="141779" cy="84912"/>
            </a:xfrm>
            <a:custGeom>
              <a:avLst/>
              <a:gdLst>
                <a:gd name="T0" fmla="*/ 12 w 77"/>
                <a:gd name="T1" fmla="*/ 46 h 46"/>
                <a:gd name="T2" fmla="*/ 64 w 77"/>
                <a:gd name="T3" fmla="*/ 46 h 46"/>
                <a:gd name="T4" fmla="*/ 77 w 77"/>
                <a:gd name="T5" fmla="*/ 34 h 46"/>
                <a:gd name="T6" fmla="*/ 77 w 77"/>
                <a:gd name="T7" fmla="*/ 13 h 46"/>
                <a:gd name="T8" fmla="*/ 64 w 77"/>
                <a:gd name="T9" fmla="*/ 0 h 46"/>
                <a:gd name="T10" fmla="*/ 12 w 77"/>
                <a:gd name="T11" fmla="*/ 0 h 46"/>
                <a:gd name="T12" fmla="*/ 0 w 77"/>
                <a:gd name="T13" fmla="*/ 13 h 46"/>
                <a:gd name="T14" fmla="*/ 0 w 77"/>
                <a:gd name="T15" fmla="*/ 34 h 46"/>
                <a:gd name="T16" fmla="*/ 12 w 77"/>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6">
                  <a:moveTo>
                    <a:pt x="12" y="46"/>
                  </a:moveTo>
                  <a:cubicBezTo>
                    <a:pt x="64" y="46"/>
                    <a:pt x="64" y="46"/>
                    <a:pt x="64" y="46"/>
                  </a:cubicBezTo>
                  <a:cubicBezTo>
                    <a:pt x="71" y="46"/>
                    <a:pt x="77" y="41"/>
                    <a:pt x="77" y="34"/>
                  </a:cubicBezTo>
                  <a:cubicBezTo>
                    <a:pt x="77" y="13"/>
                    <a:pt x="77" y="13"/>
                    <a:pt x="77" y="13"/>
                  </a:cubicBezTo>
                  <a:cubicBezTo>
                    <a:pt x="77" y="6"/>
                    <a:pt x="71" y="0"/>
                    <a:pt x="64" y="0"/>
                  </a:cubicBezTo>
                  <a:cubicBezTo>
                    <a:pt x="12" y="0"/>
                    <a:pt x="12" y="0"/>
                    <a:pt x="12" y="0"/>
                  </a:cubicBezTo>
                  <a:cubicBezTo>
                    <a:pt x="5" y="0"/>
                    <a:pt x="0" y="6"/>
                    <a:pt x="0" y="13"/>
                  </a:cubicBezTo>
                  <a:cubicBezTo>
                    <a:pt x="0" y="34"/>
                    <a:pt x="0" y="34"/>
                    <a:pt x="0" y="34"/>
                  </a:cubicBezTo>
                  <a:cubicBezTo>
                    <a:pt x="0" y="41"/>
                    <a:pt x="5" y="46"/>
                    <a:pt x="12" y="46"/>
                  </a:cubicBezTo>
                  <a:close/>
                </a:path>
              </a:pathLst>
            </a:custGeom>
            <a:grpFill/>
            <a:ln>
              <a:noFill/>
            </a:ln>
          </p:spPr>
          <p:txBody>
            <a:bodyPr vert="horz" wrap="square" lIns="93247" tIns="46623" rIns="93247" bIns="46623" numCol="1" anchor="t" anchorCtr="0" compatLnSpc="1">
              <a:prstTxWarp prst="textNoShape">
                <a:avLst/>
              </a:prstTxWarp>
            </a:bodyPr>
            <a:lstStyle/>
            <a:p>
              <a:endParaRPr lang="en-US" sz="1632">
                <a:solidFill>
                  <a:srgbClr val="282828"/>
                </a:solidFill>
              </a:endParaRPr>
            </a:p>
          </p:txBody>
        </p:sp>
        <p:sp>
          <p:nvSpPr>
            <p:cNvPr id="54" name="Freeform 113"/>
            <p:cNvSpPr>
              <a:spLocks/>
            </p:cNvSpPr>
            <p:nvPr/>
          </p:nvSpPr>
          <p:spPr bwMode="black">
            <a:xfrm>
              <a:off x="10552630" y="4527098"/>
              <a:ext cx="552315" cy="106724"/>
            </a:xfrm>
            <a:custGeom>
              <a:avLst/>
              <a:gdLst>
                <a:gd name="T0" fmla="*/ 292 w 300"/>
                <a:gd name="T1" fmla="*/ 9 h 58"/>
                <a:gd name="T2" fmla="*/ 235 w 300"/>
                <a:gd name="T3" fmla="*/ 9 h 58"/>
                <a:gd name="T4" fmla="*/ 222 w 300"/>
                <a:gd name="T5" fmla="*/ 18 h 58"/>
                <a:gd name="T6" fmla="*/ 194 w 300"/>
                <a:gd name="T7" fmla="*/ 46 h 58"/>
                <a:gd name="T8" fmla="*/ 184 w 300"/>
                <a:gd name="T9" fmla="*/ 46 h 58"/>
                <a:gd name="T10" fmla="*/ 185 w 300"/>
                <a:gd name="T11" fmla="*/ 42 h 58"/>
                <a:gd name="T12" fmla="*/ 167 w 300"/>
                <a:gd name="T13" fmla="*/ 42 h 58"/>
                <a:gd name="T14" fmla="*/ 160 w 300"/>
                <a:gd name="T15" fmla="*/ 31 h 58"/>
                <a:gd name="T16" fmla="*/ 149 w 300"/>
                <a:gd name="T17" fmla="*/ 26 h 58"/>
                <a:gd name="T18" fmla="*/ 139 w 300"/>
                <a:gd name="T19" fmla="*/ 17 h 58"/>
                <a:gd name="T20" fmla="*/ 130 w 300"/>
                <a:gd name="T21" fmla="*/ 13 h 58"/>
                <a:gd name="T22" fmla="*/ 121 w 300"/>
                <a:gd name="T23" fmla="*/ 9 h 58"/>
                <a:gd name="T24" fmla="*/ 102 w 300"/>
                <a:gd name="T25" fmla="*/ 7 h 58"/>
                <a:gd name="T26" fmla="*/ 87 w 300"/>
                <a:gd name="T27" fmla="*/ 0 h 58"/>
                <a:gd name="T28" fmla="*/ 64 w 300"/>
                <a:gd name="T29" fmla="*/ 14 h 58"/>
                <a:gd name="T30" fmla="*/ 47 w 300"/>
                <a:gd name="T31" fmla="*/ 25 h 58"/>
                <a:gd name="T32" fmla="*/ 38 w 300"/>
                <a:gd name="T33" fmla="*/ 35 h 58"/>
                <a:gd name="T34" fmla="*/ 24 w 300"/>
                <a:gd name="T35" fmla="*/ 43 h 58"/>
                <a:gd name="T36" fmla="*/ 24 w 300"/>
                <a:gd name="T37" fmla="*/ 46 h 58"/>
                <a:gd name="T38" fmla="*/ 8 w 300"/>
                <a:gd name="T39" fmla="*/ 46 h 58"/>
                <a:gd name="T40" fmla="*/ 7 w 300"/>
                <a:gd name="T41" fmla="*/ 58 h 58"/>
                <a:gd name="T42" fmla="*/ 187 w 300"/>
                <a:gd name="T43" fmla="*/ 58 h 58"/>
                <a:gd name="T44" fmla="*/ 216 w 300"/>
                <a:gd name="T45" fmla="*/ 50 h 58"/>
                <a:gd name="T46" fmla="*/ 236 w 300"/>
                <a:gd name="T47" fmla="*/ 26 h 58"/>
                <a:gd name="T48" fmla="*/ 239 w 300"/>
                <a:gd name="T49" fmla="*/ 26 h 58"/>
                <a:gd name="T50" fmla="*/ 292 w 300"/>
                <a:gd name="T51" fmla="*/ 26 h 58"/>
                <a:gd name="T52" fmla="*/ 300 w 300"/>
                <a:gd name="T53" fmla="*/ 17 h 58"/>
                <a:gd name="T54" fmla="*/ 292 w 300"/>
                <a:gd name="T55" fmla="*/ 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0" h="58">
                  <a:moveTo>
                    <a:pt x="292" y="9"/>
                  </a:moveTo>
                  <a:cubicBezTo>
                    <a:pt x="235" y="9"/>
                    <a:pt x="235" y="9"/>
                    <a:pt x="235" y="9"/>
                  </a:cubicBezTo>
                  <a:cubicBezTo>
                    <a:pt x="231" y="9"/>
                    <a:pt x="227" y="13"/>
                    <a:pt x="222" y="18"/>
                  </a:cubicBezTo>
                  <a:cubicBezTo>
                    <a:pt x="213" y="29"/>
                    <a:pt x="199" y="46"/>
                    <a:pt x="194" y="46"/>
                  </a:cubicBezTo>
                  <a:cubicBezTo>
                    <a:pt x="193" y="46"/>
                    <a:pt x="190" y="46"/>
                    <a:pt x="184" y="46"/>
                  </a:cubicBezTo>
                  <a:cubicBezTo>
                    <a:pt x="185" y="45"/>
                    <a:pt x="185" y="43"/>
                    <a:pt x="185" y="42"/>
                  </a:cubicBezTo>
                  <a:cubicBezTo>
                    <a:pt x="184" y="37"/>
                    <a:pt x="172" y="42"/>
                    <a:pt x="167" y="42"/>
                  </a:cubicBezTo>
                  <a:cubicBezTo>
                    <a:pt x="162" y="42"/>
                    <a:pt x="162" y="35"/>
                    <a:pt x="160" y="31"/>
                  </a:cubicBezTo>
                  <a:cubicBezTo>
                    <a:pt x="158" y="27"/>
                    <a:pt x="152" y="29"/>
                    <a:pt x="149" y="26"/>
                  </a:cubicBezTo>
                  <a:cubicBezTo>
                    <a:pt x="146" y="23"/>
                    <a:pt x="139" y="21"/>
                    <a:pt x="139" y="17"/>
                  </a:cubicBezTo>
                  <a:cubicBezTo>
                    <a:pt x="139" y="13"/>
                    <a:pt x="130" y="13"/>
                    <a:pt x="130" y="13"/>
                  </a:cubicBezTo>
                  <a:cubicBezTo>
                    <a:pt x="130" y="13"/>
                    <a:pt x="122" y="13"/>
                    <a:pt x="121" y="9"/>
                  </a:cubicBezTo>
                  <a:cubicBezTo>
                    <a:pt x="120" y="6"/>
                    <a:pt x="107" y="6"/>
                    <a:pt x="102" y="7"/>
                  </a:cubicBezTo>
                  <a:cubicBezTo>
                    <a:pt x="96" y="7"/>
                    <a:pt x="97" y="0"/>
                    <a:pt x="87" y="0"/>
                  </a:cubicBezTo>
                  <a:cubicBezTo>
                    <a:pt x="77" y="0"/>
                    <a:pt x="73" y="10"/>
                    <a:pt x="64" y="14"/>
                  </a:cubicBezTo>
                  <a:cubicBezTo>
                    <a:pt x="56" y="18"/>
                    <a:pt x="52" y="23"/>
                    <a:pt x="47" y="25"/>
                  </a:cubicBezTo>
                  <a:cubicBezTo>
                    <a:pt x="42" y="27"/>
                    <a:pt x="41" y="37"/>
                    <a:pt x="38" y="35"/>
                  </a:cubicBezTo>
                  <a:cubicBezTo>
                    <a:pt x="35" y="33"/>
                    <a:pt x="28" y="36"/>
                    <a:pt x="24" y="43"/>
                  </a:cubicBezTo>
                  <a:cubicBezTo>
                    <a:pt x="23" y="44"/>
                    <a:pt x="23" y="46"/>
                    <a:pt x="24" y="46"/>
                  </a:cubicBezTo>
                  <a:cubicBezTo>
                    <a:pt x="16" y="46"/>
                    <a:pt x="10" y="46"/>
                    <a:pt x="8" y="46"/>
                  </a:cubicBezTo>
                  <a:cubicBezTo>
                    <a:pt x="1" y="46"/>
                    <a:pt x="0" y="58"/>
                    <a:pt x="7" y="58"/>
                  </a:cubicBezTo>
                  <a:cubicBezTo>
                    <a:pt x="14" y="58"/>
                    <a:pt x="171" y="58"/>
                    <a:pt x="187" y="58"/>
                  </a:cubicBezTo>
                  <a:cubicBezTo>
                    <a:pt x="203" y="58"/>
                    <a:pt x="210" y="56"/>
                    <a:pt x="216" y="50"/>
                  </a:cubicBezTo>
                  <a:cubicBezTo>
                    <a:pt x="220" y="46"/>
                    <a:pt x="230" y="34"/>
                    <a:pt x="236" y="26"/>
                  </a:cubicBezTo>
                  <a:cubicBezTo>
                    <a:pt x="239" y="26"/>
                    <a:pt x="239" y="26"/>
                    <a:pt x="239" y="26"/>
                  </a:cubicBezTo>
                  <a:cubicBezTo>
                    <a:pt x="292" y="26"/>
                    <a:pt x="292" y="26"/>
                    <a:pt x="292" y="26"/>
                  </a:cubicBezTo>
                  <a:cubicBezTo>
                    <a:pt x="297" y="26"/>
                    <a:pt x="300" y="22"/>
                    <a:pt x="300" y="17"/>
                  </a:cubicBezTo>
                  <a:cubicBezTo>
                    <a:pt x="300" y="13"/>
                    <a:pt x="297" y="9"/>
                    <a:pt x="292" y="9"/>
                  </a:cubicBezTo>
                  <a:close/>
                </a:path>
              </a:pathLst>
            </a:custGeom>
            <a:grpFill/>
            <a:ln>
              <a:noFill/>
            </a:ln>
          </p:spPr>
          <p:txBody>
            <a:bodyPr vert="horz" wrap="square" lIns="93247" tIns="46623" rIns="93247" bIns="46623" numCol="1" anchor="t" anchorCtr="0" compatLnSpc="1">
              <a:prstTxWarp prst="textNoShape">
                <a:avLst/>
              </a:prstTxWarp>
            </a:bodyPr>
            <a:lstStyle/>
            <a:p>
              <a:endParaRPr lang="en-US" sz="1632">
                <a:solidFill>
                  <a:srgbClr val="282828"/>
                </a:solidFill>
              </a:endParaRPr>
            </a:p>
          </p:txBody>
        </p:sp>
      </p:grpSp>
      <p:sp>
        <p:nvSpPr>
          <p:cNvPr id="55" name="Freeform 24"/>
          <p:cNvSpPr>
            <a:spLocks noEditPoints="1"/>
          </p:cNvSpPr>
          <p:nvPr/>
        </p:nvSpPr>
        <p:spPr bwMode="black">
          <a:xfrm>
            <a:off x="11365703" y="3014646"/>
            <a:ext cx="783361" cy="1111149"/>
          </a:xfrm>
          <a:custGeom>
            <a:avLst/>
            <a:gdLst>
              <a:gd name="T0" fmla="*/ 126 w 259"/>
              <a:gd name="T1" fmla="*/ 53 h 300"/>
              <a:gd name="T2" fmla="*/ 120 w 259"/>
              <a:gd name="T3" fmla="*/ 38 h 300"/>
              <a:gd name="T4" fmla="*/ 77 w 259"/>
              <a:gd name="T5" fmla="*/ 43 h 300"/>
              <a:gd name="T6" fmla="*/ 105 w 259"/>
              <a:gd name="T7" fmla="*/ 53 h 300"/>
              <a:gd name="T8" fmla="*/ 105 w 259"/>
              <a:gd name="T9" fmla="*/ 53 h 300"/>
              <a:gd name="T10" fmla="*/ 84 w 259"/>
              <a:gd name="T11" fmla="*/ 136 h 300"/>
              <a:gd name="T12" fmla="*/ 79 w 259"/>
              <a:gd name="T13" fmla="*/ 124 h 300"/>
              <a:gd name="T14" fmla="*/ 45 w 259"/>
              <a:gd name="T15" fmla="*/ 128 h 300"/>
              <a:gd name="T16" fmla="*/ 67 w 259"/>
              <a:gd name="T17" fmla="*/ 136 h 300"/>
              <a:gd name="T18" fmla="*/ 67 w 259"/>
              <a:gd name="T19" fmla="*/ 136 h 300"/>
              <a:gd name="T20" fmla="*/ 35 w 259"/>
              <a:gd name="T21" fmla="*/ 69 h 300"/>
              <a:gd name="T22" fmla="*/ 32 w 259"/>
              <a:gd name="T23" fmla="*/ 63 h 300"/>
              <a:gd name="T24" fmla="*/ 15 w 259"/>
              <a:gd name="T25" fmla="*/ 65 h 300"/>
              <a:gd name="T26" fmla="*/ 26 w 259"/>
              <a:gd name="T27" fmla="*/ 69 h 300"/>
              <a:gd name="T28" fmla="*/ 26 w 259"/>
              <a:gd name="T29" fmla="*/ 69 h 300"/>
              <a:gd name="T30" fmla="*/ 233 w 259"/>
              <a:gd name="T31" fmla="*/ 19 h 300"/>
              <a:gd name="T32" fmla="*/ 231 w 259"/>
              <a:gd name="T33" fmla="*/ 13 h 300"/>
              <a:gd name="T34" fmla="*/ 214 w 259"/>
              <a:gd name="T35" fmla="*/ 15 h 300"/>
              <a:gd name="T36" fmla="*/ 225 w 259"/>
              <a:gd name="T37" fmla="*/ 19 h 300"/>
              <a:gd name="T38" fmla="*/ 225 w 259"/>
              <a:gd name="T39" fmla="*/ 19 h 300"/>
              <a:gd name="T40" fmla="*/ 248 w 259"/>
              <a:gd name="T41" fmla="*/ 141 h 300"/>
              <a:gd name="T42" fmla="*/ 246 w 259"/>
              <a:gd name="T43" fmla="*/ 135 h 300"/>
              <a:gd name="T44" fmla="*/ 229 w 259"/>
              <a:gd name="T45" fmla="*/ 136 h 300"/>
              <a:gd name="T46" fmla="*/ 240 w 259"/>
              <a:gd name="T47" fmla="*/ 141 h 300"/>
              <a:gd name="T48" fmla="*/ 240 w 259"/>
              <a:gd name="T49" fmla="*/ 141 h 300"/>
              <a:gd name="T50" fmla="*/ 20 w 259"/>
              <a:gd name="T51" fmla="*/ 162 h 300"/>
              <a:gd name="T52" fmla="*/ 17 w 259"/>
              <a:gd name="T53" fmla="*/ 156 h 300"/>
              <a:gd name="T54" fmla="*/ 0 w 259"/>
              <a:gd name="T55" fmla="*/ 158 h 300"/>
              <a:gd name="T56" fmla="*/ 11 w 259"/>
              <a:gd name="T57" fmla="*/ 162 h 300"/>
              <a:gd name="T58" fmla="*/ 11 w 259"/>
              <a:gd name="T59" fmla="*/ 162 h 300"/>
              <a:gd name="T60" fmla="*/ 226 w 259"/>
              <a:gd name="T61" fmla="*/ 100 h 300"/>
              <a:gd name="T62" fmla="*/ 219 w 259"/>
              <a:gd name="T63" fmla="*/ 82 h 300"/>
              <a:gd name="T64" fmla="*/ 168 w 259"/>
              <a:gd name="T65" fmla="*/ 88 h 300"/>
              <a:gd name="T66" fmla="*/ 201 w 259"/>
              <a:gd name="T67" fmla="*/ 100 h 300"/>
              <a:gd name="T68" fmla="*/ 201 w 259"/>
              <a:gd name="T69" fmla="*/ 100 h 300"/>
              <a:gd name="T70" fmla="*/ 223 w 259"/>
              <a:gd name="T71" fmla="*/ 146 h 300"/>
              <a:gd name="T72" fmla="*/ 156 w 259"/>
              <a:gd name="T73" fmla="*/ 178 h 300"/>
              <a:gd name="T74" fmla="*/ 150 w 259"/>
              <a:gd name="T75" fmla="*/ 178 h 300"/>
              <a:gd name="T76" fmla="*/ 206 w 259"/>
              <a:gd name="T77" fmla="*/ 17 h 300"/>
              <a:gd name="T78" fmla="*/ 120 w 259"/>
              <a:gd name="T79" fmla="*/ 69 h 300"/>
              <a:gd name="T80" fmla="*/ 54 w 259"/>
              <a:gd name="T81" fmla="*/ 62 h 300"/>
              <a:gd name="T82" fmla="*/ 103 w 259"/>
              <a:gd name="T83" fmla="*/ 178 h 300"/>
              <a:gd name="T84" fmla="*/ 97 w 259"/>
              <a:gd name="T85" fmla="*/ 178 h 300"/>
              <a:gd name="T86" fmla="*/ 36 w 259"/>
              <a:gd name="T87" fmla="*/ 160 h 300"/>
              <a:gd name="T88" fmla="*/ 22 w 259"/>
              <a:gd name="T89" fmla="*/ 236 h 300"/>
              <a:gd name="T90" fmla="*/ 60 w 259"/>
              <a:gd name="T91" fmla="*/ 294 h 300"/>
              <a:gd name="T92" fmla="*/ 212 w 259"/>
              <a:gd name="T93" fmla="*/ 195 h 300"/>
              <a:gd name="T94" fmla="*/ 250 w 259"/>
              <a:gd name="T95" fmla="*/ 231 h 300"/>
              <a:gd name="T96" fmla="*/ 113 w 259"/>
              <a:gd name="T97" fmla="*/ 21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300">
                <a:moveTo>
                  <a:pt x="115" y="81"/>
                </a:moveTo>
                <a:cubicBezTo>
                  <a:pt x="115" y="81"/>
                  <a:pt x="115" y="52"/>
                  <a:pt x="120" y="47"/>
                </a:cubicBezTo>
                <a:cubicBezTo>
                  <a:pt x="125" y="42"/>
                  <a:pt x="153" y="43"/>
                  <a:pt x="153" y="43"/>
                </a:cubicBezTo>
                <a:cubicBezTo>
                  <a:pt x="153" y="43"/>
                  <a:pt x="131" y="48"/>
                  <a:pt x="126" y="53"/>
                </a:cubicBezTo>
                <a:cubicBezTo>
                  <a:pt x="120" y="58"/>
                  <a:pt x="115" y="81"/>
                  <a:pt x="115" y="81"/>
                </a:cubicBezTo>
                <a:close/>
                <a:moveTo>
                  <a:pt x="126" y="32"/>
                </a:moveTo>
                <a:cubicBezTo>
                  <a:pt x="120" y="27"/>
                  <a:pt x="115" y="5"/>
                  <a:pt x="115" y="5"/>
                </a:cubicBezTo>
                <a:cubicBezTo>
                  <a:pt x="115" y="5"/>
                  <a:pt x="115" y="33"/>
                  <a:pt x="120" y="38"/>
                </a:cubicBezTo>
                <a:cubicBezTo>
                  <a:pt x="125" y="43"/>
                  <a:pt x="153" y="43"/>
                  <a:pt x="153" y="43"/>
                </a:cubicBezTo>
                <a:cubicBezTo>
                  <a:pt x="153" y="43"/>
                  <a:pt x="131" y="38"/>
                  <a:pt x="126" y="32"/>
                </a:cubicBezTo>
                <a:close/>
                <a:moveTo>
                  <a:pt x="105" y="32"/>
                </a:moveTo>
                <a:cubicBezTo>
                  <a:pt x="100" y="38"/>
                  <a:pt x="77" y="43"/>
                  <a:pt x="77" y="43"/>
                </a:cubicBezTo>
                <a:cubicBezTo>
                  <a:pt x="77" y="43"/>
                  <a:pt x="105" y="43"/>
                  <a:pt x="111" y="38"/>
                </a:cubicBezTo>
                <a:cubicBezTo>
                  <a:pt x="116" y="33"/>
                  <a:pt x="115" y="5"/>
                  <a:pt x="115" y="5"/>
                </a:cubicBezTo>
                <a:cubicBezTo>
                  <a:pt x="115" y="5"/>
                  <a:pt x="110" y="27"/>
                  <a:pt x="105" y="32"/>
                </a:cubicBezTo>
                <a:close/>
                <a:moveTo>
                  <a:pt x="105" y="53"/>
                </a:moveTo>
                <a:cubicBezTo>
                  <a:pt x="110" y="58"/>
                  <a:pt x="115" y="81"/>
                  <a:pt x="115" y="81"/>
                </a:cubicBezTo>
                <a:cubicBezTo>
                  <a:pt x="115" y="81"/>
                  <a:pt x="116" y="52"/>
                  <a:pt x="111" y="47"/>
                </a:cubicBezTo>
                <a:cubicBezTo>
                  <a:pt x="105" y="42"/>
                  <a:pt x="77" y="43"/>
                  <a:pt x="77" y="43"/>
                </a:cubicBezTo>
                <a:cubicBezTo>
                  <a:pt x="77" y="43"/>
                  <a:pt x="100" y="48"/>
                  <a:pt x="105" y="53"/>
                </a:cubicBezTo>
                <a:close/>
                <a:moveTo>
                  <a:pt x="75" y="158"/>
                </a:moveTo>
                <a:cubicBezTo>
                  <a:pt x="75" y="158"/>
                  <a:pt x="75" y="136"/>
                  <a:pt x="79" y="131"/>
                </a:cubicBezTo>
                <a:cubicBezTo>
                  <a:pt x="83" y="127"/>
                  <a:pt x="106" y="128"/>
                  <a:pt x="106" y="128"/>
                </a:cubicBezTo>
                <a:cubicBezTo>
                  <a:pt x="106" y="128"/>
                  <a:pt x="88" y="132"/>
                  <a:pt x="84" y="136"/>
                </a:cubicBezTo>
                <a:cubicBezTo>
                  <a:pt x="79" y="140"/>
                  <a:pt x="75" y="158"/>
                  <a:pt x="75" y="158"/>
                </a:cubicBezTo>
                <a:close/>
                <a:moveTo>
                  <a:pt x="84" y="119"/>
                </a:moveTo>
                <a:cubicBezTo>
                  <a:pt x="79" y="115"/>
                  <a:pt x="75" y="97"/>
                  <a:pt x="75" y="97"/>
                </a:cubicBezTo>
                <a:cubicBezTo>
                  <a:pt x="75" y="97"/>
                  <a:pt x="75" y="120"/>
                  <a:pt x="79" y="124"/>
                </a:cubicBezTo>
                <a:cubicBezTo>
                  <a:pt x="83" y="128"/>
                  <a:pt x="106" y="128"/>
                  <a:pt x="106" y="128"/>
                </a:cubicBezTo>
                <a:cubicBezTo>
                  <a:pt x="106" y="128"/>
                  <a:pt x="88" y="124"/>
                  <a:pt x="84" y="119"/>
                </a:cubicBezTo>
                <a:close/>
                <a:moveTo>
                  <a:pt x="67" y="119"/>
                </a:moveTo>
                <a:cubicBezTo>
                  <a:pt x="63" y="124"/>
                  <a:pt x="45" y="128"/>
                  <a:pt x="45" y="128"/>
                </a:cubicBezTo>
                <a:cubicBezTo>
                  <a:pt x="45" y="128"/>
                  <a:pt x="68" y="128"/>
                  <a:pt x="72" y="124"/>
                </a:cubicBezTo>
                <a:cubicBezTo>
                  <a:pt x="76" y="120"/>
                  <a:pt x="75" y="97"/>
                  <a:pt x="75" y="97"/>
                </a:cubicBezTo>
                <a:cubicBezTo>
                  <a:pt x="75" y="97"/>
                  <a:pt x="71" y="115"/>
                  <a:pt x="67" y="119"/>
                </a:cubicBezTo>
                <a:close/>
                <a:moveTo>
                  <a:pt x="67" y="136"/>
                </a:moveTo>
                <a:cubicBezTo>
                  <a:pt x="71" y="140"/>
                  <a:pt x="75" y="158"/>
                  <a:pt x="75" y="158"/>
                </a:cubicBezTo>
                <a:cubicBezTo>
                  <a:pt x="75" y="158"/>
                  <a:pt x="76" y="136"/>
                  <a:pt x="72" y="131"/>
                </a:cubicBezTo>
                <a:cubicBezTo>
                  <a:pt x="68" y="127"/>
                  <a:pt x="45" y="128"/>
                  <a:pt x="45" y="128"/>
                </a:cubicBezTo>
                <a:cubicBezTo>
                  <a:pt x="45" y="128"/>
                  <a:pt x="63" y="132"/>
                  <a:pt x="67" y="136"/>
                </a:cubicBezTo>
                <a:close/>
                <a:moveTo>
                  <a:pt x="31" y="80"/>
                </a:moveTo>
                <a:cubicBezTo>
                  <a:pt x="31" y="80"/>
                  <a:pt x="30" y="69"/>
                  <a:pt x="32" y="67"/>
                </a:cubicBezTo>
                <a:cubicBezTo>
                  <a:pt x="35" y="65"/>
                  <a:pt x="46" y="65"/>
                  <a:pt x="46" y="65"/>
                </a:cubicBezTo>
                <a:cubicBezTo>
                  <a:pt x="46" y="65"/>
                  <a:pt x="37" y="67"/>
                  <a:pt x="35" y="69"/>
                </a:cubicBezTo>
                <a:cubicBezTo>
                  <a:pt x="33" y="71"/>
                  <a:pt x="31" y="80"/>
                  <a:pt x="31" y="80"/>
                </a:cubicBezTo>
                <a:close/>
                <a:moveTo>
                  <a:pt x="35" y="61"/>
                </a:moveTo>
                <a:cubicBezTo>
                  <a:pt x="33" y="59"/>
                  <a:pt x="31" y="50"/>
                  <a:pt x="31" y="50"/>
                </a:cubicBezTo>
                <a:cubicBezTo>
                  <a:pt x="31" y="50"/>
                  <a:pt x="30" y="61"/>
                  <a:pt x="32" y="63"/>
                </a:cubicBezTo>
                <a:cubicBezTo>
                  <a:pt x="35" y="65"/>
                  <a:pt x="46" y="65"/>
                  <a:pt x="46" y="65"/>
                </a:cubicBezTo>
                <a:cubicBezTo>
                  <a:pt x="46" y="65"/>
                  <a:pt x="37" y="63"/>
                  <a:pt x="35" y="61"/>
                </a:cubicBezTo>
                <a:close/>
                <a:moveTo>
                  <a:pt x="26" y="61"/>
                </a:moveTo>
                <a:cubicBezTo>
                  <a:pt x="24" y="63"/>
                  <a:pt x="15" y="65"/>
                  <a:pt x="15" y="65"/>
                </a:cubicBezTo>
                <a:cubicBezTo>
                  <a:pt x="15" y="65"/>
                  <a:pt x="27" y="65"/>
                  <a:pt x="29" y="63"/>
                </a:cubicBezTo>
                <a:cubicBezTo>
                  <a:pt x="31" y="61"/>
                  <a:pt x="31" y="50"/>
                  <a:pt x="31" y="50"/>
                </a:cubicBezTo>
                <a:cubicBezTo>
                  <a:pt x="31" y="50"/>
                  <a:pt x="29" y="59"/>
                  <a:pt x="26" y="61"/>
                </a:cubicBezTo>
                <a:close/>
                <a:moveTo>
                  <a:pt x="26" y="69"/>
                </a:moveTo>
                <a:cubicBezTo>
                  <a:pt x="29" y="71"/>
                  <a:pt x="31" y="80"/>
                  <a:pt x="31" y="80"/>
                </a:cubicBezTo>
                <a:cubicBezTo>
                  <a:pt x="31" y="80"/>
                  <a:pt x="31" y="69"/>
                  <a:pt x="29" y="67"/>
                </a:cubicBezTo>
                <a:cubicBezTo>
                  <a:pt x="27" y="65"/>
                  <a:pt x="15" y="65"/>
                  <a:pt x="15" y="65"/>
                </a:cubicBezTo>
                <a:cubicBezTo>
                  <a:pt x="15" y="65"/>
                  <a:pt x="24" y="67"/>
                  <a:pt x="26" y="69"/>
                </a:cubicBezTo>
                <a:close/>
                <a:moveTo>
                  <a:pt x="229" y="30"/>
                </a:moveTo>
                <a:cubicBezTo>
                  <a:pt x="229" y="30"/>
                  <a:pt x="229" y="19"/>
                  <a:pt x="231" y="17"/>
                </a:cubicBezTo>
                <a:cubicBezTo>
                  <a:pt x="233" y="15"/>
                  <a:pt x="244" y="15"/>
                  <a:pt x="244" y="15"/>
                </a:cubicBezTo>
                <a:cubicBezTo>
                  <a:pt x="244" y="15"/>
                  <a:pt x="235" y="17"/>
                  <a:pt x="233" y="19"/>
                </a:cubicBezTo>
                <a:cubicBezTo>
                  <a:pt x="231" y="21"/>
                  <a:pt x="229" y="30"/>
                  <a:pt x="229" y="30"/>
                </a:cubicBezTo>
                <a:close/>
                <a:moveTo>
                  <a:pt x="233" y="11"/>
                </a:moveTo>
                <a:cubicBezTo>
                  <a:pt x="231" y="9"/>
                  <a:pt x="229" y="0"/>
                  <a:pt x="229" y="0"/>
                </a:cubicBezTo>
                <a:cubicBezTo>
                  <a:pt x="229" y="0"/>
                  <a:pt x="229" y="11"/>
                  <a:pt x="231" y="13"/>
                </a:cubicBezTo>
                <a:cubicBezTo>
                  <a:pt x="233" y="15"/>
                  <a:pt x="244" y="15"/>
                  <a:pt x="244" y="15"/>
                </a:cubicBezTo>
                <a:cubicBezTo>
                  <a:pt x="244" y="15"/>
                  <a:pt x="235" y="13"/>
                  <a:pt x="233" y="11"/>
                </a:cubicBezTo>
                <a:close/>
                <a:moveTo>
                  <a:pt x="225" y="11"/>
                </a:moveTo>
                <a:cubicBezTo>
                  <a:pt x="223" y="13"/>
                  <a:pt x="214" y="15"/>
                  <a:pt x="214" y="15"/>
                </a:cubicBezTo>
                <a:cubicBezTo>
                  <a:pt x="214" y="15"/>
                  <a:pt x="225" y="15"/>
                  <a:pt x="227" y="13"/>
                </a:cubicBezTo>
                <a:cubicBezTo>
                  <a:pt x="229" y="11"/>
                  <a:pt x="229" y="0"/>
                  <a:pt x="229" y="0"/>
                </a:cubicBezTo>
                <a:cubicBezTo>
                  <a:pt x="229" y="0"/>
                  <a:pt x="227" y="9"/>
                  <a:pt x="225" y="11"/>
                </a:cubicBezTo>
                <a:close/>
                <a:moveTo>
                  <a:pt x="225" y="19"/>
                </a:moveTo>
                <a:cubicBezTo>
                  <a:pt x="227" y="21"/>
                  <a:pt x="229" y="30"/>
                  <a:pt x="229" y="30"/>
                </a:cubicBezTo>
                <a:cubicBezTo>
                  <a:pt x="229" y="30"/>
                  <a:pt x="229" y="19"/>
                  <a:pt x="227" y="17"/>
                </a:cubicBezTo>
                <a:cubicBezTo>
                  <a:pt x="225" y="15"/>
                  <a:pt x="214" y="15"/>
                  <a:pt x="214" y="15"/>
                </a:cubicBezTo>
                <a:cubicBezTo>
                  <a:pt x="214" y="15"/>
                  <a:pt x="223" y="17"/>
                  <a:pt x="225" y="19"/>
                </a:cubicBezTo>
                <a:close/>
                <a:moveTo>
                  <a:pt x="244" y="152"/>
                </a:moveTo>
                <a:cubicBezTo>
                  <a:pt x="244" y="152"/>
                  <a:pt x="244" y="140"/>
                  <a:pt x="246" y="138"/>
                </a:cubicBezTo>
                <a:cubicBezTo>
                  <a:pt x="248" y="136"/>
                  <a:pt x="259" y="136"/>
                  <a:pt x="259" y="136"/>
                </a:cubicBezTo>
                <a:cubicBezTo>
                  <a:pt x="259" y="136"/>
                  <a:pt x="250" y="138"/>
                  <a:pt x="248" y="141"/>
                </a:cubicBezTo>
                <a:cubicBezTo>
                  <a:pt x="246" y="143"/>
                  <a:pt x="244" y="152"/>
                  <a:pt x="244" y="152"/>
                </a:cubicBezTo>
                <a:close/>
                <a:moveTo>
                  <a:pt x="248" y="132"/>
                </a:moveTo>
                <a:cubicBezTo>
                  <a:pt x="246" y="130"/>
                  <a:pt x="244" y="121"/>
                  <a:pt x="244" y="121"/>
                </a:cubicBezTo>
                <a:cubicBezTo>
                  <a:pt x="244" y="121"/>
                  <a:pt x="244" y="133"/>
                  <a:pt x="246" y="135"/>
                </a:cubicBezTo>
                <a:cubicBezTo>
                  <a:pt x="248" y="137"/>
                  <a:pt x="259" y="136"/>
                  <a:pt x="259" y="136"/>
                </a:cubicBezTo>
                <a:cubicBezTo>
                  <a:pt x="259" y="136"/>
                  <a:pt x="250" y="134"/>
                  <a:pt x="248" y="132"/>
                </a:cubicBezTo>
                <a:close/>
                <a:moveTo>
                  <a:pt x="240" y="132"/>
                </a:moveTo>
                <a:cubicBezTo>
                  <a:pt x="238" y="134"/>
                  <a:pt x="229" y="136"/>
                  <a:pt x="229" y="136"/>
                </a:cubicBezTo>
                <a:cubicBezTo>
                  <a:pt x="229" y="136"/>
                  <a:pt x="240" y="137"/>
                  <a:pt x="242" y="135"/>
                </a:cubicBezTo>
                <a:cubicBezTo>
                  <a:pt x="244" y="133"/>
                  <a:pt x="244" y="121"/>
                  <a:pt x="244" y="121"/>
                </a:cubicBezTo>
                <a:cubicBezTo>
                  <a:pt x="244" y="121"/>
                  <a:pt x="242" y="130"/>
                  <a:pt x="240" y="132"/>
                </a:cubicBezTo>
                <a:close/>
                <a:moveTo>
                  <a:pt x="240" y="141"/>
                </a:moveTo>
                <a:cubicBezTo>
                  <a:pt x="242" y="143"/>
                  <a:pt x="244" y="152"/>
                  <a:pt x="244" y="152"/>
                </a:cubicBezTo>
                <a:cubicBezTo>
                  <a:pt x="244" y="152"/>
                  <a:pt x="244" y="140"/>
                  <a:pt x="242" y="138"/>
                </a:cubicBezTo>
                <a:cubicBezTo>
                  <a:pt x="240" y="136"/>
                  <a:pt x="229" y="136"/>
                  <a:pt x="229" y="136"/>
                </a:cubicBezTo>
                <a:cubicBezTo>
                  <a:pt x="229" y="136"/>
                  <a:pt x="238" y="138"/>
                  <a:pt x="240" y="141"/>
                </a:cubicBezTo>
                <a:close/>
                <a:moveTo>
                  <a:pt x="15" y="173"/>
                </a:moveTo>
                <a:cubicBezTo>
                  <a:pt x="15" y="173"/>
                  <a:pt x="15" y="162"/>
                  <a:pt x="17" y="160"/>
                </a:cubicBezTo>
                <a:cubicBezTo>
                  <a:pt x="19" y="158"/>
                  <a:pt x="31" y="158"/>
                  <a:pt x="31" y="158"/>
                </a:cubicBezTo>
                <a:cubicBezTo>
                  <a:pt x="31" y="158"/>
                  <a:pt x="22" y="160"/>
                  <a:pt x="20" y="162"/>
                </a:cubicBezTo>
                <a:cubicBezTo>
                  <a:pt x="17" y="164"/>
                  <a:pt x="15" y="173"/>
                  <a:pt x="15" y="173"/>
                </a:cubicBezTo>
                <a:close/>
                <a:moveTo>
                  <a:pt x="20" y="154"/>
                </a:moveTo>
                <a:cubicBezTo>
                  <a:pt x="17" y="152"/>
                  <a:pt x="15" y="143"/>
                  <a:pt x="15" y="143"/>
                </a:cubicBezTo>
                <a:cubicBezTo>
                  <a:pt x="15" y="143"/>
                  <a:pt x="15" y="154"/>
                  <a:pt x="17" y="156"/>
                </a:cubicBezTo>
                <a:cubicBezTo>
                  <a:pt x="19" y="158"/>
                  <a:pt x="31" y="158"/>
                  <a:pt x="31" y="158"/>
                </a:cubicBezTo>
                <a:cubicBezTo>
                  <a:pt x="31" y="158"/>
                  <a:pt x="22" y="156"/>
                  <a:pt x="20" y="154"/>
                </a:cubicBezTo>
                <a:close/>
                <a:moveTo>
                  <a:pt x="11" y="154"/>
                </a:moveTo>
                <a:cubicBezTo>
                  <a:pt x="9" y="156"/>
                  <a:pt x="0" y="158"/>
                  <a:pt x="0" y="158"/>
                </a:cubicBezTo>
                <a:cubicBezTo>
                  <a:pt x="0" y="158"/>
                  <a:pt x="11" y="158"/>
                  <a:pt x="14" y="156"/>
                </a:cubicBezTo>
                <a:cubicBezTo>
                  <a:pt x="16" y="154"/>
                  <a:pt x="15" y="143"/>
                  <a:pt x="15" y="143"/>
                </a:cubicBezTo>
                <a:cubicBezTo>
                  <a:pt x="15" y="143"/>
                  <a:pt x="13" y="152"/>
                  <a:pt x="11" y="154"/>
                </a:cubicBezTo>
                <a:close/>
                <a:moveTo>
                  <a:pt x="11" y="162"/>
                </a:moveTo>
                <a:cubicBezTo>
                  <a:pt x="13" y="164"/>
                  <a:pt x="15" y="173"/>
                  <a:pt x="15" y="173"/>
                </a:cubicBezTo>
                <a:cubicBezTo>
                  <a:pt x="15" y="173"/>
                  <a:pt x="16" y="162"/>
                  <a:pt x="14" y="160"/>
                </a:cubicBezTo>
                <a:cubicBezTo>
                  <a:pt x="11" y="158"/>
                  <a:pt x="0" y="158"/>
                  <a:pt x="0" y="158"/>
                </a:cubicBezTo>
                <a:cubicBezTo>
                  <a:pt x="0" y="158"/>
                  <a:pt x="9" y="160"/>
                  <a:pt x="11" y="162"/>
                </a:cubicBezTo>
                <a:close/>
                <a:moveTo>
                  <a:pt x="214" y="133"/>
                </a:moveTo>
                <a:cubicBezTo>
                  <a:pt x="214" y="133"/>
                  <a:pt x="213" y="99"/>
                  <a:pt x="219" y="93"/>
                </a:cubicBezTo>
                <a:cubicBezTo>
                  <a:pt x="226" y="87"/>
                  <a:pt x="259" y="88"/>
                  <a:pt x="259" y="88"/>
                </a:cubicBezTo>
                <a:cubicBezTo>
                  <a:pt x="259" y="88"/>
                  <a:pt x="232" y="94"/>
                  <a:pt x="226" y="100"/>
                </a:cubicBezTo>
                <a:cubicBezTo>
                  <a:pt x="220" y="106"/>
                  <a:pt x="214" y="133"/>
                  <a:pt x="214" y="133"/>
                </a:cubicBezTo>
                <a:close/>
                <a:moveTo>
                  <a:pt x="226" y="75"/>
                </a:moveTo>
                <a:cubicBezTo>
                  <a:pt x="220" y="69"/>
                  <a:pt x="214" y="42"/>
                  <a:pt x="214" y="42"/>
                </a:cubicBezTo>
                <a:cubicBezTo>
                  <a:pt x="214" y="42"/>
                  <a:pt x="213" y="76"/>
                  <a:pt x="219" y="82"/>
                </a:cubicBezTo>
                <a:cubicBezTo>
                  <a:pt x="226" y="88"/>
                  <a:pt x="259" y="88"/>
                  <a:pt x="259" y="88"/>
                </a:cubicBezTo>
                <a:cubicBezTo>
                  <a:pt x="259" y="88"/>
                  <a:pt x="232" y="81"/>
                  <a:pt x="226" y="75"/>
                </a:cubicBezTo>
                <a:close/>
                <a:moveTo>
                  <a:pt x="201" y="75"/>
                </a:moveTo>
                <a:cubicBezTo>
                  <a:pt x="195" y="81"/>
                  <a:pt x="168" y="88"/>
                  <a:pt x="168" y="88"/>
                </a:cubicBezTo>
                <a:cubicBezTo>
                  <a:pt x="168" y="88"/>
                  <a:pt x="202" y="88"/>
                  <a:pt x="208" y="82"/>
                </a:cubicBezTo>
                <a:cubicBezTo>
                  <a:pt x="215" y="76"/>
                  <a:pt x="214" y="42"/>
                  <a:pt x="214" y="42"/>
                </a:cubicBezTo>
                <a:cubicBezTo>
                  <a:pt x="214" y="42"/>
                  <a:pt x="208" y="69"/>
                  <a:pt x="201" y="75"/>
                </a:cubicBezTo>
                <a:close/>
                <a:moveTo>
                  <a:pt x="201" y="100"/>
                </a:moveTo>
                <a:cubicBezTo>
                  <a:pt x="208" y="106"/>
                  <a:pt x="214" y="133"/>
                  <a:pt x="214" y="133"/>
                </a:cubicBezTo>
                <a:cubicBezTo>
                  <a:pt x="214" y="133"/>
                  <a:pt x="215" y="99"/>
                  <a:pt x="208" y="93"/>
                </a:cubicBezTo>
                <a:cubicBezTo>
                  <a:pt x="202" y="87"/>
                  <a:pt x="168" y="88"/>
                  <a:pt x="168" y="88"/>
                </a:cubicBezTo>
                <a:cubicBezTo>
                  <a:pt x="168" y="88"/>
                  <a:pt x="195" y="94"/>
                  <a:pt x="201" y="100"/>
                </a:cubicBezTo>
                <a:close/>
                <a:moveTo>
                  <a:pt x="250" y="231"/>
                </a:moveTo>
                <a:cubicBezTo>
                  <a:pt x="212" y="178"/>
                  <a:pt x="212" y="178"/>
                  <a:pt x="212" y="178"/>
                </a:cubicBezTo>
                <a:cubicBezTo>
                  <a:pt x="189" y="178"/>
                  <a:pt x="189" y="178"/>
                  <a:pt x="189" y="178"/>
                </a:cubicBezTo>
                <a:cubicBezTo>
                  <a:pt x="193" y="160"/>
                  <a:pt x="207" y="146"/>
                  <a:pt x="223" y="146"/>
                </a:cubicBezTo>
                <a:cubicBezTo>
                  <a:pt x="224" y="146"/>
                  <a:pt x="226" y="144"/>
                  <a:pt x="226" y="143"/>
                </a:cubicBezTo>
                <a:cubicBezTo>
                  <a:pt x="226" y="141"/>
                  <a:pt x="224" y="140"/>
                  <a:pt x="223" y="140"/>
                </a:cubicBezTo>
                <a:cubicBezTo>
                  <a:pt x="203" y="140"/>
                  <a:pt x="187" y="156"/>
                  <a:pt x="183" y="178"/>
                </a:cubicBezTo>
                <a:cubicBezTo>
                  <a:pt x="156" y="178"/>
                  <a:pt x="156" y="178"/>
                  <a:pt x="156" y="178"/>
                </a:cubicBezTo>
                <a:cubicBezTo>
                  <a:pt x="158" y="140"/>
                  <a:pt x="173" y="110"/>
                  <a:pt x="190" y="110"/>
                </a:cubicBezTo>
                <a:cubicBezTo>
                  <a:pt x="191" y="110"/>
                  <a:pt x="193" y="109"/>
                  <a:pt x="193" y="107"/>
                </a:cubicBezTo>
                <a:cubicBezTo>
                  <a:pt x="193" y="105"/>
                  <a:pt x="191" y="104"/>
                  <a:pt x="190" y="104"/>
                </a:cubicBezTo>
                <a:cubicBezTo>
                  <a:pt x="169" y="104"/>
                  <a:pt x="152" y="136"/>
                  <a:pt x="150" y="178"/>
                </a:cubicBezTo>
                <a:cubicBezTo>
                  <a:pt x="139" y="178"/>
                  <a:pt x="139" y="178"/>
                  <a:pt x="139" y="178"/>
                </a:cubicBezTo>
                <a:cubicBezTo>
                  <a:pt x="141" y="92"/>
                  <a:pt x="170" y="23"/>
                  <a:pt x="206" y="23"/>
                </a:cubicBezTo>
                <a:cubicBezTo>
                  <a:pt x="208" y="23"/>
                  <a:pt x="210" y="21"/>
                  <a:pt x="210" y="20"/>
                </a:cubicBezTo>
                <a:cubicBezTo>
                  <a:pt x="210" y="18"/>
                  <a:pt x="208" y="17"/>
                  <a:pt x="206" y="17"/>
                </a:cubicBezTo>
                <a:cubicBezTo>
                  <a:pt x="166" y="17"/>
                  <a:pt x="135" y="87"/>
                  <a:pt x="133" y="178"/>
                </a:cubicBezTo>
                <a:cubicBezTo>
                  <a:pt x="129" y="178"/>
                  <a:pt x="129" y="178"/>
                  <a:pt x="129" y="178"/>
                </a:cubicBezTo>
                <a:cubicBezTo>
                  <a:pt x="129" y="66"/>
                  <a:pt x="127" y="66"/>
                  <a:pt x="124" y="66"/>
                </a:cubicBezTo>
                <a:cubicBezTo>
                  <a:pt x="122" y="66"/>
                  <a:pt x="120" y="68"/>
                  <a:pt x="120" y="69"/>
                </a:cubicBezTo>
                <a:cubicBezTo>
                  <a:pt x="120" y="70"/>
                  <a:pt x="121" y="70"/>
                  <a:pt x="121" y="71"/>
                </a:cubicBezTo>
                <a:cubicBezTo>
                  <a:pt x="122" y="76"/>
                  <a:pt x="123" y="118"/>
                  <a:pt x="123" y="178"/>
                </a:cubicBezTo>
                <a:cubicBezTo>
                  <a:pt x="120" y="178"/>
                  <a:pt x="120" y="178"/>
                  <a:pt x="120" y="178"/>
                </a:cubicBezTo>
                <a:cubicBezTo>
                  <a:pt x="118" y="114"/>
                  <a:pt x="89" y="62"/>
                  <a:pt x="54" y="62"/>
                </a:cubicBezTo>
                <a:cubicBezTo>
                  <a:pt x="52" y="62"/>
                  <a:pt x="51" y="63"/>
                  <a:pt x="51" y="65"/>
                </a:cubicBezTo>
                <a:cubicBezTo>
                  <a:pt x="51" y="67"/>
                  <a:pt x="52" y="68"/>
                  <a:pt x="54" y="68"/>
                </a:cubicBezTo>
                <a:cubicBezTo>
                  <a:pt x="86" y="68"/>
                  <a:pt x="112" y="117"/>
                  <a:pt x="113" y="178"/>
                </a:cubicBezTo>
                <a:cubicBezTo>
                  <a:pt x="103" y="178"/>
                  <a:pt x="103" y="178"/>
                  <a:pt x="103" y="178"/>
                </a:cubicBezTo>
                <a:cubicBezTo>
                  <a:pt x="103" y="161"/>
                  <a:pt x="98" y="144"/>
                  <a:pt x="89" y="144"/>
                </a:cubicBezTo>
                <a:cubicBezTo>
                  <a:pt x="87" y="144"/>
                  <a:pt x="86" y="145"/>
                  <a:pt x="86" y="147"/>
                </a:cubicBezTo>
                <a:cubicBezTo>
                  <a:pt x="86" y="149"/>
                  <a:pt x="87" y="150"/>
                  <a:pt x="89" y="150"/>
                </a:cubicBezTo>
                <a:cubicBezTo>
                  <a:pt x="91" y="150"/>
                  <a:pt x="97" y="161"/>
                  <a:pt x="97" y="178"/>
                </a:cubicBezTo>
                <a:cubicBezTo>
                  <a:pt x="86" y="178"/>
                  <a:pt x="86" y="178"/>
                  <a:pt x="86" y="178"/>
                </a:cubicBezTo>
                <a:cubicBezTo>
                  <a:pt x="79" y="164"/>
                  <a:pt x="59" y="154"/>
                  <a:pt x="36" y="154"/>
                </a:cubicBezTo>
                <a:cubicBezTo>
                  <a:pt x="34" y="154"/>
                  <a:pt x="33" y="156"/>
                  <a:pt x="33" y="157"/>
                </a:cubicBezTo>
                <a:cubicBezTo>
                  <a:pt x="33" y="159"/>
                  <a:pt x="34" y="160"/>
                  <a:pt x="36" y="160"/>
                </a:cubicBezTo>
                <a:cubicBezTo>
                  <a:pt x="55" y="160"/>
                  <a:pt x="72" y="168"/>
                  <a:pt x="79" y="178"/>
                </a:cubicBezTo>
                <a:cubicBezTo>
                  <a:pt x="60" y="178"/>
                  <a:pt x="60" y="178"/>
                  <a:pt x="60" y="178"/>
                </a:cubicBezTo>
                <a:cubicBezTo>
                  <a:pt x="22" y="231"/>
                  <a:pt x="22" y="231"/>
                  <a:pt x="22" y="231"/>
                </a:cubicBezTo>
                <a:cubicBezTo>
                  <a:pt x="21" y="233"/>
                  <a:pt x="21" y="235"/>
                  <a:pt x="22" y="236"/>
                </a:cubicBezTo>
                <a:cubicBezTo>
                  <a:pt x="27" y="238"/>
                  <a:pt x="27" y="238"/>
                  <a:pt x="27" y="238"/>
                </a:cubicBezTo>
                <a:cubicBezTo>
                  <a:pt x="28" y="239"/>
                  <a:pt x="30" y="239"/>
                  <a:pt x="31" y="238"/>
                </a:cubicBezTo>
                <a:cubicBezTo>
                  <a:pt x="60" y="195"/>
                  <a:pt x="60" y="195"/>
                  <a:pt x="60" y="195"/>
                </a:cubicBezTo>
                <a:cubicBezTo>
                  <a:pt x="60" y="294"/>
                  <a:pt x="60" y="294"/>
                  <a:pt x="60" y="294"/>
                </a:cubicBezTo>
                <a:cubicBezTo>
                  <a:pt x="60" y="297"/>
                  <a:pt x="63" y="300"/>
                  <a:pt x="66" y="300"/>
                </a:cubicBezTo>
                <a:cubicBezTo>
                  <a:pt x="206" y="300"/>
                  <a:pt x="206" y="300"/>
                  <a:pt x="206" y="300"/>
                </a:cubicBezTo>
                <a:cubicBezTo>
                  <a:pt x="209" y="300"/>
                  <a:pt x="212" y="297"/>
                  <a:pt x="212" y="294"/>
                </a:cubicBezTo>
                <a:cubicBezTo>
                  <a:pt x="212" y="195"/>
                  <a:pt x="212" y="195"/>
                  <a:pt x="212" y="195"/>
                </a:cubicBezTo>
                <a:cubicBezTo>
                  <a:pt x="242" y="238"/>
                  <a:pt x="242" y="238"/>
                  <a:pt x="242" y="238"/>
                </a:cubicBezTo>
                <a:cubicBezTo>
                  <a:pt x="243" y="239"/>
                  <a:pt x="244" y="239"/>
                  <a:pt x="246" y="238"/>
                </a:cubicBezTo>
                <a:cubicBezTo>
                  <a:pt x="250" y="236"/>
                  <a:pt x="250" y="236"/>
                  <a:pt x="250" y="236"/>
                </a:cubicBezTo>
                <a:cubicBezTo>
                  <a:pt x="251" y="235"/>
                  <a:pt x="251" y="233"/>
                  <a:pt x="250" y="231"/>
                </a:cubicBezTo>
                <a:close/>
                <a:moveTo>
                  <a:pt x="159" y="226"/>
                </a:moveTo>
                <a:cubicBezTo>
                  <a:pt x="113" y="226"/>
                  <a:pt x="113" y="226"/>
                  <a:pt x="113" y="226"/>
                </a:cubicBezTo>
                <a:cubicBezTo>
                  <a:pt x="110" y="226"/>
                  <a:pt x="107" y="223"/>
                  <a:pt x="107" y="220"/>
                </a:cubicBezTo>
                <a:cubicBezTo>
                  <a:pt x="107" y="216"/>
                  <a:pt x="110" y="214"/>
                  <a:pt x="113" y="214"/>
                </a:cubicBezTo>
                <a:cubicBezTo>
                  <a:pt x="159" y="214"/>
                  <a:pt x="159" y="214"/>
                  <a:pt x="159" y="214"/>
                </a:cubicBezTo>
                <a:cubicBezTo>
                  <a:pt x="162" y="214"/>
                  <a:pt x="165" y="216"/>
                  <a:pt x="165" y="220"/>
                </a:cubicBezTo>
                <a:cubicBezTo>
                  <a:pt x="165" y="223"/>
                  <a:pt x="162" y="226"/>
                  <a:pt x="159" y="226"/>
                </a:cubicBezTo>
                <a:close/>
              </a:path>
            </a:pathLst>
          </a:custGeom>
          <a:solidFill>
            <a:srgbClr val="FFFFFF"/>
          </a:solidFill>
          <a:ln>
            <a:noFill/>
          </a:ln>
        </p:spPr>
        <p:txBody>
          <a:bodyPr vert="horz" wrap="square" lIns="83931" tIns="41966" rIns="83931" bIns="41966" numCol="1" anchor="t" anchorCtr="0" compatLnSpc="1">
            <a:prstTxWarp prst="textNoShape">
              <a:avLst/>
            </a:prstTxWarp>
          </a:bodyPr>
          <a:lstStyle/>
          <a:p>
            <a:endParaRPr lang="en-US" sz="1632">
              <a:solidFill>
                <a:srgbClr val="282828"/>
              </a:solidFill>
            </a:endParaRPr>
          </a:p>
        </p:txBody>
      </p:sp>
      <p:sp>
        <p:nvSpPr>
          <p:cNvPr id="56" name="TextBox 55"/>
          <p:cNvSpPr txBox="1"/>
          <p:nvPr/>
        </p:nvSpPr>
        <p:spPr>
          <a:xfrm>
            <a:off x="303485" y="4507564"/>
            <a:ext cx="3355029" cy="1176971"/>
          </a:xfrm>
          <a:prstGeom prst="rect">
            <a:avLst/>
          </a:prstGeom>
          <a:noFill/>
        </p:spPr>
        <p:txBody>
          <a:bodyPr wrap="square" lIns="0" tIns="0" rIns="0" bIns="0" rtlCol="0">
            <a:spAutoFit/>
          </a:bodyPr>
          <a:lstStyle/>
          <a:p>
            <a:pPr defTabSz="931691">
              <a:lnSpc>
                <a:spcPts val="1836"/>
              </a:lnSpc>
            </a:pPr>
            <a:r>
              <a:rPr lang="en-US" sz="2448" dirty="0">
                <a:solidFill>
                  <a:prstClr val="white"/>
                </a:solidFill>
                <a:cs typeface="Segoe UI" pitchFamily="34" charset="0"/>
              </a:rPr>
              <a:t>Modified Reports</a:t>
            </a:r>
          </a:p>
          <a:p>
            <a:pPr defTabSz="931691">
              <a:lnSpc>
                <a:spcPts val="1836"/>
              </a:lnSpc>
            </a:pPr>
            <a:endParaRPr lang="en-US" sz="2448" dirty="0">
              <a:solidFill>
                <a:prstClr val="white"/>
              </a:solidFill>
              <a:cs typeface="Segoe UI" pitchFamily="34" charset="0"/>
            </a:endParaRPr>
          </a:p>
          <a:p>
            <a:pPr defTabSz="931691">
              <a:lnSpc>
                <a:spcPts val="1836"/>
              </a:lnSpc>
            </a:pPr>
            <a:r>
              <a:rPr lang="en-US" sz="2448" dirty="0">
                <a:solidFill>
                  <a:prstClr val="white"/>
                </a:solidFill>
                <a:cs typeface="Segoe UI" pitchFamily="34" charset="0"/>
              </a:rPr>
              <a:t>Modified Forms</a:t>
            </a:r>
          </a:p>
          <a:p>
            <a:pPr defTabSz="931691">
              <a:lnSpc>
                <a:spcPts val="1836"/>
              </a:lnSpc>
            </a:pPr>
            <a:endParaRPr lang="en-US" sz="2448" dirty="0">
              <a:solidFill>
                <a:prstClr val="white"/>
              </a:solidFill>
              <a:cs typeface="Segoe UI" pitchFamily="34" charset="0"/>
            </a:endParaRPr>
          </a:p>
          <a:p>
            <a:pPr defTabSz="931691">
              <a:lnSpc>
                <a:spcPts val="1836"/>
              </a:lnSpc>
            </a:pPr>
            <a:r>
              <a:rPr lang="en-US" sz="2448" dirty="0">
                <a:solidFill>
                  <a:prstClr val="white"/>
                </a:solidFill>
                <a:cs typeface="Segoe UI" pitchFamily="34" charset="0"/>
              </a:rPr>
              <a:t>Alternate Forms</a:t>
            </a:r>
          </a:p>
        </p:txBody>
      </p:sp>
      <p:sp>
        <p:nvSpPr>
          <p:cNvPr id="58" name="TextBox 57"/>
          <p:cNvSpPr txBox="1"/>
          <p:nvPr/>
        </p:nvSpPr>
        <p:spPr>
          <a:xfrm>
            <a:off x="8587690" y="4476474"/>
            <a:ext cx="3638595" cy="1098663"/>
          </a:xfrm>
          <a:prstGeom prst="rect">
            <a:avLst/>
          </a:prstGeom>
          <a:noFill/>
        </p:spPr>
        <p:txBody>
          <a:bodyPr wrap="square" lIns="0" tIns="0" rIns="0" bIns="0" rtlCol="0">
            <a:spAutoFit/>
          </a:bodyPr>
          <a:lstStyle/>
          <a:p>
            <a:pPr defTabSz="931691">
              <a:lnSpc>
                <a:spcPts val="1836"/>
              </a:lnSpc>
            </a:pPr>
            <a:r>
              <a:rPr lang="en-US" sz="2448" dirty="0">
                <a:solidFill>
                  <a:prstClr val="white"/>
                </a:solidFill>
                <a:cs typeface="Segoe UI" pitchFamily="34" charset="0"/>
              </a:rPr>
              <a:t>Ideal for complex controls</a:t>
            </a:r>
          </a:p>
          <a:p>
            <a:pPr defTabSz="931691">
              <a:lnSpc>
                <a:spcPts val="1836"/>
              </a:lnSpc>
            </a:pPr>
            <a:endParaRPr lang="en-US" sz="2448" dirty="0">
              <a:solidFill>
                <a:prstClr val="white"/>
              </a:solidFill>
              <a:cs typeface="Segoe UI" pitchFamily="34" charset="0"/>
            </a:endParaRPr>
          </a:p>
          <a:p>
            <a:pPr defTabSz="931691">
              <a:lnSpc>
                <a:spcPts val="2448"/>
              </a:lnSpc>
            </a:pPr>
            <a:r>
              <a:rPr lang="en-US" sz="2448" dirty="0">
                <a:solidFill>
                  <a:prstClr val="white"/>
                </a:solidFill>
                <a:cs typeface="Segoe UI" pitchFamily="34" charset="0"/>
              </a:rPr>
              <a:t>Access client hardware and devices</a:t>
            </a:r>
          </a:p>
        </p:txBody>
      </p:sp>
      <p:sp>
        <p:nvSpPr>
          <p:cNvPr id="33" name="TextBox 32"/>
          <p:cNvSpPr txBox="1"/>
          <p:nvPr/>
        </p:nvSpPr>
        <p:spPr>
          <a:xfrm>
            <a:off x="4404412" y="4507563"/>
            <a:ext cx="3417206" cy="1176971"/>
          </a:xfrm>
          <a:prstGeom prst="rect">
            <a:avLst/>
          </a:prstGeom>
          <a:noFill/>
        </p:spPr>
        <p:txBody>
          <a:bodyPr wrap="square" lIns="0" tIns="0" rIns="0" bIns="0" rtlCol="0">
            <a:spAutoFit/>
          </a:bodyPr>
          <a:lstStyle/>
          <a:p>
            <a:pPr defTabSz="931691">
              <a:lnSpc>
                <a:spcPts val="1836"/>
              </a:lnSpc>
            </a:pPr>
            <a:r>
              <a:rPr lang="en-US" sz="2448" dirty="0">
                <a:solidFill>
                  <a:prstClr val="white"/>
                </a:solidFill>
                <a:cs typeface="Segoe UI" pitchFamily="34" charset="0"/>
              </a:rPr>
              <a:t>Third Party Products</a:t>
            </a:r>
          </a:p>
          <a:p>
            <a:pPr defTabSz="931691">
              <a:lnSpc>
                <a:spcPts val="1836"/>
              </a:lnSpc>
            </a:pPr>
            <a:endParaRPr lang="en-US" sz="2448" dirty="0">
              <a:solidFill>
                <a:prstClr val="white"/>
              </a:solidFill>
              <a:cs typeface="Segoe UI" pitchFamily="34" charset="0"/>
            </a:endParaRPr>
          </a:p>
          <a:p>
            <a:pPr defTabSz="931691">
              <a:lnSpc>
                <a:spcPts val="1836"/>
              </a:lnSpc>
            </a:pPr>
            <a:r>
              <a:rPr lang="en-US" sz="2448" dirty="0">
                <a:solidFill>
                  <a:prstClr val="white"/>
                </a:solidFill>
                <a:cs typeface="Segoe UI" pitchFamily="34" charset="0"/>
              </a:rPr>
              <a:t> - Dictionaries</a:t>
            </a:r>
          </a:p>
          <a:p>
            <a:pPr defTabSz="931691">
              <a:lnSpc>
                <a:spcPts val="1836"/>
              </a:lnSpc>
            </a:pPr>
            <a:endParaRPr lang="en-US" sz="2448" dirty="0">
              <a:solidFill>
                <a:prstClr val="white"/>
              </a:solidFill>
              <a:cs typeface="Segoe UI" pitchFamily="34" charset="0"/>
            </a:endParaRPr>
          </a:p>
          <a:p>
            <a:pPr defTabSz="931691">
              <a:lnSpc>
                <a:spcPts val="1836"/>
              </a:lnSpc>
            </a:pPr>
            <a:r>
              <a:rPr lang="en-US" sz="2448" dirty="0">
                <a:solidFill>
                  <a:prstClr val="white"/>
                </a:solidFill>
                <a:cs typeface="Segoe UI" pitchFamily="34" charset="0"/>
              </a:rPr>
              <a:t> - </a:t>
            </a:r>
            <a:r>
              <a:rPr lang="en-US" sz="2448" dirty="0" err="1">
                <a:solidFill>
                  <a:prstClr val="white"/>
                </a:solidFill>
                <a:cs typeface="Segoe UI" pitchFamily="34" charset="0"/>
              </a:rPr>
              <a:t>VSTools</a:t>
            </a:r>
            <a:r>
              <a:rPr lang="en-US" sz="2448" dirty="0">
                <a:solidFill>
                  <a:prstClr val="white"/>
                </a:solidFill>
                <a:cs typeface="Segoe UI" pitchFamily="34" charset="0"/>
              </a:rPr>
              <a:t> </a:t>
            </a:r>
            <a:r>
              <a:rPr lang="en-US" sz="2448" dirty="0" err="1">
                <a:solidFill>
                  <a:prstClr val="white"/>
                </a:solidFill>
                <a:cs typeface="Segoe UI" pitchFamily="34" charset="0"/>
              </a:rPr>
              <a:t>Addins</a:t>
            </a:r>
            <a:endParaRPr lang="en-US" sz="2448" dirty="0">
              <a:solidFill>
                <a:prstClr val="white"/>
              </a:solidFill>
              <a:cs typeface="Segoe UI" pitchFamily="34" charset="0"/>
            </a:endParaRPr>
          </a:p>
        </p:txBody>
      </p:sp>
      <p:cxnSp>
        <p:nvCxnSpPr>
          <p:cNvPr id="38" name="Straight Connector 37"/>
          <p:cNvCxnSpPr/>
          <p:nvPr/>
        </p:nvCxnSpPr>
        <p:spPr>
          <a:xfrm>
            <a:off x="4094327" y="2935527"/>
            <a:ext cx="0" cy="2766506"/>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845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73872" y="5775991"/>
            <a:ext cx="1264565" cy="1218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de-DE">
              <a:solidFill>
                <a:prstClr val="white"/>
              </a:solidFill>
            </a:endParaRPr>
          </a:p>
        </p:txBody>
      </p:sp>
      <p:sp>
        <p:nvSpPr>
          <p:cNvPr id="4" name="TextBox 3"/>
          <p:cNvSpPr txBox="1"/>
          <p:nvPr/>
        </p:nvSpPr>
        <p:spPr>
          <a:xfrm>
            <a:off x="7978813" y="1460688"/>
            <a:ext cx="4139784" cy="393949"/>
          </a:xfrm>
          <a:prstGeom prst="rect">
            <a:avLst/>
          </a:prstGeom>
          <a:noFill/>
        </p:spPr>
        <p:txBody>
          <a:bodyPr wrap="square" lIns="0" tIns="0" rIns="0" bIns="0" rtlCol="0">
            <a:spAutoFit/>
          </a:bodyPr>
          <a:lstStyle/>
          <a:p>
            <a:pPr defTabSz="932597"/>
            <a:r>
              <a:rPr lang="en-US" sz="2510" dirty="0">
                <a:solidFill>
                  <a:srgbClr val="5B697D"/>
                </a:solidFill>
              </a:rPr>
              <a:t>2015 documents up to date</a:t>
            </a:r>
          </a:p>
        </p:txBody>
      </p:sp>
      <p:sp>
        <p:nvSpPr>
          <p:cNvPr id="5" name="TextBox 4"/>
          <p:cNvSpPr txBox="1"/>
          <p:nvPr/>
        </p:nvSpPr>
        <p:spPr>
          <a:xfrm>
            <a:off x="7978814" y="2907377"/>
            <a:ext cx="4184228" cy="787898"/>
          </a:xfrm>
          <a:prstGeom prst="rect">
            <a:avLst/>
          </a:prstGeom>
          <a:noFill/>
        </p:spPr>
        <p:txBody>
          <a:bodyPr wrap="square" lIns="0" tIns="0" rIns="0" bIns="0" rtlCol="0">
            <a:spAutoFit/>
          </a:bodyPr>
          <a:lstStyle/>
          <a:p>
            <a:pPr defTabSz="932597"/>
            <a:r>
              <a:rPr lang="en-US" sz="2510" dirty="0">
                <a:solidFill>
                  <a:srgbClr val="5B697D"/>
                </a:solidFill>
              </a:rPr>
              <a:t>Installation Guide includes Service Based Architecture</a:t>
            </a:r>
          </a:p>
        </p:txBody>
      </p:sp>
      <p:sp>
        <p:nvSpPr>
          <p:cNvPr id="6" name="TextBox 5"/>
          <p:cNvSpPr txBox="1"/>
          <p:nvPr/>
        </p:nvSpPr>
        <p:spPr>
          <a:xfrm>
            <a:off x="7991512" y="4948067"/>
            <a:ext cx="4171530" cy="787898"/>
          </a:xfrm>
          <a:prstGeom prst="rect">
            <a:avLst/>
          </a:prstGeom>
          <a:noFill/>
        </p:spPr>
        <p:txBody>
          <a:bodyPr wrap="square" lIns="0" tIns="0" rIns="0" bIns="0" rtlCol="0">
            <a:spAutoFit/>
          </a:bodyPr>
          <a:lstStyle/>
          <a:p>
            <a:pPr defTabSz="932597"/>
            <a:r>
              <a:rPr lang="en-US" sz="2510" dirty="0">
                <a:solidFill>
                  <a:srgbClr val="5B697D"/>
                </a:solidFill>
              </a:rPr>
              <a:t>Hosting and Deployment White Paper</a:t>
            </a:r>
          </a:p>
        </p:txBody>
      </p:sp>
      <p:sp>
        <p:nvSpPr>
          <p:cNvPr id="10" name="Title 2"/>
          <p:cNvSpPr txBox="1">
            <a:spLocks/>
          </p:cNvSpPr>
          <p:nvPr/>
        </p:nvSpPr>
        <p:spPr>
          <a:xfrm>
            <a:off x="882" y="30396"/>
            <a:ext cx="8275737" cy="1176853"/>
          </a:xfrm>
          <a:prstGeom prst="rect">
            <a:avLst/>
          </a:prstGeom>
          <a:solidFill>
            <a:srgbClr val="0070C0"/>
          </a:solidFill>
        </p:spPr>
        <p:txBody>
          <a:bodyPr vert="horz" lIns="91427" tIns="45713" rIns="91427" bIns="45713" rtlCol="0" anchor="ctr">
            <a:normAutofit/>
          </a:bodyPr>
          <a:lstStyle>
            <a:lvl1pPr algn="l" defTabSz="932597" rtl="0" eaLnBrk="1" latinLnBrk="0" hangingPunct="1">
              <a:lnSpc>
                <a:spcPct val="90000"/>
              </a:lnSpc>
              <a:spcBef>
                <a:spcPct val="0"/>
              </a:spcBef>
              <a:buNone/>
              <a:defRPr sz="4488" kern="1200">
                <a:solidFill>
                  <a:schemeClr val="tx1"/>
                </a:solidFill>
                <a:latin typeface="+mj-lt"/>
                <a:ea typeface="+mj-ea"/>
                <a:cs typeface="+mj-cs"/>
              </a:defRPr>
            </a:lvl1pPr>
          </a:lstStyle>
          <a:p>
            <a:r>
              <a:rPr lang="en-US" sz="5399" dirty="0">
                <a:solidFill>
                  <a:prstClr val="white"/>
                </a:solidFill>
              </a:rPr>
              <a:t>Deployment guides</a:t>
            </a:r>
          </a:p>
        </p:txBody>
      </p:sp>
      <p:pic>
        <p:nvPicPr>
          <p:cNvPr id="2" name="Picture 1"/>
          <p:cNvPicPr>
            <a:picLocks noChangeAspect="1"/>
          </p:cNvPicPr>
          <p:nvPr/>
        </p:nvPicPr>
        <p:blipFill>
          <a:blip r:embed="rId3"/>
          <a:stretch>
            <a:fillRect/>
          </a:stretch>
        </p:blipFill>
        <p:spPr>
          <a:xfrm>
            <a:off x="729857" y="1532151"/>
            <a:ext cx="6817785" cy="4805105"/>
          </a:xfrm>
          <a:prstGeom prst="rect">
            <a:avLst/>
          </a:prstGeom>
        </p:spPr>
      </p:pic>
    </p:spTree>
    <p:extLst>
      <p:ext uri="{BB962C8B-B14F-4D97-AF65-F5344CB8AC3E}">
        <p14:creationId xmlns:p14="http://schemas.microsoft.com/office/powerpoint/2010/main" val="3861150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Dynamics GP Device Apps &amp; O365</a:t>
            </a:r>
            <a:endParaRPr lang="en-US" dirty="0"/>
          </a:p>
        </p:txBody>
      </p:sp>
      <p:sp>
        <p:nvSpPr>
          <p:cNvPr id="18" name="TextBox 17"/>
          <p:cNvSpPr txBox="1"/>
          <p:nvPr/>
        </p:nvSpPr>
        <p:spPr>
          <a:xfrm>
            <a:off x="1671258" y="5216508"/>
            <a:ext cx="2782282" cy="732815"/>
          </a:xfrm>
          <a:prstGeom prst="rect">
            <a:avLst/>
          </a:prstGeom>
          <a:noFill/>
        </p:spPr>
        <p:txBody>
          <a:bodyPr wrap="square" lIns="179260" tIns="143408" rIns="179260" bIns="143408" rtlCol="0">
            <a:spAutoFit/>
          </a:bodyPr>
          <a:lstStyle>
            <a:defPPr>
              <a:defRPr lang="en-US"/>
            </a:defPPr>
            <a:lvl1pPr>
              <a:lnSpc>
                <a:spcPct val="90000"/>
              </a:lnSpc>
              <a:spcAft>
                <a:spcPts val="588"/>
              </a:spcAft>
              <a:defRPr sz="2800" kern="0">
                <a:solidFill>
                  <a:srgbClr val="0594FF"/>
                </a:solidFill>
                <a:latin typeface="+mj-lt"/>
              </a:defRPr>
            </a:lvl1pPr>
          </a:lstStyle>
          <a:p>
            <a:pPr algn="r" defTabSz="914224">
              <a:spcAft>
                <a:spcPts val="587"/>
              </a:spcAft>
              <a:defRPr/>
            </a:pPr>
            <a:r>
              <a:rPr lang="en-US" sz="3200" dirty="0" smtClean="0">
                <a:gradFill>
                  <a:gsLst>
                    <a:gs pos="2655">
                      <a:srgbClr val="00188F"/>
                    </a:gs>
                    <a:gs pos="13274">
                      <a:srgbClr val="505050"/>
                    </a:gs>
                  </a:gsLst>
                  <a:lin ang="5400000" scaled="0"/>
                </a:gradFill>
              </a:rPr>
              <a:t>Platform</a:t>
            </a:r>
            <a:endParaRPr lang="en-US" sz="3200" dirty="0">
              <a:gradFill>
                <a:gsLst>
                  <a:gs pos="2655">
                    <a:srgbClr val="00188F"/>
                  </a:gs>
                  <a:gs pos="13274">
                    <a:srgbClr val="505050"/>
                  </a:gs>
                </a:gsLst>
                <a:lin ang="5400000" scaled="0"/>
              </a:gradFill>
            </a:endParaRPr>
          </a:p>
        </p:txBody>
      </p:sp>
      <p:sp>
        <p:nvSpPr>
          <p:cNvPr id="20" name="TextBox 19"/>
          <p:cNvSpPr txBox="1"/>
          <p:nvPr/>
        </p:nvSpPr>
        <p:spPr>
          <a:xfrm>
            <a:off x="724659" y="1555656"/>
            <a:ext cx="3635869" cy="732815"/>
          </a:xfrm>
          <a:prstGeom prst="rect">
            <a:avLst/>
          </a:prstGeom>
          <a:noFill/>
        </p:spPr>
        <p:txBody>
          <a:bodyPr wrap="square" lIns="179260" tIns="143408" rIns="179260" bIns="143408" rtlCol="0">
            <a:spAutoFit/>
          </a:bodyPr>
          <a:lstStyle/>
          <a:p>
            <a:pPr algn="r" defTabSz="914224">
              <a:lnSpc>
                <a:spcPct val="90000"/>
              </a:lnSpc>
              <a:spcAft>
                <a:spcPts val="587"/>
              </a:spcAft>
              <a:defRPr/>
            </a:pPr>
            <a:r>
              <a:rPr lang="en-US" sz="3200" kern="0" dirty="0" smtClean="0">
                <a:gradFill>
                  <a:gsLst>
                    <a:gs pos="2655">
                      <a:srgbClr val="00188F"/>
                    </a:gs>
                    <a:gs pos="13274">
                      <a:srgbClr val="505050"/>
                    </a:gs>
                  </a:gsLst>
                  <a:lin ang="5400000" scaled="0"/>
                </a:gradFill>
                <a:latin typeface="Segoe UI Light"/>
              </a:rPr>
              <a:t>Productivity</a:t>
            </a:r>
            <a:endParaRPr lang="en-US" sz="3200" kern="0" dirty="0">
              <a:gradFill>
                <a:gsLst>
                  <a:gs pos="2655">
                    <a:srgbClr val="00188F"/>
                  </a:gs>
                  <a:gs pos="13274">
                    <a:srgbClr val="505050"/>
                  </a:gs>
                </a:gsLst>
                <a:lin ang="5400000" scaled="0"/>
              </a:gradFill>
              <a:latin typeface="Segoe UI Light"/>
            </a:endParaRPr>
          </a:p>
        </p:txBody>
      </p:sp>
      <p:sp>
        <p:nvSpPr>
          <p:cNvPr id="19" name="TextBox 18"/>
          <p:cNvSpPr txBox="1"/>
          <p:nvPr/>
        </p:nvSpPr>
        <p:spPr>
          <a:xfrm>
            <a:off x="8657253" y="3206446"/>
            <a:ext cx="3602638" cy="1176013"/>
          </a:xfrm>
          <a:prstGeom prst="rect">
            <a:avLst/>
          </a:prstGeom>
          <a:noFill/>
        </p:spPr>
        <p:txBody>
          <a:bodyPr wrap="square" lIns="179260" tIns="143408" rIns="179260" bIns="143408" rtlCol="0">
            <a:spAutoFit/>
          </a:bodyPr>
          <a:lstStyle>
            <a:defPPr>
              <a:defRPr lang="en-US"/>
            </a:defPPr>
            <a:lvl1pPr>
              <a:lnSpc>
                <a:spcPct val="90000"/>
              </a:lnSpc>
              <a:spcAft>
                <a:spcPts val="588"/>
              </a:spcAft>
              <a:defRPr sz="2800" kern="0">
                <a:solidFill>
                  <a:srgbClr val="0594FF"/>
                </a:solidFill>
                <a:latin typeface="+mj-lt"/>
              </a:defRPr>
            </a:lvl1pPr>
          </a:lstStyle>
          <a:p>
            <a:pPr defTabSz="914224">
              <a:spcAft>
                <a:spcPts val="587"/>
              </a:spcAft>
              <a:defRPr/>
            </a:pPr>
            <a:r>
              <a:rPr lang="en-US" sz="3200" dirty="0" smtClean="0">
                <a:gradFill>
                  <a:gsLst>
                    <a:gs pos="2655">
                      <a:srgbClr val="00188F"/>
                    </a:gs>
                    <a:gs pos="13274">
                      <a:srgbClr val="505050"/>
                    </a:gs>
                  </a:gsLst>
                  <a:lin ang="5400000" scaled="0"/>
                </a:gradFill>
              </a:rPr>
              <a:t>Business Apps</a:t>
            </a:r>
            <a:br>
              <a:rPr lang="en-US" sz="3200" dirty="0" smtClean="0">
                <a:gradFill>
                  <a:gsLst>
                    <a:gs pos="2655">
                      <a:srgbClr val="00188F"/>
                    </a:gs>
                    <a:gs pos="13274">
                      <a:srgbClr val="505050"/>
                    </a:gs>
                  </a:gsLst>
                  <a:lin ang="5400000" scaled="0"/>
                </a:gradFill>
              </a:rPr>
            </a:br>
            <a:endParaRPr lang="en-US" sz="3200" dirty="0">
              <a:gradFill>
                <a:gsLst>
                  <a:gs pos="2655">
                    <a:srgbClr val="00188F"/>
                  </a:gs>
                  <a:gs pos="13274">
                    <a:srgbClr val="505050"/>
                  </a:gs>
                </a:gsLst>
                <a:lin ang="5400000" scaled="0"/>
              </a:gradFill>
            </a:endParaRPr>
          </a:p>
        </p:txBody>
      </p:sp>
      <p:grpSp>
        <p:nvGrpSpPr>
          <p:cNvPr id="72" name="Group 71"/>
          <p:cNvGrpSpPr/>
          <p:nvPr/>
        </p:nvGrpSpPr>
        <p:grpSpPr>
          <a:xfrm>
            <a:off x="4177968" y="1826657"/>
            <a:ext cx="4072780" cy="4072781"/>
            <a:chOff x="4443458" y="2120108"/>
            <a:chExt cx="3549560" cy="3549560"/>
          </a:xfrm>
        </p:grpSpPr>
        <p:sp>
          <p:nvSpPr>
            <p:cNvPr id="73" name="Oval 72"/>
            <p:cNvSpPr/>
            <p:nvPr/>
          </p:nvSpPr>
          <p:spPr bwMode="auto">
            <a:xfrm>
              <a:off x="4488852" y="2125351"/>
              <a:ext cx="3485993" cy="3485993"/>
            </a:xfrm>
            <a:prstGeom prst="ellipse">
              <a:avLst/>
            </a:prstGeom>
            <a:noFill/>
            <a:ln w="508000" cap="flat" cmpd="sng" algn="ctr">
              <a:solidFill>
                <a:srgbClr val="0078D7"/>
              </a:solid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sp>
          <p:nvSpPr>
            <p:cNvPr id="74" name="Oval 73"/>
            <p:cNvSpPr/>
            <p:nvPr/>
          </p:nvSpPr>
          <p:spPr bwMode="auto">
            <a:xfrm>
              <a:off x="4443458" y="2120108"/>
              <a:ext cx="3549560" cy="3549560"/>
            </a:xfrm>
            <a:prstGeom prst="ellipse">
              <a:avLst/>
            </a:prstGeom>
            <a:no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grpSp>
      <p:sp>
        <p:nvSpPr>
          <p:cNvPr id="83" name="AutoShape 7"/>
          <p:cNvSpPr>
            <a:spLocks noChangeAspect="1" noChangeArrowheads="1" noTextEdit="1"/>
          </p:cNvSpPr>
          <p:nvPr/>
        </p:nvSpPr>
        <p:spPr bwMode="auto">
          <a:xfrm>
            <a:off x="7731929" y="3241058"/>
            <a:ext cx="863393" cy="71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FFFFFF"/>
              </a:solidFill>
            </a:endParaRPr>
          </a:p>
        </p:txBody>
      </p:sp>
      <p:grpSp>
        <p:nvGrpSpPr>
          <p:cNvPr id="85" name="Group 84"/>
          <p:cNvGrpSpPr/>
          <p:nvPr/>
        </p:nvGrpSpPr>
        <p:grpSpPr>
          <a:xfrm>
            <a:off x="4996114" y="2598734"/>
            <a:ext cx="2467721" cy="2467722"/>
            <a:chOff x="4468745" y="2811948"/>
            <a:chExt cx="3254511" cy="3254511"/>
          </a:xfrm>
        </p:grpSpPr>
        <p:sp>
          <p:nvSpPr>
            <p:cNvPr id="86" name="Oval 85"/>
            <p:cNvSpPr/>
            <p:nvPr/>
          </p:nvSpPr>
          <p:spPr bwMode="auto">
            <a:xfrm>
              <a:off x="4468745" y="2811948"/>
              <a:ext cx="3254511" cy="3254511"/>
            </a:xfrm>
            <a:prstGeom prst="ellipse">
              <a:avLst/>
            </a:prstGeom>
            <a:solidFill>
              <a:srgbClr val="0078D7"/>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87" name="Group 86"/>
            <p:cNvGrpSpPr/>
            <p:nvPr/>
          </p:nvGrpSpPr>
          <p:grpSpPr>
            <a:xfrm>
              <a:off x="4885130" y="3668123"/>
              <a:ext cx="2421741" cy="1542160"/>
              <a:chOff x="3700646" y="2129985"/>
              <a:chExt cx="3922391" cy="2497771"/>
            </a:xfrm>
            <a:solidFill>
              <a:srgbClr val="FFFFFF"/>
            </a:solidFill>
          </p:grpSpPr>
          <p:sp>
            <p:nvSpPr>
              <p:cNvPr id="88" name="Freeform 5"/>
              <p:cNvSpPr>
                <a:spLocks/>
              </p:cNvSpPr>
              <p:nvPr/>
            </p:nvSpPr>
            <p:spPr bwMode="auto">
              <a:xfrm>
                <a:off x="3700646" y="2129985"/>
                <a:ext cx="3041504" cy="2274842"/>
              </a:xfrm>
              <a:custGeom>
                <a:avLst/>
                <a:gdLst>
                  <a:gd name="T0" fmla="*/ 505 w 1934"/>
                  <a:gd name="T1" fmla="*/ 1448 h 1448"/>
                  <a:gd name="T2" fmla="*/ 234 w 1934"/>
                  <a:gd name="T3" fmla="*/ 1448 h 1448"/>
                  <a:gd name="T4" fmla="*/ 0 w 1934"/>
                  <a:gd name="T5" fmla="*/ 1091 h 1448"/>
                  <a:gd name="T6" fmla="*/ 271 w 1934"/>
                  <a:gd name="T7" fmla="*/ 705 h 1448"/>
                  <a:gd name="T8" fmla="*/ 514 w 1934"/>
                  <a:gd name="T9" fmla="*/ 273 h 1448"/>
                  <a:gd name="T10" fmla="*/ 925 w 1934"/>
                  <a:gd name="T11" fmla="*/ 282 h 1448"/>
                  <a:gd name="T12" fmla="*/ 1346 w 1934"/>
                  <a:gd name="T13" fmla="*/ 0 h 1448"/>
                  <a:gd name="T14" fmla="*/ 1869 w 1934"/>
                  <a:gd name="T15" fmla="*/ 508 h 1448"/>
                  <a:gd name="T16" fmla="*/ 1701 w 1934"/>
                  <a:gd name="T17" fmla="*/ 527 h 1448"/>
                  <a:gd name="T18" fmla="*/ 1318 w 1934"/>
                  <a:gd name="T19" fmla="*/ 311 h 1448"/>
                  <a:gd name="T20" fmla="*/ 851 w 1934"/>
                  <a:gd name="T21" fmla="*/ 762 h 1448"/>
                  <a:gd name="T22" fmla="*/ 467 w 1934"/>
                  <a:gd name="T23" fmla="*/ 1213 h 1448"/>
                  <a:gd name="T24" fmla="*/ 505 w 1934"/>
                  <a:gd name="T25" fmla="*/ 1448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4" h="1448">
                    <a:moveTo>
                      <a:pt x="505" y="1448"/>
                    </a:moveTo>
                    <a:cubicBezTo>
                      <a:pt x="234" y="1448"/>
                      <a:pt x="234" y="1448"/>
                      <a:pt x="234" y="1448"/>
                    </a:cubicBezTo>
                    <a:cubicBezTo>
                      <a:pt x="234" y="1448"/>
                      <a:pt x="10" y="1401"/>
                      <a:pt x="0" y="1091"/>
                    </a:cubicBezTo>
                    <a:cubicBezTo>
                      <a:pt x="0" y="781"/>
                      <a:pt x="271" y="705"/>
                      <a:pt x="271" y="705"/>
                    </a:cubicBezTo>
                    <a:cubicBezTo>
                      <a:pt x="271" y="705"/>
                      <a:pt x="253" y="386"/>
                      <a:pt x="514" y="273"/>
                    </a:cubicBezTo>
                    <a:cubicBezTo>
                      <a:pt x="776" y="160"/>
                      <a:pt x="925" y="282"/>
                      <a:pt x="925" y="282"/>
                    </a:cubicBezTo>
                    <a:cubicBezTo>
                      <a:pt x="925" y="282"/>
                      <a:pt x="1019" y="0"/>
                      <a:pt x="1346" y="0"/>
                    </a:cubicBezTo>
                    <a:cubicBezTo>
                      <a:pt x="1635" y="0"/>
                      <a:pt x="1934" y="282"/>
                      <a:pt x="1869" y="508"/>
                    </a:cubicBezTo>
                    <a:cubicBezTo>
                      <a:pt x="1766" y="508"/>
                      <a:pt x="1701" y="527"/>
                      <a:pt x="1701" y="527"/>
                    </a:cubicBezTo>
                    <a:cubicBezTo>
                      <a:pt x="1701" y="527"/>
                      <a:pt x="1626" y="311"/>
                      <a:pt x="1318" y="311"/>
                    </a:cubicBezTo>
                    <a:cubicBezTo>
                      <a:pt x="1056" y="311"/>
                      <a:pt x="785" y="564"/>
                      <a:pt x="851" y="762"/>
                    </a:cubicBezTo>
                    <a:cubicBezTo>
                      <a:pt x="851" y="762"/>
                      <a:pt x="467" y="781"/>
                      <a:pt x="467" y="1213"/>
                    </a:cubicBezTo>
                    <a:cubicBezTo>
                      <a:pt x="467" y="1317"/>
                      <a:pt x="486" y="1392"/>
                      <a:pt x="505" y="1448"/>
                    </a:cubicBezTo>
                    <a:close/>
                  </a:path>
                </a:pathLst>
              </a:custGeom>
              <a:grpFill/>
              <a:ln>
                <a:noFill/>
              </a:ln>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89" name="Freeform 6"/>
              <p:cNvSpPr>
                <a:spLocks/>
              </p:cNvSpPr>
              <p:nvPr/>
            </p:nvSpPr>
            <p:spPr bwMode="auto">
              <a:xfrm>
                <a:off x="4568964" y="2748811"/>
                <a:ext cx="3054073" cy="1878945"/>
              </a:xfrm>
              <a:custGeom>
                <a:avLst/>
                <a:gdLst>
                  <a:gd name="T0" fmla="*/ 290 w 1944"/>
                  <a:gd name="T1" fmla="*/ 1185 h 1194"/>
                  <a:gd name="T2" fmla="*/ 1748 w 1944"/>
                  <a:gd name="T3" fmla="*/ 1185 h 1194"/>
                  <a:gd name="T4" fmla="*/ 1944 w 1944"/>
                  <a:gd name="T5" fmla="*/ 893 h 1194"/>
                  <a:gd name="T6" fmla="*/ 1720 w 1944"/>
                  <a:gd name="T7" fmla="*/ 583 h 1194"/>
                  <a:gd name="T8" fmla="*/ 1514 w 1944"/>
                  <a:gd name="T9" fmla="*/ 207 h 1194"/>
                  <a:gd name="T10" fmla="*/ 1131 w 1944"/>
                  <a:gd name="T11" fmla="*/ 207 h 1194"/>
                  <a:gd name="T12" fmla="*/ 776 w 1944"/>
                  <a:gd name="T13" fmla="*/ 0 h 1194"/>
                  <a:gd name="T14" fmla="*/ 374 w 1944"/>
                  <a:gd name="T15" fmla="*/ 423 h 1194"/>
                  <a:gd name="T16" fmla="*/ 0 w 1944"/>
                  <a:gd name="T17" fmla="*/ 790 h 1194"/>
                  <a:gd name="T18" fmla="*/ 290 w 1944"/>
                  <a:gd name="T19" fmla="*/ 1185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4" h="1194">
                    <a:moveTo>
                      <a:pt x="290" y="1185"/>
                    </a:moveTo>
                    <a:cubicBezTo>
                      <a:pt x="1748" y="1185"/>
                      <a:pt x="1748" y="1185"/>
                      <a:pt x="1748" y="1185"/>
                    </a:cubicBezTo>
                    <a:cubicBezTo>
                      <a:pt x="1748" y="1185"/>
                      <a:pt x="1934" y="1147"/>
                      <a:pt x="1944" y="893"/>
                    </a:cubicBezTo>
                    <a:cubicBezTo>
                      <a:pt x="1944" y="639"/>
                      <a:pt x="1720" y="583"/>
                      <a:pt x="1720" y="583"/>
                    </a:cubicBezTo>
                    <a:cubicBezTo>
                      <a:pt x="1720" y="583"/>
                      <a:pt x="1738" y="301"/>
                      <a:pt x="1514" y="207"/>
                    </a:cubicBezTo>
                    <a:cubicBezTo>
                      <a:pt x="1299" y="113"/>
                      <a:pt x="1131" y="207"/>
                      <a:pt x="1131" y="207"/>
                    </a:cubicBezTo>
                    <a:cubicBezTo>
                      <a:pt x="1131" y="207"/>
                      <a:pt x="1056" y="0"/>
                      <a:pt x="776" y="0"/>
                    </a:cubicBezTo>
                    <a:cubicBezTo>
                      <a:pt x="533" y="0"/>
                      <a:pt x="318" y="245"/>
                      <a:pt x="374" y="423"/>
                    </a:cubicBezTo>
                    <a:cubicBezTo>
                      <a:pt x="374" y="423"/>
                      <a:pt x="0" y="395"/>
                      <a:pt x="0" y="790"/>
                    </a:cubicBezTo>
                    <a:cubicBezTo>
                      <a:pt x="0" y="1194"/>
                      <a:pt x="290" y="1185"/>
                      <a:pt x="290" y="1185"/>
                    </a:cubicBezTo>
                    <a:close/>
                  </a:path>
                </a:pathLst>
              </a:custGeom>
              <a:grpFill/>
              <a:ln>
                <a:noFill/>
              </a:ln>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grpSp>
      </p:grpSp>
      <p:sp>
        <p:nvSpPr>
          <p:cNvPr id="91" name="Oval 90"/>
          <p:cNvSpPr/>
          <p:nvPr/>
        </p:nvSpPr>
        <p:spPr bwMode="auto">
          <a:xfrm>
            <a:off x="4368917" y="1696298"/>
            <a:ext cx="1054455" cy="1054456"/>
          </a:xfrm>
          <a:prstGeom prst="ellipse">
            <a:avLst/>
          </a:prstGeom>
          <a:solidFill>
            <a:srgbClr val="0078D7"/>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sp>
        <p:nvSpPr>
          <p:cNvPr id="29" name="Freeform 13"/>
          <p:cNvSpPr>
            <a:spLocks noEditPoints="1"/>
          </p:cNvSpPr>
          <p:nvPr/>
        </p:nvSpPr>
        <p:spPr bwMode="auto">
          <a:xfrm>
            <a:off x="4534443" y="1913364"/>
            <a:ext cx="723402" cy="620324"/>
          </a:xfrm>
          <a:custGeom>
            <a:avLst/>
            <a:gdLst>
              <a:gd name="T0" fmla="*/ 1173 w 1958"/>
              <a:gd name="T1" fmla="*/ 413 h 1678"/>
              <a:gd name="T2" fmla="*/ 1292 w 1958"/>
              <a:gd name="T3" fmla="*/ 532 h 1678"/>
              <a:gd name="T4" fmla="*/ 1292 w 1958"/>
              <a:gd name="T5" fmla="*/ 1063 h 1678"/>
              <a:gd name="T6" fmla="*/ 1173 w 1958"/>
              <a:gd name="T7" fmla="*/ 1182 h 1678"/>
              <a:gd name="T8" fmla="*/ 1173 w 1958"/>
              <a:gd name="T9" fmla="*/ 1182 h 1678"/>
              <a:gd name="T10" fmla="*/ 1173 w 1958"/>
              <a:gd name="T11" fmla="*/ 1559 h 1678"/>
              <a:gd name="T12" fmla="*/ 1061 w 1958"/>
              <a:gd name="T13" fmla="*/ 1678 h 1678"/>
              <a:gd name="T14" fmla="*/ 893 w 1958"/>
              <a:gd name="T15" fmla="*/ 1678 h 1678"/>
              <a:gd name="T16" fmla="*/ 781 w 1958"/>
              <a:gd name="T17" fmla="*/ 1559 h 1678"/>
              <a:gd name="T18" fmla="*/ 781 w 1958"/>
              <a:gd name="T19" fmla="*/ 1182 h 1678"/>
              <a:gd name="T20" fmla="*/ 781 w 1958"/>
              <a:gd name="T21" fmla="*/ 1182 h 1678"/>
              <a:gd name="T22" fmla="*/ 662 w 1958"/>
              <a:gd name="T23" fmla="*/ 1063 h 1678"/>
              <a:gd name="T24" fmla="*/ 662 w 1958"/>
              <a:gd name="T25" fmla="*/ 532 h 1678"/>
              <a:gd name="T26" fmla="*/ 781 w 1958"/>
              <a:gd name="T27" fmla="*/ 413 h 1678"/>
              <a:gd name="T28" fmla="*/ 1173 w 1958"/>
              <a:gd name="T29" fmla="*/ 413 h 1678"/>
              <a:gd name="T30" fmla="*/ 789 w 1958"/>
              <a:gd name="T31" fmla="*/ 188 h 1678"/>
              <a:gd name="T32" fmla="*/ 977 w 1958"/>
              <a:gd name="T33" fmla="*/ 376 h 1678"/>
              <a:gd name="T34" fmla="*/ 1164 w 1958"/>
              <a:gd name="T35" fmla="*/ 188 h 1678"/>
              <a:gd name="T36" fmla="*/ 977 w 1958"/>
              <a:gd name="T37" fmla="*/ 0 h 1678"/>
              <a:gd name="T38" fmla="*/ 789 w 1958"/>
              <a:gd name="T39" fmla="*/ 188 h 1678"/>
              <a:gd name="T40" fmla="*/ 1861 w 1958"/>
              <a:gd name="T41" fmla="*/ 461 h 1678"/>
              <a:gd name="T42" fmla="*/ 1527 w 1958"/>
              <a:gd name="T43" fmla="*/ 461 h 1678"/>
              <a:gd name="T44" fmla="*/ 1429 w 1958"/>
              <a:gd name="T45" fmla="*/ 559 h 1678"/>
              <a:gd name="T46" fmla="*/ 1429 w 1958"/>
              <a:gd name="T47" fmla="*/ 1015 h 1678"/>
              <a:gd name="T48" fmla="*/ 1527 w 1958"/>
              <a:gd name="T49" fmla="*/ 1113 h 1678"/>
              <a:gd name="T50" fmla="*/ 1527 w 1958"/>
              <a:gd name="T51" fmla="*/ 1113 h 1678"/>
              <a:gd name="T52" fmla="*/ 1527 w 1958"/>
              <a:gd name="T53" fmla="*/ 1442 h 1678"/>
              <a:gd name="T54" fmla="*/ 1617 w 1958"/>
              <a:gd name="T55" fmla="*/ 1541 h 1678"/>
              <a:gd name="T56" fmla="*/ 1763 w 1958"/>
              <a:gd name="T57" fmla="*/ 1541 h 1678"/>
              <a:gd name="T58" fmla="*/ 1861 w 1958"/>
              <a:gd name="T59" fmla="*/ 1442 h 1678"/>
              <a:gd name="T60" fmla="*/ 1861 w 1958"/>
              <a:gd name="T61" fmla="*/ 1113 h 1678"/>
              <a:gd name="T62" fmla="*/ 1861 w 1958"/>
              <a:gd name="T63" fmla="*/ 1113 h 1678"/>
              <a:gd name="T64" fmla="*/ 1958 w 1958"/>
              <a:gd name="T65" fmla="*/ 1015 h 1678"/>
              <a:gd name="T66" fmla="*/ 1958 w 1958"/>
              <a:gd name="T67" fmla="*/ 559 h 1678"/>
              <a:gd name="T68" fmla="*/ 1861 w 1958"/>
              <a:gd name="T69" fmla="*/ 461 h 1678"/>
              <a:gd name="T70" fmla="*/ 1530 w 1958"/>
              <a:gd name="T71" fmla="*/ 265 h 1678"/>
              <a:gd name="T72" fmla="*/ 1691 w 1958"/>
              <a:gd name="T73" fmla="*/ 424 h 1678"/>
              <a:gd name="T74" fmla="*/ 1853 w 1958"/>
              <a:gd name="T75" fmla="*/ 265 h 1678"/>
              <a:gd name="T76" fmla="*/ 1691 w 1958"/>
              <a:gd name="T77" fmla="*/ 106 h 1678"/>
              <a:gd name="T78" fmla="*/ 1530 w 1958"/>
              <a:gd name="T79" fmla="*/ 265 h 1678"/>
              <a:gd name="T80" fmla="*/ 432 w 1958"/>
              <a:gd name="T81" fmla="*/ 461 h 1678"/>
              <a:gd name="T82" fmla="*/ 98 w 1958"/>
              <a:gd name="T83" fmla="*/ 461 h 1678"/>
              <a:gd name="T84" fmla="*/ 0 w 1958"/>
              <a:gd name="T85" fmla="*/ 559 h 1678"/>
              <a:gd name="T86" fmla="*/ 0 w 1958"/>
              <a:gd name="T87" fmla="*/ 1015 h 1678"/>
              <a:gd name="T88" fmla="*/ 98 w 1958"/>
              <a:gd name="T89" fmla="*/ 1113 h 1678"/>
              <a:gd name="T90" fmla="*/ 98 w 1958"/>
              <a:gd name="T91" fmla="*/ 1113 h 1678"/>
              <a:gd name="T92" fmla="*/ 98 w 1958"/>
              <a:gd name="T93" fmla="*/ 1442 h 1678"/>
              <a:gd name="T94" fmla="*/ 195 w 1958"/>
              <a:gd name="T95" fmla="*/ 1541 h 1678"/>
              <a:gd name="T96" fmla="*/ 341 w 1958"/>
              <a:gd name="T97" fmla="*/ 1541 h 1678"/>
              <a:gd name="T98" fmla="*/ 432 w 1958"/>
              <a:gd name="T99" fmla="*/ 1442 h 1678"/>
              <a:gd name="T100" fmla="*/ 432 w 1958"/>
              <a:gd name="T101" fmla="*/ 1113 h 1678"/>
              <a:gd name="T102" fmla="*/ 432 w 1958"/>
              <a:gd name="T103" fmla="*/ 1113 h 1678"/>
              <a:gd name="T104" fmla="*/ 529 w 1958"/>
              <a:gd name="T105" fmla="*/ 1015 h 1678"/>
              <a:gd name="T106" fmla="*/ 529 w 1958"/>
              <a:gd name="T107" fmla="*/ 559 h 1678"/>
              <a:gd name="T108" fmla="*/ 432 w 1958"/>
              <a:gd name="T109" fmla="*/ 461 h 1678"/>
              <a:gd name="T110" fmla="*/ 101 w 1958"/>
              <a:gd name="T111" fmla="*/ 265 h 1678"/>
              <a:gd name="T112" fmla="*/ 262 w 1958"/>
              <a:gd name="T113" fmla="*/ 424 h 1678"/>
              <a:gd name="T114" fmla="*/ 423 w 1958"/>
              <a:gd name="T115" fmla="*/ 265 h 1678"/>
              <a:gd name="T116" fmla="*/ 262 w 1958"/>
              <a:gd name="T117" fmla="*/ 106 h 1678"/>
              <a:gd name="T118" fmla="*/ 101 w 1958"/>
              <a:gd name="T119" fmla="*/ 265 h 1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58" h="1678">
                <a:moveTo>
                  <a:pt x="1173" y="413"/>
                </a:moveTo>
                <a:cubicBezTo>
                  <a:pt x="1236" y="413"/>
                  <a:pt x="1292" y="469"/>
                  <a:pt x="1292" y="532"/>
                </a:cubicBezTo>
                <a:cubicBezTo>
                  <a:pt x="1292" y="532"/>
                  <a:pt x="1292" y="532"/>
                  <a:pt x="1292" y="1063"/>
                </a:cubicBezTo>
                <a:cubicBezTo>
                  <a:pt x="1292" y="1126"/>
                  <a:pt x="1236" y="1182"/>
                  <a:pt x="1173" y="1182"/>
                </a:cubicBezTo>
                <a:cubicBezTo>
                  <a:pt x="1173" y="1182"/>
                  <a:pt x="1173" y="1182"/>
                  <a:pt x="1173" y="1182"/>
                </a:cubicBezTo>
                <a:cubicBezTo>
                  <a:pt x="1173" y="1182"/>
                  <a:pt x="1173" y="1182"/>
                  <a:pt x="1173" y="1559"/>
                </a:cubicBezTo>
                <a:cubicBezTo>
                  <a:pt x="1173" y="1622"/>
                  <a:pt x="1124" y="1678"/>
                  <a:pt x="1061" y="1678"/>
                </a:cubicBezTo>
                <a:cubicBezTo>
                  <a:pt x="1061" y="1678"/>
                  <a:pt x="1061" y="1678"/>
                  <a:pt x="893" y="1678"/>
                </a:cubicBezTo>
                <a:cubicBezTo>
                  <a:pt x="830" y="1678"/>
                  <a:pt x="781" y="1622"/>
                  <a:pt x="781" y="1559"/>
                </a:cubicBezTo>
                <a:cubicBezTo>
                  <a:pt x="781" y="1559"/>
                  <a:pt x="781" y="1559"/>
                  <a:pt x="781" y="1182"/>
                </a:cubicBezTo>
                <a:cubicBezTo>
                  <a:pt x="781" y="1182"/>
                  <a:pt x="781" y="1182"/>
                  <a:pt x="781" y="1182"/>
                </a:cubicBezTo>
                <a:cubicBezTo>
                  <a:pt x="718" y="1182"/>
                  <a:pt x="662" y="1126"/>
                  <a:pt x="662" y="1063"/>
                </a:cubicBezTo>
                <a:cubicBezTo>
                  <a:pt x="662" y="1063"/>
                  <a:pt x="662" y="1063"/>
                  <a:pt x="662" y="532"/>
                </a:cubicBezTo>
                <a:cubicBezTo>
                  <a:pt x="662" y="469"/>
                  <a:pt x="718" y="413"/>
                  <a:pt x="781" y="413"/>
                </a:cubicBezTo>
                <a:cubicBezTo>
                  <a:pt x="781" y="413"/>
                  <a:pt x="781" y="413"/>
                  <a:pt x="1173" y="413"/>
                </a:cubicBezTo>
                <a:close/>
                <a:moveTo>
                  <a:pt x="789" y="188"/>
                </a:moveTo>
                <a:cubicBezTo>
                  <a:pt x="789" y="292"/>
                  <a:pt x="873" y="376"/>
                  <a:pt x="977" y="376"/>
                </a:cubicBezTo>
                <a:cubicBezTo>
                  <a:pt x="1080" y="376"/>
                  <a:pt x="1164" y="292"/>
                  <a:pt x="1164" y="188"/>
                </a:cubicBezTo>
                <a:cubicBezTo>
                  <a:pt x="1164" y="84"/>
                  <a:pt x="1080" y="0"/>
                  <a:pt x="977" y="0"/>
                </a:cubicBezTo>
                <a:cubicBezTo>
                  <a:pt x="873" y="0"/>
                  <a:pt x="789" y="84"/>
                  <a:pt x="789" y="188"/>
                </a:cubicBezTo>
                <a:close/>
                <a:moveTo>
                  <a:pt x="1861" y="461"/>
                </a:moveTo>
                <a:cubicBezTo>
                  <a:pt x="1527" y="461"/>
                  <a:pt x="1527" y="461"/>
                  <a:pt x="1527" y="461"/>
                </a:cubicBezTo>
                <a:cubicBezTo>
                  <a:pt x="1471" y="461"/>
                  <a:pt x="1429" y="503"/>
                  <a:pt x="1429" y="559"/>
                </a:cubicBezTo>
                <a:cubicBezTo>
                  <a:pt x="1429" y="1015"/>
                  <a:pt x="1429" y="1015"/>
                  <a:pt x="1429" y="1015"/>
                </a:cubicBezTo>
                <a:cubicBezTo>
                  <a:pt x="1429" y="1071"/>
                  <a:pt x="1471" y="1113"/>
                  <a:pt x="1527" y="1113"/>
                </a:cubicBezTo>
                <a:cubicBezTo>
                  <a:pt x="1527" y="1113"/>
                  <a:pt x="1527" y="1113"/>
                  <a:pt x="1527" y="1113"/>
                </a:cubicBezTo>
                <a:cubicBezTo>
                  <a:pt x="1527" y="1442"/>
                  <a:pt x="1527" y="1442"/>
                  <a:pt x="1527" y="1442"/>
                </a:cubicBezTo>
                <a:cubicBezTo>
                  <a:pt x="1527" y="1499"/>
                  <a:pt x="1568" y="1541"/>
                  <a:pt x="1617" y="1541"/>
                </a:cubicBezTo>
                <a:cubicBezTo>
                  <a:pt x="1763" y="1541"/>
                  <a:pt x="1763" y="1541"/>
                  <a:pt x="1763" y="1541"/>
                </a:cubicBezTo>
                <a:cubicBezTo>
                  <a:pt x="1819" y="1541"/>
                  <a:pt x="1861" y="1499"/>
                  <a:pt x="1861" y="1442"/>
                </a:cubicBezTo>
                <a:cubicBezTo>
                  <a:pt x="1861" y="1113"/>
                  <a:pt x="1861" y="1113"/>
                  <a:pt x="1861" y="1113"/>
                </a:cubicBezTo>
                <a:cubicBezTo>
                  <a:pt x="1861" y="1113"/>
                  <a:pt x="1861" y="1113"/>
                  <a:pt x="1861" y="1113"/>
                </a:cubicBezTo>
                <a:cubicBezTo>
                  <a:pt x="1917" y="1113"/>
                  <a:pt x="1958" y="1071"/>
                  <a:pt x="1958" y="1015"/>
                </a:cubicBezTo>
                <a:cubicBezTo>
                  <a:pt x="1958" y="559"/>
                  <a:pt x="1958" y="559"/>
                  <a:pt x="1958" y="559"/>
                </a:cubicBezTo>
                <a:cubicBezTo>
                  <a:pt x="1958" y="503"/>
                  <a:pt x="1917" y="461"/>
                  <a:pt x="1861" y="461"/>
                </a:cubicBezTo>
                <a:close/>
                <a:moveTo>
                  <a:pt x="1530" y="265"/>
                </a:moveTo>
                <a:cubicBezTo>
                  <a:pt x="1530" y="353"/>
                  <a:pt x="1602" y="424"/>
                  <a:pt x="1691" y="424"/>
                </a:cubicBezTo>
                <a:cubicBezTo>
                  <a:pt x="1780" y="424"/>
                  <a:pt x="1853" y="353"/>
                  <a:pt x="1853" y="265"/>
                </a:cubicBezTo>
                <a:cubicBezTo>
                  <a:pt x="1853" y="177"/>
                  <a:pt x="1780" y="106"/>
                  <a:pt x="1691" y="106"/>
                </a:cubicBezTo>
                <a:cubicBezTo>
                  <a:pt x="1602" y="106"/>
                  <a:pt x="1530" y="177"/>
                  <a:pt x="1530" y="265"/>
                </a:cubicBezTo>
                <a:close/>
                <a:moveTo>
                  <a:pt x="432" y="461"/>
                </a:moveTo>
                <a:cubicBezTo>
                  <a:pt x="98" y="461"/>
                  <a:pt x="98" y="461"/>
                  <a:pt x="98" y="461"/>
                </a:cubicBezTo>
                <a:cubicBezTo>
                  <a:pt x="42" y="461"/>
                  <a:pt x="0" y="503"/>
                  <a:pt x="0" y="559"/>
                </a:cubicBezTo>
                <a:cubicBezTo>
                  <a:pt x="0" y="1015"/>
                  <a:pt x="0" y="1015"/>
                  <a:pt x="0" y="1015"/>
                </a:cubicBezTo>
                <a:cubicBezTo>
                  <a:pt x="0" y="1071"/>
                  <a:pt x="42" y="1113"/>
                  <a:pt x="98" y="1113"/>
                </a:cubicBezTo>
                <a:cubicBezTo>
                  <a:pt x="98" y="1113"/>
                  <a:pt x="98" y="1113"/>
                  <a:pt x="98" y="1113"/>
                </a:cubicBezTo>
                <a:cubicBezTo>
                  <a:pt x="98" y="1442"/>
                  <a:pt x="98" y="1442"/>
                  <a:pt x="98" y="1442"/>
                </a:cubicBezTo>
                <a:cubicBezTo>
                  <a:pt x="98" y="1499"/>
                  <a:pt x="139" y="1541"/>
                  <a:pt x="195" y="1541"/>
                </a:cubicBezTo>
                <a:cubicBezTo>
                  <a:pt x="341" y="1541"/>
                  <a:pt x="341" y="1541"/>
                  <a:pt x="341" y="1541"/>
                </a:cubicBezTo>
                <a:cubicBezTo>
                  <a:pt x="390" y="1541"/>
                  <a:pt x="432" y="1499"/>
                  <a:pt x="432" y="1442"/>
                </a:cubicBezTo>
                <a:cubicBezTo>
                  <a:pt x="432" y="1113"/>
                  <a:pt x="432" y="1113"/>
                  <a:pt x="432" y="1113"/>
                </a:cubicBezTo>
                <a:cubicBezTo>
                  <a:pt x="432" y="1113"/>
                  <a:pt x="432" y="1113"/>
                  <a:pt x="432" y="1113"/>
                </a:cubicBezTo>
                <a:cubicBezTo>
                  <a:pt x="488" y="1113"/>
                  <a:pt x="529" y="1071"/>
                  <a:pt x="529" y="1015"/>
                </a:cubicBezTo>
                <a:cubicBezTo>
                  <a:pt x="529" y="559"/>
                  <a:pt x="529" y="559"/>
                  <a:pt x="529" y="559"/>
                </a:cubicBezTo>
                <a:cubicBezTo>
                  <a:pt x="529" y="503"/>
                  <a:pt x="488" y="461"/>
                  <a:pt x="432" y="461"/>
                </a:cubicBezTo>
                <a:close/>
                <a:moveTo>
                  <a:pt x="101" y="265"/>
                </a:moveTo>
                <a:cubicBezTo>
                  <a:pt x="101" y="353"/>
                  <a:pt x="173" y="424"/>
                  <a:pt x="262" y="424"/>
                </a:cubicBezTo>
                <a:cubicBezTo>
                  <a:pt x="351" y="424"/>
                  <a:pt x="423" y="353"/>
                  <a:pt x="423" y="265"/>
                </a:cubicBezTo>
                <a:cubicBezTo>
                  <a:pt x="423" y="177"/>
                  <a:pt x="351" y="106"/>
                  <a:pt x="262" y="106"/>
                </a:cubicBezTo>
                <a:cubicBezTo>
                  <a:pt x="173" y="106"/>
                  <a:pt x="101" y="177"/>
                  <a:pt x="101" y="2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solidFill>
                <a:srgbClr val="505050"/>
              </a:solidFill>
            </a:endParaRPr>
          </a:p>
        </p:txBody>
      </p:sp>
      <p:sp>
        <p:nvSpPr>
          <p:cNvPr id="78" name="Oval 77"/>
          <p:cNvSpPr/>
          <p:nvPr/>
        </p:nvSpPr>
        <p:spPr bwMode="auto">
          <a:xfrm>
            <a:off x="4520569" y="4987191"/>
            <a:ext cx="1054455" cy="1054456"/>
          </a:xfrm>
          <a:prstGeom prst="ellipse">
            <a:avLst/>
          </a:prstGeom>
          <a:solidFill>
            <a:srgbClr val="0078D7"/>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sp>
        <p:nvSpPr>
          <p:cNvPr id="30" name="Freeform 9"/>
          <p:cNvSpPr>
            <a:spLocks noEditPoints="1"/>
          </p:cNvSpPr>
          <p:nvPr/>
        </p:nvSpPr>
        <p:spPr bwMode="auto">
          <a:xfrm>
            <a:off x="4755674" y="5204652"/>
            <a:ext cx="584245" cy="619534"/>
          </a:xfrm>
          <a:custGeom>
            <a:avLst/>
            <a:gdLst>
              <a:gd name="T0" fmla="*/ 1673 w 2130"/>
              <a:gd name="T1" fmla="*/ 169 h 2253"/>
              <a:gd name="T2" fmla="*/ 169 w 2130"/>
              <a:gd name="T3" fmla="*/ 0 h 2253"/>
              <a:gd name="T4" fmla="*/ 0 w 2130"/>
              <a:gd name="T5" fmla="*/ 465 h 2253"/>
              <a:gd name="T6" fmla="*/ 1505 w 2130"/>
              <a:gd name="T7" fmla="*/ 641 h 2253"/>
              <a:gd name="T8" fmla="*/ 394 w 2130"/>
              <a:gd name="T9" fmla="*/ 317 h 2253"/>
              <a:gd name="T10" fmla="*/ 562 w 2130"/>
              <a:gd name="T11" fmla="*/ 317 h 2253"/>
              <a:gd name="T12" fmla="*/ 394 w 2130"/>
              <a:gd name="T13" fmla="*/ 317 h 2253"/>
              <a:gd name="T14" fmla="*/ 1216 w 2130"/>
              <a:gd name="T15" fmla="*/ 162 h 2253"/>
              <a:gd name="T16" fmla="*/ 1273 w 2130"/>
              <a:gd name="T17" fmla="*/ 465 h 2253"/>
              <a:gd name="T18" fmla="*/ 1216 w 2130"/>
              <a:gd name="T19" fmla="*/ 465 h 2253"/>
              <a:gd name="T20" fmla="*/ 1385 w 2130"/>
              <a:gd name="T21" fmla="*/ 162 h 2253"/>
              <a:gd name="T22" fmla="*/ 1448 w 2130"/>
              <a:gd name="T23" fmla="*/ 465 h 2253"/>
              <a:gd name="T24" fmla="*/ 1385 w 2130"/>
              <a:gd name="T25" fmla="*/ 465 h 2253"/>
              <a:gd name="T26" fmla="*/ 1146 w 2130"/>
              <a:gd name="T27" fmla="*/ 1173 h 2253"/>
              <a:gd name="T28" fmla="*/ 1309 w 2130"/>
              <a:gd name="T29" fmla="*/ 936 h 2253"/>
              <a:gd name="T30" fmla="*/ 1671 w 2130"/>
              <a:gd name="T31" fmla="*/ 869 h 2253"/>
              <a:gd name="T32" fmla="*/ 169 w 2130"/>
              <a:gd name="T33" fmla="*/ 727 h 2253"/>
              <a:gd name="T34" fmla="*/ 0 w 2130"/>
              <a:gd name="T35" fmla="*/ 1192 h 2253"/>
              <a:gd name="T36" fmla="*/ 1145 w 2130"/>
              <a:gd name="T37" fmla="*/ 1368 h 2253"/>
              <a:gd name="T38" fmla="*/ 478 w 2130"/>
              <a:gd name="T39" fmla="*/ 1128 h 2253"/>
              <a:gd name="T40" fmla="*/ 478 w 2130"/>
              <a:gd name="T41" fmla="*/ 959 h 2253"/>
              <a:gd name="T42" fmla="*/ 478 w 2130"/>
              <a:gd name="T43" fmla="*/ 1128 h 2253"/>
              <a:gd name="T44" fmla="*/ 169 w 2130"/>
              <a:gd name="T45" fmla="*/ 1436 h 2253"/>
              <a:gd name="T46" fmla="*/ 0 w 2130"/>
              <a:gd name="T47" fmla="*/ 1908 h 2253"/>
              <a:gd name="T48" fmla="*/ 1145 w 2130"/>
              <a:gd name="T49" fmla="*/ 2077 h 2253"/>
              <a:gd name="T50" fmla="*/ 478 w 2130"/>
              <a:gd name="T51" fmla="*/ 1838 h 2253"/>
              <a:gd name="T52" fmla="*/ 478 w 2130"/>
              <a:gd name="T53" fmla="*/ 1676 h 2253"/>
              <a:gd name="T54" fmla="*/ 478 w 2130"/>
              <a:gd name="T55" fmla="*/ 1838 h 2253"/>
              <a:gd name="T56" fmla="*/ 1217 w 2130"/>
              <a:gd name="T57" fmla="*/ 1157 h 2253"/>
              <a:gd name="T58" fmla="*/ 1217 w 2130"/>
              <a:gd name="T59" fmla="*/ 1188 h 2253"/>
              <a:gd name="T60" fmla="*/ 1234 w 2130"/>
              <a:gd name="T61" fmla="*/ 2139 h 2253"/>
              <a:gd name="T62" fmla="*/ 1675 w 2130"/>
              <a:gd name="T63" fmla="*/ 2253 h 2253"/>
              <a:gd name="T64" fmla="*/ 2130 w 2130"/>
              <a:gd name="T65" fmla="*/ 2101 h 2253"/>
              <a:gd name="T66" fmla="*/ 2129 w 2130"/>
              <a:gd name="T67" fmla="*/ 1177 h 2253"/>
              <a:gd name="T68" fmla="*/ 1660 w 2130"/>
              <a:gd name="T69" fmla="*/ 941 h 2253"/>
              <a:gd name="T70" fmla="*/ 2021 w 2130"/>
              <a:gd name="T71" fmla="*/ 1161 h 2253"/>
              <a:gd name="T72" fmla="*/ 1326 w 2130"/>
              <a:gd name="T73" fmla="*/ 1157 h 2253"/>
              <a:gd name="T74" fmla="*/ 2021 w 2130"/>
              <a:gd name="T75" fmla="*/ 2073 h 2253"/>
              <a:gd name="T76" fmla="*/ 1672 w 2130"/>
              <a:gd name="T77" fmla="*/ 2144 h 2253"/>
              <a:gd name="T78" fmla="*/ 1326 w 2130"/>
              <a:gd name="T79" fmla="*/ 2066 h 2253"/>
              <a:gd name="T80" fmla="*/ 1337 w 2130"/>
              <a:gd name="T81" fmla="*/ 2028 h 2253"/>
              <a:gd name="T82" fmla="*/ 1326 w 2130"/>
              <a:gd name="T83" fmla="*/ 1304 h 2253"/>
              <a:gd name="T84" fmla="*/ 2021 w 2130"/>
              <a:gd name="T85" fmla="*/ 1303 h 2253"/>
              <a:gd name="T86" fmla="*/ 1985 w 2130"/>
              <a:gd name="T87" fmla="*/ 1986 h 2253"/>
              <a:gd name="T88" fmla="*/ 1964 w 2130"/>
              <a:gd name="T89" fmla="*/ 2024 h 2253"/>
              <a:gd name="T90" fmla="*/ 2021 w 2130"/>
              <a:gd name="T91" fmla="*/ 2073 h 2253"/>
              <a:gd name="T92" fmla="*/ 1605 w 2130"/>
              <a:gd name="T93" fmla="*/ 1965 h 2253"/>
              <a:gd name="T94" fmla="*/ 1528 w 2130"/>
              <a:gd name="T95" fmla="*/ 1975 h 2253"/>
              <a:gd name="T96" fmla="*/ 1524 w 2130"/>
              <a:gd name="T97" fmla="*/ 1932 h 2253"/>
              <a:gd name="T98" fmla="*/ 1625 w 2130"/>
              <a:gd name="T99" fmla="*/ 1942 h 2253"/>
              <a:gd name="T100" fmla="*/ 1460 w 2130"/>
              <a:gd name="T101" fmla="*/ 1992 h 2253"/>
              <a:gd name="T102" fmla="*/ 1383 w 2130"/>
              <a:gd name="T103" fmla="*/ 2022 h 2253"/>
              <a:gd name="T104" fmla="*/ 1373 w 2130"/>
              <a:gd name="T105" fmla="*/ 1980 h 2253"/>
              <a:gd name="T106" fmla="*/ 1474 w 2130"/>
              <a:gd name="T107" fmla="*/ 1964 h 2253"/>
              <a:gd name="T108" fmla="*/ 1905 w 2130"/>
              <a:gd name="T109" fmla="*/ 1996 h 2253"/>
              <a:gd name="T110" fmla="*/ 1827 w 2130"/>
              <a:gd name="T111" fmla="*/ 1976 h 2253"/>
              <a:gd name="T112" fmla="*/ 1836 w 2130"/>
              <a:gd name="T113" fmla="*/ 1934 h 2253"/>
              <a:gd name="T114" fmla="*/ 1926 w 2130"/>
              <a:gd name="T115" fmla="*/ 1982 h 2253"/>
              <a:gd name="T116" fmla="*/ 1763 w 2130"/>
              <a:gd name="T117" fmla="*/ 1960 h 2253"/>
              <a:gd name="T118" fmla="*/ 1682 w 2130"/>
              <a:gd name="T119" fmla="*/ 1959 h 2253"/>
              <a:gd name="T120" fmla="*/ 1681 w 2130"/>
              <a:gd name="T121" fmla="*/ 1915 h 2253"/>
              <a:gd name="T122" fmla="*/ 1779 w 2130"/>
              <a:gd name="T123" fmla="*/ 1941 h 2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0" h="2253">
                <a:moveTo>
                  <a:pt x="1673" y="465"/>
                </a:moveTo>
                <a:cubicBezTo>
                  <a:pt x="1673" y="169"/>
                  <a:pt x="1673" y="169"/>
                  <a:pt x="1673" y="169"/>
                </a:cubicBezTo>
                <a:cubicBezTo>
                  <a:pt x="1673" y="70"/>
                  <a:pt x="1596" y="0"/>
                  <a:pt x="1505" y="0"/>
                </a:cubicBezTo>
                <a:cubicBezTo>
                  <a:pt x="169" y="0"/>
                  <a:pt x="169" y="0"/>
                  <a:pt x="169" y="0"/>
                </a:cubicBezTo>
                <a:cubicBezTo>
                  <a:pt x="77" y="0"/>
                  <a:pt x="0" y="70"/>
                  <a:pt x="0" y="169"/>
                </a:cubicBezTo>
                <a:cubicBezTo>
                  <a:pt x="0" y="465"/>
                  <a:pt x="0" y="465"/>
                  <a:pt x="0" y="465"/>
                </a:cubicBezTo>
                <a:cubicBezTo>
                  <a:pt x="0" y="556"/>
                  <a:pt x="77" y="641"/>
                  <a:pt x="169" y="641"/>
                </a:cubicBezTo>
                <a:cubicBezTo>
                  <a:pt x="1505" y="641"/>
                  <a:pt x="1505" y="641"/>
                  <a:pt x="1505" y="641"/>
                </a:cubicBezTo>
                <a:cubicBezTo>
                  <a:pt x="1596" y="641"/>
                  <a:pt x="1673" y="556"/>
                  <a:pt x="1673" y="465"/>
                </a:cubicBezTo>
                <a:close/>
                <a:moveTo>
                  <a:pt x="394" y="317"/>
                </a:moveTo>
                <a:cubicBezTo>
                  <a:pt x="394" y="275"/>
                  <a:pt x="436" y="232"/>
                  <a:pt x="478" y="232"/>
                </a:cubicBezTo>
                <a:cubicBezTo>
                  <a:pt x="527" y="232"/>
                  <a:pt x="562" y="275"/>
                  <a:pt x="562" y="317"/>
                </a:cubicBezTo>
                <a:cubicBezTo>
                  <a:pt x="562" y="366"/>
                  <a:pt x="527" y="401"/>
                  <a:pt x="478" y="401"/>
                </a:cubicBezTo>
                <a:cubicBezTo>
                  <a:pt x="436" y="401"/>
                  <a:pt x="394" y="366"/>
                  <a:pt x="394" y="317"/>
                </a:cubicBezTo>
                <a:close/>
                <a:moveTo>
                  <a:pt x="1216" y="465"/>
                </a:moveTo>
                <a:cubicBezTo>
                  <a:pt x="1216" y="162"/>
                  <a:pt x="1216" y="162"/>
                  <a:pt x="1216" y="162"/>
                </a:cubicBezTo>
                <a:cubicBezTo>
                  <a:pt x="1273" y="162"/>
                  <a:pt x="1273" y="162"/>
                  <a:pt x="1273" y="162"/>
                </a:cubicBezTo>
                <a:cubicBezTo>
                  <a:pt x="1273" y="465"/>
                  <a:pt x="1273" y="465"/>
                  <a:pt x="1273" y="465"/>
                </a:cubicBezTo>
                <a:cubicBezTo>
                  <a:pt x="1216" y="465"/>
                  <a:pt x="1216" y="465"/>
                  <a:pt x="1216" y="465"/>
                </a:cubicBezTo>
                <a:cubicBezTo>
                  <a:pt x="1216" y="465"/>
                  <a:pt x="1216" y="465"/>
                  <a:pt x="1216" y="465"/>
                </a:cubicBezTo>
                <a:close/>
                <a:moveTo>
                  <a:pt x="1385" y="465"/>
                </a:moveTo>
                <a:cubicBezTo>
                  <a:pt x="1385" y="162"/>
                  <a:pt x="1385" y="162"/>
                  <a:pt x="1385" y="162"/>
                </a:cubicBezTo>
                <a:cubicBezTo>
                  <a:pt x="1448" y="162"/>
                  <a:pt x="1448" y="162"/>
                  <a:pt x="1448" y="162"/>
                </a:cubicBezTo>
                <a:cubicBezTo>
                  <a:pt x="1448" y="465"/>
                  <a:pt x="1448" y="465"/>
                  <a:pt x="1448" y="465"/>
                </a:cubicBezTo>
                <a:cubicBezTo>
                  <a:pt x="1385" y="465"/>
                  <a:pt x="1385" y="465"/>
                  <a:pt x="1385" y="465"/>
                </a:cubicBezTo>
                <a:cubicBezTo>
                  <a:pt x="1385" y="465"/>
                  <a:pt x="1385" y="465"/>
                  <a:pt x="1385" y="465"/>
                </a:cubicBezTo>
                <a:close/>
                <a:moveTo>
                  <a:pt x="1145" y="1188"/>
                </a:moveTo>
                <a:cubicBezTo>
                  <a:pt x="1145" y="1183"/>
                  <a:pt x="1145" y="1178"/>
                  <a:pt x="1146" y="1173"/>
                </a:cubicBezTo>
                <a:cubicBezTo>
                  <a:pt x="1146" y="1168"/>
                  <a:pt x="1145" y="1163"/>
                  <a:pt x="1145" y="1157"/>
                </a:cubicBezTo>
                <a:cubicBezTo>
                  <a:pt x="1145" y="1066"/>
                  <a:pt x="1203" y="988"/>
                  <a:pt x="1309" y="936"/>
                </a:cubicBezTo>
                <a:cubicBezTo>
                  <a:pt x="1400" y="892"/>
                  <a:pt x="1521" y="869"/>
                  <a:pt x="1660" y="869"/>
                </a:cubicBezTo>
                <a:cubicBezTo>
                  <a:pt x="1664" y="869"/>
                  <a:pt x="1668" y="869"/>
                  <a:pt x="1671" y="869"/>
                </a:cubicBezTo>
                <a:cubicBezTo>
                  <a:pt x="1659" y="785"/>
                  <a:pt x="1587" y="727"/>
                  <a:pt x="1505" y="727"/>
                </a:cubicBezTo>
                <a:cubicBezTo>
                  <a:pt x="169" y="727"/>
                  <a:pt x="169" y="727"/>
                  <a:pt x="169" y="727"/>
                </a:cubicBezTo>
                <a:cubicBezTo>
                  <a:pt x="77" y="727"/>
                  <a:pt x="0" y="797"/>
                  <a:pt x="0" y="896"/>
                </a:cubicBezTo>
                <a:cubicBezTo>
                  <a:pt x="0" y="1192"/>
                  <a:pt x="0" y="1192"/>
                  <a:pt x="0" y="1192"/>
                </a:cubicBezTo>
                <a:cubicBezTo>
                  <a:pt x="0" y="1283"/>
                  <a:pt x="77" y="1368"/>
                  <a:pt x="169" y="1368"/>
                </a:cubicBezTo>
                <a:cubicBezTo>
                  <a:pt x="642" y="1368"/>
                  <a:pt x="948" y="1368"/>
                  <a:pt x="1145" y="1368"/>
                </a:cubicBezTo>
                <a:lnTo>
                  <a:pt x="1145" y="1188"/>
                </a:lnTo>
                <a:close/>
                <a:moveTo>
                  <a:pt x="478" y="1128"/>
                </a:moveTo>
                <a:cubicBezTo>
                  <a:pt x="436" y="1128"/>
                  <a:pt x="394" y="1093"/>
                  <a:pt x="394" y="1044"/>
                </a:cubicBezTo>
                <a:cubicBezTo>
                  <a:pt x="394" y="1001"/>
                  <a:pt x="436" y="959"/>
                  <a:pt x="478" y="959"/>
                </a:cubicBezTo>
                <a:cubicBezTo>
                  <a:pt x="527" y="959"/>
                  <a:pt x="562" y="1001"/>
                  <a:pt x="562" y="1044"/>
                </a:cubicBezTo>
                <a:cubicBezTo>
                  <a:pt x="562" y="1093"/>
                  <a:pt x="527" y="1128"/>
                  <a:pt x="478" y="1128"/>
                </a:cubicBezTo>
                <a:close/>
                <a:moveTo>
                  <a:pt x="1145" y="1436"/>
                </a:moveTo>
                <a:cubicBezTo>
                  <a:pt x="169" y="1436"/>
                  <a:pt x="169" y="1436"/>
                  <a:pt x="169" y="1436"/>
                </a:cubicBezTo>
                <a:cubicBezTo>
                  <a:pt x="77" y="1436"/>
                  <a:pt x="0" y="1514"/>
                  <a:pt x="0" y="1612"/>
                </a:cubicBezTo>
                <a:cubicBezTo>
                  <a:pt x="0" y="1908"/>
                  <a:pt x="0" y="1908"/>
                  <a:pt x="0" y="1908"/>
                </a:cubicBezTo>
                <a:cubicBezTo>
                  <a:pt x="0" y="2000"/>
                  <a:pt x="77" y="2077"/>
                  <a:pt x="169" y="2077"/>
                </a:cubicBezTo>
                <a:cubicBezTo>
                  <a:pt x="642" y="2077"/>
                  <a:pt x="948" y="2077"/>
                  <a:pt x="1145" y="2077"/>
                </a:cubicBezTo>
                <a:lnTo>
                  <a:pt x="1145" y="1436"/>
                </a:lnTo>
                <a:close/>
                <a:moveTo>
                  <a:pt x="478" y="1838"/>
                </a:moveTo>
                <a:cubicBezTo>
                  <a:pt x="436" y="1838"/>
                  <a:pt x="394" y="1802"/>
                  <a:pt x="394" y="1760"/>
                </a:cubicBezTo>
                <a:cubicBezTo>
                  <a:pt x="394" y="1711"/>
                  <a:pt x="436" y="1676"/>
                  <a:pt x="478" y="1676"/>
                </a:cubicBezTo>
                <a:cubicBezTo>
                  <a:pt x="527" y="1676"/>
                  <a:pt x="562" y="1711"/>
                  <a:pt x="562" y="1760"/>
                </a:cubicBezTo>
                <a:cubicBezTo>
                  <a:pt x="562" y="1802"/>
                  <a:pt x="527" y="1838"/>
                  <a:pt x="478" y="1838"/>
                </a:cubicBezTo>
                <a:close/>
                <a:moveTo>
                  <a:pt x="1660" y="941"/>
                </a:moveTo>
                <a:cubicBezTo>
                  <a:pt x="1399" y="941"/>
                  <a:pt x="1217" y="1029"/>
                  <a:pt x="1217" y="1157"/>
                </a:cubicBezTo>
                <a:cubicBezTo>
                  <a:pt x="1217" y="1163"/>
                  <a:pt x="1218" y="1169"/>
                  <a:pt x="1219" y="1175"/>
                </a:cubicBezTo>
                <a:cubicBezTo>
                  <a:pt x="1218" y="1179"/>
                  <a:pt x="1217" y="1183"/>
                  <a:pt x="1217" y="1188"/>
                </a:cubicBezTo>
                <a:cubicBezTo>
                  <a:pt x="1217" y="2101"/>
                  <a:pt x="1217" y="2101"/>
                  <a:pt x="1217" y="2101"/>
                </a:cubicBezTo>
                <a:cubicBezTo>
                  <a:pt x="1217" y="2115"/>
                  <a:pt x="1223" y="2129"/>
                  <a:pt x="1234" y="2139"/>
                </a:cubicBezTo>
                <a:cubicBezTo>
                  <a:pt x="1245" y="2151"/>
                  <a:pt x="1358" y="2253"/>
                  <a:pt x="1672" y="2253"/>
                </a:cubicBezTo>
                <a:cubicBezTo>
                  <a:pt x="1675" y="2253"/>
                  <a:pt x="1675" y="2253"/>
                  <a:pt x="1675" y="2253"/>
                </a:cubicBezTo>
                <a:cubicBezTo>
                  <a:pt x="1989" y="2253"/>
                  <a:pt x="2101" y="2151"/>
                  <a:pt x="2113" y="2139"/>
                </a:cubicBezTo>
                <a:cubicBezTo>
                  <a:pt x="2124" y="2129"/>
                  <a:pt x="2130" y="2115"/>
                  <a:pt x="2130" y="2101"/>
                </a:cubicBezTo>
                <a:cubicBezTo>
                  <a:pt x="2130" y="1188"/>
                  <a:pt x="2130" y="1188"/>
                  <a:pt x="2130" y="1188"/>
                </a:cubicBezTo>
                <a:cubicBezTo>
                  <a:pt x="2130" y="1184"/>
                  <a:pt x="2129" y="1180"/>
                  <a:pt x="2129" y="1177"/>
                </a:cubicBezTo>
                <a:cubicBezTo>
                  <a:pt x="2129" y="1172"/>
                  <a:pt x="2130" y="1166"/>
                  <a:pt x="2130" y="1161"/>
                </a:cubicBezTo>
                <a:cubicBezTo>
                  <a:pt x="2130" y="1018"/>
                  <a:pt x="1888" y="941"/>
                  <a:pt x="1660" y="941"/>
                </a:cubicBezTo>
                <a:close/>
                <a:moveTo>
                  <a:pt x="1660" y="1049"/>
                </a:moveTo>
                <a:cubicBezTo>
                  <a:pt x="1895" y="1049"/>
                  <a:pt x="2021" y="1128"/>
                  <a:pt x="2021" y="1161"/>
                </a:cubicBezTo>
                <a:cubicBezTo>
                  <a:pt x="2021" y="1191"/>
                  <a:pt x="1898" y="1264"/>
                  <a:pt x="1660" y="1264"/>
                </a:cubicBezTo>
                <a:cubicBezTo>
                  <a:pt x="1437" y="1264"/>
                  <a:pt x="1326" y="1195"/>
                  <a:pt x="1326" y="1157"/>
                </a:cubicBezTo>
                <a:cubicBezTo>
                  <a:pt x="1326" y="1118"/>
                  <a:pt x="1437" y="1049"/>
                  <a:pt x="1660" y="1049"/>
                </a:cubicBezTo>
                <a:close/>
                <a:moveTo>
                  <a:pt x="2021" y="2073"/>
                </a:moveTo>
                <a:cubicBezTo>
                  <a:pt x="1985" y="2096"/>
                  <a:pt x="1883" y="2144"/>
                  <a:pt x="1675" y="2144"/>
                </a:cubicBezTo>
                <a:cubicBezTo>
                  <a:pt x="1672" y="2144"/>
                  <a:pt x="1672" y="2144"/>
                  <a:pt x="1672" y="2144"/>
                </a:cubicBezTo>
                <a:cubicBezTo>
                  <a:pt x="1466" y="2144"/>
                  <a:pt x="1363" y="2096"/>
                  <a:pt x="1326" y="2073"/>
                </a:cubicBezTo>
                <a:cubicBezTo>
                  <a:pt x="1326" y="2066"/>
                  <a:pt x="1326" y="2066"/>
                  <a:pt x="1326" y="2066"/>
                </a:cubicBezTo>
                <a:cubicBezTo>
                  <a:pt x="1329" y="2064"/>
                  <a:pt x="1331" y="2061"/>
                  <a:pt x="1334" y="2059"/>
                </a:cubicBezTo>
                <a:cubicBezTo>
                  <a:pt x="1344" y="2051"/>
                  <a:pt x="1345" y="2037"/>
                  <a:pt x="1337" y="2028"/>
                </a:cubicBezTo>
                <a:cubicBezTo>
                  <a:pt x="1334" y="2025"/>
                  <a:pt x="1330" y="2023"/>
                  <a:pt x="1326" y="2022"/>
                </a:cubicBezTo>
                <a:cubicBezTo>
                  <a:pt x="1326" y="1304"/>
                  <a:pt x="1326" y="1304"/>
                  <a:pt x="1326" y="1304"/>
                </a:cubicBezTo>
                <a:cubicBezTo>
                  <a:pt x="1405" y="1347"/>
                  <a:pt x="1521" y="1373"/>
                  <a:pt x="1660" y="1373"/>
                </a:cubicBezTo>
                <a:cubicBezTo>
                  <a:pt x="1792" y="1373"/>
                  <a:pt x="1930" y="1350"/>
                  <a:pt x="2021" y="1303"/>
                </a:cubicBezTo>
                <a:cubicBezTo>
                  <a:pt x="2021" y="2009"/>
                  <a:pt x="2021" y="2009"/>
                  <a:pt x="2021" y="2009"/>
                </a:cubicBezTo>
                <a:cubicBezTo>
                  <a:pt x="2010" y="2001"/>
                  <a:pt x="1998" y="1994"/>
                  <a:pt x="1985" y="1986"/>
                </a:cubicBezTo>
                <a:cubicBezTo>
                  <a:pt x="1975" y="1981"/>
                  <a:pt x="1962" y="1984"/>
                  <a:pt x="1956" y="1995"/>
                </a:cubicBezTo>
                <a:cubicBezTo>
                  <a:pt x="1950" y="2005"/>
                  <a:pt x="1954" y="2018"/>
                  <a:pt x="1964" y="2024"/>
                </a:cubicBezTo>
                <a:cubicBezTo>
                  <a:pt x="1986" y="2037"/>
                  <a:pt x="2005" y="2050"/>
                  <a:pt x="2021" y="2066"/>
                </a:cubicBezTo>
                <a:cubicBezTo>
                  <a:pt x="2021" y="2073"/>
                  <a:pt x="2021" y="2073"/>
                  <a:pt x="2021" y="2073"/>
                </a:cubicBezTo>
                <a:close/>
                <a:moveTo>
                  <a:pt x="1625" y="1942"/>
                </a:moveTo>
                <a:cubicBezTo>
                  <a:pt x="1626" y="1954"/>
                  <a:pt x="1617" y="1965"/>
                  <a:pt x="1605" y="1965"/>
                </a:cubicBezTo>
                <a:cubicBezTo>
                  <a:pt x="1580" y="1967"/>
                  <a:pt x="1555" y="1971"/>
                  <a:pt x="1532" y="1975"/>
                </a:cubicBezTo>
                <a:cubicBezTo>
                  <a:pt x="1530" y="1975"/>
                  <a:pt x="1529" y="1975"/>
                  <a:pt x="1528" y="1975"/>
                </a:cubicBezTo>
                <a:cubicBezTo>
                  <a:pt x="1517" y="1975"/>
                  <a:pt x="1508" y="1967"/>
                  <a:pt x="1506" y="1957"/>
                </a:cubicBezTo>
                <a:cubicBezTo>
                  <a:pt x="1505" y="1945"/>
                  <a:pt x="1512" y="1934"/>
                  <a:pt x="1524" y="1932"/>
                </a:cubicBezTo>
                <a:cubicBezTo>
                  <a:pt x="1549" y="1927"/>
                  <a:pt x="1575" y="1924"/>
                  <a:pt x="1602" y="1922"/>
                </a:cubicBezTo>
                <a:cubicBezTo>
                  <a:pt x="1613" y="1921"/>
                  <a:pt x="1624" y="1930"/>
                  <a:pt x="1625" y="1942"/>
                </a:cubicBezTo>
                <a:close/>
                <a:moveTo>
                  <a:pt x="1474" y="1964"/>
                </a:moveTo>
                <a:cubicBezTo>
                  <a:pt x="1478" y="1976"/>
                  <a:pt x="1472" y="1988"/>
                  <a:pt x="1460" y="1992"/>
                </a:cubicBezTo>
                <a:cubicBezTo>
                  <a:pt x="1436" y="2000"/>
                  <a:pt x="1413" y="2009"/>
                  <a:pt x="1393" y="2019"/>
                </a:cubicBezTo>
                <a:cubicBezTo>
                  <a:pt x="1390" y="2021"/>
                  <a:pt x="1386" y="2022"/>
                  <a:pt x="1383" y="2022"/>
                </a:cubicBezTo>
                <a:cubicBezTo>
                  <a:pt x="1375" y="2022"/>
                  <a:pt x="1367" y="2017"/>
                  <a:pt x="1364" y="2010"/>
                </a:cubicBezTo>
                <a:cubicBezTo>
                  <a:pt x="1358" y="1999"/>
                  <a:pt x="1362" y="1986"/>
                  <a:pt x="1373" y="1980"/>
                </a:cubicBezTo>
                <a:cubicBezTo>
                  <a:pt x="1396" y="1969"/>
                  <a:pt x="1421" y="1959"/>
                  <a:pt x="1447" y="1950"/>
                </a:cubicBezTo>
                <a:cubicBezTo>
                  <a:pt x="1459" y="1946"/>
                  <a:pt x="1471" y="1953"/>
                  <a:pt x="1474" y="1964"/>
                </a:cubicBezTo>
                <a:close/>
                <a:moveTo>
                  <a:pt x="1926" y="1982"/>
                </a:moveTo>
                <a:cubicBezTo>
                  <a:pt x="1923" y="1991"/>
                  <a:pt x="1914" y="1996"/>
                  <a:pt x="1905" y="1996"/>
                </a:cubicBezTo>
                <a:cubicBezTo>
                  <a:pt x="1903" y="1996"/>
                  <a:pt x="1901" y="1996"/>
                  <a:pt x="1898" y="1995"/>
                </a:cubicBezTo>
                <a:cubicBezTo>
                  <a:pt x="1876" y="1988"/>
                  <a:pt x="1852" y="1981"/>
                  <a:pt x="1827" y="1976"/>
                </a:cubicBezTo>
                <a:cubicBezTo>
                  <a:pt x="1815" y="1974"/>
                  <a:pt x="1808" y="1963"/>
                  <a:pt x="1810" y="1951"/>
                </a:cubicBezTo>
                <a:cubicBezTo>
                  <a:pt x="1813" y="1939"/>
                  <a:pt x="1824" y="1931"/>
                  <a:pt x="1836" y="1934"/>
                </a:cubicBezTo>
                <a:cubicBezTo>
                  <a:pt x="1862" y="1939"/>
                  <a:pt x="1888" y="1946"/>
                  <a:pt x="1912" y="1954"/>
                </a:cubicBezTo>
                <a:cubicBezTo>
                  <a:pt x="1923" y="1958"/>
                  <a:pt x="1930" y="1970"/>
                  <a:pt x="1926" y="1982"/>
                </a:cubicBezTo>
                <a:close/>
                <a:moveTo>
                  <a:pt x="1779" y="1941"/>
                </a:moveTo>
                <a:cubicBezTo>
                  <a:pt x="1778" y="1951"/>
                  <a:pt x="1771" y="1958"/>
                  <a:pt x="1763" y="1960"/>
                </a:cubicBezTo>
                <a:cubicBezTo>
                  <a:pt x="1760" y="1961"/>
                  <a:pt x="1758" y="1961"/>
                  <a:pt x="1755" y="1961"/>
                </a:cubicBezTo>
                <a:cubicBezTo>
                  <a:pt x="1732" y="1958"/>
                  <a:pt x="1708" y="1958"/>
                  <a:pt x="1682" y="1959"/>
                </a:cubicBezTo>
                <a:cubicBezTo>
                  <a:pt x="1670" y="1959"/>
                  <a:pt x="1660" y="1950"/>
                  <a:pt x="1660" y="1938"/>
                </a:cubicBezTo>
                <a:cubicBezTo>
                  <a:pt x="1659" y="1925"/>
                  <a:pt x="1668" y="1916"/>
                  <a:pt x="1681" y="1915"/>
                </a:cubicBezTo>
                <a:cubicBezTo>
                  <a:pt x="1708" y="1914"/>
                  <a:pt x="1735" y="1915"/>
                  <a:pt x="1760" y="1917"/>
                </a:cubicBezTo>
                <a:cubicBezTo>
                  <a:pt x="1772" y="1918"/>
                  <a:pt x="1780" y="1929"/>
                  <a:pt x="1779" y="19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solidFill>
                <a:srgbClr val="505050"/>
              </a:solidFill>
            </a:endParaRPr>
          </a:p>
        </p:txBody>
      </p:sp>
      <p:sp>
        <p:nvSpPr>
          <p:cNvPr id="81" name="Oval 80"/>
          <p:cNvSpPr/>
          <p:nvPr/>
        </p:nvSpPr>
        <p:spPr bwMode="auto">
          <a:xfrm>
            <a:off x="7635852" y="3073572"/>
            <a:ext cx="1054455" cy="1054456"/>
          </a:xfrm>
          <a:prstGeom prst="ellipse">
            <a:avLst/>
          </a:prstGeom>
          <a:solidFill>
            <a:srgbClr val="0078D7"/>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sp>
        <p:nvSpPr>
          <p:cNvPr id="31" name="Freeform 17"/>
          <p:cNvSpPr>
            <a:spLocks noEditPoints="1"/>
          </p:cNvSpPr>
          <p:nvPr/>
        </p:nvSpPr>
        <p:spPr bwMode="auto">
          <a:xfrm>
            <a:off x="7901496" y="3339327"/>
            <a:ext cx="523167" cy="522947"/>
          </a:xfrm>
          <a:custGeom>
            <a:avLst/>
            <a:gdLst>
              <a:gd name="T0" fmla="*/ 4543 w 4846"/>
              <a:gd name="T1" fmla="*/ 1816 h 4844"/>
              <a:gd name="T2" fmla="*/ 2423 w 4846"/>
              <a:gd name="T3" fmla="*/ 0 h 4844"/>
              <a:gd name="T4" fmla="*/ 303 w 4846"/>
              <a:gd name="T5" fmla="*/ 4542 h 4844"/>
              <a:gd name="T6" fmla="*/ 0 w 4846"/>
              <a:gd name="T7" fmla="*/ 4844 h 4844"/>
              <a:gd name="T8" fmla="*/ 4846 w 4846"/>
              <a:gd name="T9" fmla="*/ 4542 h 4844"/>
              <a:gd name="T10" fmla="*/ 606 w 4846"/>
              <a:gd name="T11" fmla="*/ 302 h 4844"/>
              <a:gd name="T12" fmla="*/ 1212 w 4846"/>
              <a:gd name="T13" fmla="*/ 908 h 4844"/>
              <a:gd name="T14" fmla="*/ 606 w 4846"/>
              <a:gd name="T15" fmla="*/ 302 h 4844"/>
              <a:gd name="T16" fmla="*/ 1212 w 4846"/>
              <a:gd name="T17" fmla="*/ 1211 h 4844"/>
              <a:gd name="T18" fmla="*/ 606 w 4846"/>
              <a:gd name="T19" fmla="*/ 1816 h 4844"/>
              <a:gd name="T20" fmla="*/ 606 w 4846"/>
              <a:gd name="T21" fmla="*/ 2119 h 4844"/>
              <a:gd name="T22" fmla="*/ 1212 w 4846"/>
              <a:gd name="T23" fmla="*/ 2725 h 4844"/>
              <a:gd name="T24" fmla="*/ 606 w 4846"/>
              <a:gd name="T25" fmla="*/ 2119 h 4844"/>
              <a:gd name="T26" fmla="*/ 1212 w 4846"/>
              <a:gd name="T27" fmla="*/ 3028 h 4844"/>
              <a:gd name="T28" fmla="*/ 606 w 4846"/>
              <a:gd name="T29" fmla="*/ 3633 h 4844"/>
              <a:gd name="T30" fmla="*/ 1818 w 4846"/>
              <a:gd name="T31" fmla="*/ 4542 h 4844"/>
              <a:gd name="T32" fmla="*/ 909 w 4846"/>
              <a:gd name="T33" fmla="*/ 3936 h 4844"/>
              <a:gd name="T34" fmla="*/ 1818 w 4846"/>
              <a:gd name="T35" fmla="*/ 4542 h 4844"/>
              <a:gd name="T36" fmla="*/ 1515 w 4846"/>
              <a:gd name="T37" fmla="*/ 3633 h 4844"/>
              <a:gd name="T38" fmla="*/ 2120 w 4846"/>
              <a:gd name="T39" fmla="*/ 3028 h 4844"/>
              <a:gd name="T40" fmla="*/ 2120 w 4846"/>
              <a:gd name="T41" fmla="*/ 2725 h 4844"/>
              <a:gd name="T42" fmla="*/ 1515 w 4846"/>
              <a:gd name="T43" fmla="*/ 2119 h 4844"/>
              <a:gd name="T44" fmla="*/ 2120 w 4846"/>
              <a:gd name="T45" fmla="*/ 2725 h 4844"/>
              <a:gd name="T46" fmla="*/ 1515 w 4846"/>
              <a:gd name="T47" fmla="*/ 1816 h 4844"/>
              <a:gd name="T48" fmla="*/ 2120 w 4846"/>
              <a:gd name="T49" fmla="*/ 1211 h 4844"/>
              <a:gd name="T50" fmla="*/ 2120 w 4846"/>
              <a:gd name="T51" fmla="*/ 908 h 4844"/>
              <a:gd name="T52" fmla="*/ 1515 w 4846"/>
              <a:gd name="T53" fmla="*/ 302 h 4844"/>
              <a:gd name="T54" fmla="*/ 2120 w 4846"/>
              <a:gd name="T55" fmla="*/ 908 h 4844"/>
              <a:gd name="T56" fmla="*/ 3332 w 4846"/>
              <a:gd name="T57" fmla="*/ 2119 h 4844"/>
              <a:gd name="T58" fmla="*/ 2726 w 4846"/>
              <a:gd name="T59" fmla="*/ 2725 h 4844"/>
              <a:gd name="T60" fmla="*/ 2726 w 4846"/>
              <a:gd name="T61" fmla="*/ 3028 h 4844"/>
              <a:gd name="T62" fmla="*/ 3332 w 4846"/>
              <a:gd name="T63" fmla="*/ 3633 h 4844"/>
              <a:gd name="T64" fmla="*/ 2726 w 4846"/>
              <a:gd name="T65" fmla="*/ 3028 h 4844"/>
              <a:gd name="T66" fmla="*/ 3029 w 4846"/>
              <a:gd name="T67" fmla="*/ 4542 h 4844"/>
              <a:gd name="T68" fmla="*/ 3937 w 4846"/>
              <a:gd name="T69" fmla="*/ 3936 h 4844"/>
              <a:gd name="T70" fmla="*/ 4240 w 4846"/>
              <a:gd name="T71" fmla="*/ 3633 h 4844"/>
              <a:gd name="T72" fmla="*/ 3635 w 4846"/>
              <a:gd name="T73" fmla="*/ 3028 h 4844"/>
              <a:gd name="T74" fmla="*/ 4240 w 4846"/>
              <a:gd name="T75" fmla="*/ 3633 h 4844"/>
              <a:gd name="T76" fmla="*/ 3635 w 4846"/>
              <a:gd name="T77" fmla="*/ 2725 h 4844"/>
              <a:gd name="T78" fmla="*/ 4240 w 4846"/>
              <a:gd name="T79" fmla="*/ 2119 h 4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846" h="4844">
                <a:moveTo>
                  <a:pt x="4543" y="4542"/>
                </a:moveTo>
                <a:lnTo>
                  <a:pt x="4543" y="1816"/>
                </a:lnTo>
                <a:lnTo>
                  <a:pt x="2423" y="1816"/>
                </a:lnTo>
                <a:lnTo>
                  <a:pt x="2423" y="0"/>
                </a:lnTo>
                <a:lnTo>
                  <a:pt x="303" y="0"/>
                </a:lnTo>
                <a:lnTo>
                  <a:pt x="303" y="4542"/>
                </a:lnTo>
                <a:lnTo>
                  <a:pt x="0" y="4542"/>
                </a:lnTo>
                <a:lnTo>
                  <a:pt x="0" y="4844"/>
                </a:lnTo>
                <a:lnTo>
                  <a:pt x="4846" y="4844"/>
                </a:lnTo>
                <a:lnTo>
                  <a:pt x="4846" y="4542"/>
                </a:lnTo>
                <a:lnTo>
                  <a:pt x="4543" y="4542"/>
                </a:lnTo>
                <a:close/>
                <a:moveTo>
                  <a:pt x="606" y="302"/>
                </a:moveTo>
                <a:lnTo>
                  <a:pt x="1212" y="302"/>
                </a:lnTo>
                <a:lnTo>
                  <a:pt x="1212" y="908"/>
                </a:lnTo>
                <a:lnTo>
                  <a:pt x="606" y="908"/>
                </a:lnTo>
                <a:lnTo>
                  <a:pt x="606" y="302"/>
                </a:lnTo>
                <a:close/>
                <a:moveTo>
                  <a:pt x="606" y="1211"/>
                </a:moveTo>
                <a:lnTo>
                  <a:pt x="1212" y="1211"/>
                </a:lnTo>
                <a:lnTo>
                  <a:pt x="1212" y="1816"/>
                </a:lnTo>
                <a:lnTo>
                  <a:pt x="606" y="1816"/>
                </a:lnTo>
                <a:lnTo>
                  <a:pt x="606" y="1211"/>
                </a:lnTo>
                <a:close/>
                <a:moveTo>
                  <a:pt x="606" y="2119"/>
                </a:moveTo>
                <a:lnTo>
                  <a:pt x="1212" y="2119"/>
                </a:lnTo>
                <a:lnTo>
                  <a:pt x="1212" y="2725"/>
                </a:lnTo>
                <a:lnTo>
                  <a:pt x="606" y="2725"/>
                </a:lnTo>
                <a:lnTo>
                  <a:pt x="606" y="2119"/>
                </a:lnTo>
                <a:close/>
                <a:moveTo>
                  <a:pt x="606" y="3028"/>
                </a:moveTo>
                <a:lnTo>
                  <a:pt x="1212" y="3028"/>
                </a:lnTo>
                <a:lnTo>
                  <a:pt x="1212" y="3633"/>
                </a:lnTo>
                <a:lnTo>
                  <a:pt x="606" y="3633"/>
                </a:lnTo>
                <a:lnTo>
                  <a:pt x="606" y="3028"/>
                </a:lnTo>
                <a:close/>
                <a:moveTo>
                  <a:pt x="1818" y="4542"/>
                </a:moveTo>
                <a:lnTo>
                  <a:pt x="909" y="4542"/>
                </a:lnTo>
                <a:lnTo>
                  <a:pt x="909" y="3936"/>
                </a:lnTo>
                <a:lnTo>
                  <a:pt x="1818" y="3936"/>
                </a:lnTo>
                <a:lnTo>
                  <a:pt x="1818" y="4542"/>
                </a:lnTo>
                <a:close/>
                <a:moveTo>
                  <a:pt x="2120" y="3633"/>
                </a:moveTo>
                <a:lnTo>
                  <a:pt x="1515" y="3633"/>
                </a:lnTo>
                <a:lnTo>
                  <a:pt x="1515" y="3028"/>
                </a:lnTo>
                <a:lnTo>
                  <a:pt x="2120" y="3028"/>
                </a:lnTo>
                <a:lnTo>
                  <a:pt x="2120" y="3633"/>
                </a:lnTo>
                <a:close/>
                <a:moveTo>
                  <a:pt x="2120" y="2725"/>
                </a:moveTo>
                <a:lnTo>
                  <a:pt x="1515" y="2725"/>
                </a:lnTo>
                <a:lnTo>
                  <a:pt x="1515" y="2119"/>
                </a:lnTo>
                <a:lnTo>
                  <a:pt x="2120" y="2119"/>
                </a:lnTo>
                <a:lnTo>
                  <a:pt x="2120" y="2725"/>
                </a:lnTo>
                <a:close/>
                <a:moveTo>
                  <a:pt x="2120" y="1816"/>
                </a:moveTo>
                <a:lnTo>
                  <a:pt x="1515" y="1816"/>
                </a:lnTo>
                <a:lnTo>
                  <a:pt x="1515" y="1211"/>
                </a:lnTo>
                <a:lnTo>
                  <a:pt x="2120" y="1211"/>
                </a:lnTo>
                <a:lnTo>
                  <a:pt x="2120" y="1816"/>
                </a:lnTo>
                <a:close/>
                <a:moveTo>
                  <a:pt x="2120" y="908"/>
                </a:moveTo>
                <a:lnTo>
                  <a:pt x="1515" y="908"/>
                </a:lnTo>
                <a:lnTo>
                  <a:pt x="1515" y="302"/>
                </a:lnTo>
                <a:lnTo>
                  <a:pt x="2120" y="302"/>
                </a:lnTo>
                <a:lnTo>
                  <a:pt x="2120" y="908"/>
                </a:lnTo>
                <a:close/>
                <a:moveTo>
                  <a:pt x="2726" y="2119"/>
                </a:moveTo>
                <a:lnTo>
                  <a:pt x="3332" y="2119"/>
                </a:lnTo>
                <a:lnTo>
                  <a:pt x="3332" y="2725"/>
                </a:lnTo>
                <a:lnTo>
                  <a:pt x="2726" y="2725"/>
                </a:lnTo>
                <a:lnTo>
                  <a:pt x="2726" y="2119"/>
                </a:lnTo>
                <a:close/>
                <a:moveTo>
                  <a:pt x="2726" y="3028"/>
                </a:moveTo>
                <a:lnTo>
                  <a:pt x="3332" y="3028"/>
                </a:lnTo>
                <a:lnTo>
                  <a:pt x="3332" y="3633"/>
                </a:lnTo>
                <a:lnTo>
                  <a:pt x="2726" y="3633"/>
                </a:lnTo>
                <a:lnTo>
                  <a:pt x="2726" y="3028"/>
                </a:lnTo>
                <a:close/>
                <a:moveTo>
                  <a:pt x="3937" y="4542"/>
                </a:moveTo>
                <a:lnTo>
                  <a:pt x="3029" y="4542"/>
                </a:lnTo>
                <a:lnTo>
                  <a:pt x="3029" y="3936"/>
                </a:lnTo>
                <a:lnTo>
                  <a:pt x="3937" y="3936"/>
                </a:lnTo>
                <a:lnTo>
                  <a:pt x="3937" y="4542"/>
                </a:lnTo>
                <a:close/>
                <a:moveTo>
                  <a:pt x="4240" y="3633"/>
                </a:moveTo>
                <a:lnTo>
                  <a:pt x="3635" y="3633"/>
                </a:lnTo>
                <a:lnTo>
                  <a:pt x="3635" y="3028"/>
                </a:lnTo>
                <a:lnTo>
                  <a:pt x="4240" y="3028"/>
                </a:lnTo>
                <a:lnTo>
                  <a:pt x="4240" y="3633"/>
                </a:lnTo>
                <a:close/>
                <a:moveTo>
                  <a:pt x="4240" y="2725"/>
                </a:moveTo>
                <a:lnTo>
                  <a:pt x="3635" y="2725"/>
                </a:lnTo>
                <a:lnTo>
                  <a:pt x="3635" y="2119"/>
                </a:lnTo>
                <a:lnTo>
                  <a:pt x="4240" y="2119"/>
                </a:lnTo>
                <a:lnTo>
                  <a:pt x="4240" y="27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solidFill>
                <a:srgbClr val="505050"/>
              </a:solidFill>
            </a:endParaRPr>
          </a:p>
        </p:txBody>
      </p:sp>
      <p:sp>
        <p:nvSpPr>
          <p:cNvPr id="37" name="Freeform 5"/>
          <p:cNvSpPr>
            <a:spLocks noEditPoints="1"/>
          </p:cNvSpPr>
          <p:nvPr/>
        </p:nvSpPr>
        <p:spPr bwMode="auto">
          <a:xfrm>
            <a:off x="9066643" y="3822227"/>
            <a:ext cx="1954598" cy="276651"/>
          </a:xfrm>
          <a:custGeom>
            <a:avLst/>
            <a:gdLst>
              <a:gd name="T0" fmla="*/ 261 w 2216"/>
              <a:gd name="T1" fmla="*/ 97 h 311"/>
              <a:gd name="T2" fmla="*/ 3 w 2216"/>
              <a:gd name="T3" fmla="*/ 256 h 311"/>
              <a:gd name="T4" fmla="*/ 124 w 2216"/>
              <a:gd name="T5" fmla="*/ 205 h 311"/>
              <a:gd name="T6" fmla="*/ 8 w 2216"/>
              <a:gd name="T7" fmla="*/ 250 h 311"/>
              <a:gd name="T8" fmla="*/ 9 w 2216"/>
              <a:gd name="T9" fmla="*/ 252 h 311"/>
              <a:gd name="T10" fmla="*/ 504 w 2216"/>
              <a:gd name="T11" fmla="*/ 123 h 311"/>
              <a:gd name="T12" fmla="*/ 502 w 2216"/>
              <a:gd name="T13" fmla="*/ 91 h 311"/>
              <a:gd name="T14" fmla="*/ 356 w 2216"/>
              <a:gd name="T15" fmla="*/ 252 h 311"/>
              <a:gd name="T16" fmla="*/ 20 w 2216"/>
              <a:gd name="T17" fmla="*/ 242 h 311"/>
              <a:gd name="T18" fmla="*/ 7 w 2216"/>
              <a:gd name="T19" fmla="*/ 252 h 311"/>
              <a:gd name="T20" fmla="*/ 208 w 2216"/>
              <a:gd name="T21" fmla="*/ 224 h 311"/>
              <a:gd name="T22" fmla="*/ 137 w 2216"/>
              <a:gd name="T23" fmla="*/ 208 h 311"/>
              <a:gd name="T24" fmla="*/ 1209 w 2216"/>
              <a:gd name="T25" fmla="*/ 154 h 311"/>
              <a:gd name="T26" fmla="*/ 1187 w 2216"/>
              <a:gd name="T27" fmla="*/ 112 h 311"/>
              <a:gd name="T28" fmla="*/ 1175 w 2216"/>
              <a:gd name="T29" fmla="*/ 84 h 311"/>
              <a:gd name="T30" fmla="*/ 1124 w 2216"/>
              <a:gd name="T31" fmla="*/ 157 h 311"/>
              <a:gd name="T32" fmla="*/ 1146 w 2216"/>
              <a:gd name="T33" fmla="*/ 154 h 311"/>
              <a:gd name="T34" fmla="*/ 1822 w 2216"/>
              <a:gd name="T35" fmla="*/ 156 h 311"/>
              <a:gd name="T36" fmla="*/ 1822 w 2216"/>
              <a:gd name="T37" fmla="*/ 191 h 311"/>
              <a:gd name="T38" fmla="*/ 1896 w 2216"/>
              <a:gd name="T39" fmla="*/ 254 h 311"/>
              <a:gd name="T40" fmla="*/ 1969 w 2216"/>
              <a:gd name="T41" fmla="*/ 253 h 311"/>
              <a:gd name="T42" fmla="*/ 1822 w 2216"/>
              <a:gd name="T43" fmla="*/ 156 h 311"/>
              <a:gd name="T44" fmla="*/ 1532 w 2216"/>
              <a:gd name="T45" fmla="*/ 142 h 311"/>
              <a:gd name="T46" fmla="*/ 1486 w 2216"/>
              <a:gd name="T47" fmla="*/ 258 h 311"/>
              <a:gd name="T48" fmla="*/ 1565 w 2216"/>
              <a:gd name="T49" fmla="*/ 252 h 311"/>
              <a:gd name="T50" fmla="*/ 1644 w 2216"/>
              <a:gd name="T51" fmla="*/ 252 h 311"/>
              <a:gd name="T52" fmla="*/ 1587 w 2216"/>
              <a:gd name="T53" fmla="*/ 154 h 311"/>
              <a:gd name="T54" fmla="*/ 2181 w 2216"/>
              <a:gd name="T55" fmla="*/ 189 h 311"/>
              <a:gd name="T56" fmla="*/ 2151 w 2216"/>
              <a:gd name="T57" fmla="*/ 146 h 311"/>
              <a:gd name="T58" fmla="*/ 901 w 2216"/>
              <a:gd name="T59" fmla="*/ 252 h 311"/>
              <a:gd name="T60" fmla="*/ 964 w 2216"/>
              <a:gd name="T61" fmla="*/ 158 h 311"/>
              <a:gd name="T62" fmla="*/ 939 w 2216"/>
              <a:gd name="T63" fmla="*/ 242 h 311"/>
              <a:gd name="T64" fmla="*/ 2106 w 2216"/>
              <a:gd name="T65" fmla="*/ 258 h 311"/>
              <a:gd name="T66" fmla="*/ 2127 w 2216"/>
              <a:gd name="T67" fmla="*/ 160 h 311"/>
              <a:gd name="T68" fmla="*/ 649 w 2216"/>
              <a:gd name="T69" fmla="*/ 136 h 311"/>
              <a:gd name="T70" fmla="*/ 738 w 2216"/>
              <a:gd name="T71" fmla="*/ 144 h 311"/>
              <a:gd name="T72" fmla="*/ 725 w 2216"/>
              <a:gd name="T73" fmla="*/ 256 h 311"/>
              <a:gd name="T74" fmla="*/ 573 w 2216"/>
              <a:gd name="T75" fmla="*/ 138 h 311"/>
              <a:gd name="T76" fmla="*/ 576 w 2216"/>
              <a:gd name="T77" fmla="*/ 158 h 311"/>
              <a:gd name="T78" fmla="*/ 1995 w 2216"/>
              <a:gd name="T79" fmla="*/ 100 h 311"/>
              <a:gd name="T80" fmla="*/ 12 w 2216"/>
              <a:gd name="T81" fmla="*/ 250 h 311"/>
              <a:gd name="T82" fmla="*/ 6 w 2216"/>
              <a:gd name="T83" fmla="*/ 253 h 311"/>
              <a:gd name="T84" fmla="*/ 18 w 2216"/>
              <a:gd name="T85" fmla="*/ 244 h 311"/>
              <a:gd name="T86" fmla="*/ 8 w 2216"/>
              <a:gd name="T87" fmla="*/ 250 h 311"/>
              <a:gd name="T88" fmla="*/ 13 w 2216"/>
              <a:gd name="T89" fmla="*/ 246 h 311"/>
              <a:gd name="T90" fmla="*/ 12 w 2216"/>
              <a:gd name="T91" fmla="*/ 247 h 311"/>
              <a:gd name="T92" fmla="*/ 9 w 2216"/>
              <a:gd name="T93" fmla="*/ 251 h 311"/>
              <a:gd name="T94" fmla="*/ 6 w 2216"/>
              <a:gd name="T95" fmla="*/ 253 h 311"/>
              <a:gd name="T96" fmla="*/ 14 w 2216"/>
              <a:gd name="T97" fmla="*/ 246 h 311"/>
              <a:gd name="T98" fmla="*/ 8 w 2216"/>
              <a:gd name="T99" fmla="*/ 250 h 311"/>
              <a:gd name="T100" fmla="*/ 6 w 2216"/>
              <a:gd name="T101" fmla="*/ 252 h 311"/>
              <a:gd name="T102" fmla="*/ 6 w 2216"/>
              <a:gd name="T103" fmla="*/ 253 h 311"/>
              <a:gd name="T104" fmla="*/ 1307 w 2216"/>
              <a:gd name="T105" fmla="*/ 91 h 311"/>
              <a:gd name="T106" fmla="*/ 1323 w 2216"/>
              <a:gd name="T107" fmla="*/ 112 h 311"/>
              <a:gd name="T108" fmla="*/ 1756 w 2216"/>
              <a:gd name="T109" fmla="*/ 249 h 311"/>
              <a:gd name="T110" fmla="*/ 1754 w 2216"/>
              <a:gd name="T111" fmla="*/ 168 h 311"/>
              <a:gd name="T112" fmla="*/ 1775 w 2216"/>
              <a:gd name="T113" fmla="*/ 253 h 311"/>
              <a:gd name="T114" fmla="*/ 1756 w 2216"/>
              <a:gd name="T115" fmla="*/ 204 h 311"/>
              <a:gd name="T116" fmla="*/ 1099 w 2216"/>
              <a:gd name="T117" fmla="*/ 203 h 311"/>
              <a:gd name="T118" fmla="*/ 1075 w 2216"/>
              <a:gd name="T119" fmla="*/ 223 h 311"/>
              <a:gd name="T120" fmla="*/ 882 w 2216"/>
              <a:gd name="T121" fmla="*/ 172 h 311"/>
              <a:gd name="T122" fmla="*/ 867 w 2216"/>
              <a:gd name="T123" fmla="*/ 19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6" h="311">
                <a:moveTo>
                  <a:pt x="22" y="246"/>
                </a:moveTo>
                <a:cubicBezTo>
                  <a:pt x="30" y="243"/>
                  <a:pt x="38" y="240"/>
                  <a:pt x="47" y="237"/>
                </a:cubicBezTo>
                <a:cubicBezTo>
                  <a:pt x="67" y="231"/>
                  <a:pt x="88" y="226"/>
                  <a:pt x="110" y="224"/>
                </a:cubicBezTo>
                <a:cubicBezTo>
                  <a:pt x="128" y="222"/>
                  <a:pt x="147" y="222"/>
                  <a:pt x="165" y="223"/>
                </a:cubicBezTo>
                <a:cubicBezTo>
                  <a:pt x="180" y="225"/>
                  <a:pt x="195" y="227"/>
                  <a:pt x="209" y="230"/>
                </a:cubicBezTo>
                <a:cubicBezTo>
                  <a:pt x="212" y="231"/>
                  <a:pt x="214" y="230"/>
                  <a:pt x="216" y="230"/>
                </a:cubicBezTo>
                <a:cubicBezTo>
                  <a:pt x="216" y="230"/>
                  <a:pt x="216" y="229"/>
                  <a:pt x="216" y="228"/>
                </a:cubicBezTo>
                <a:cubicBezTo>
                  <a:pt x="216" y="228"/>
                  <a:pt x="216" y="227"/>
                  <a:pt x="216" y="226"/>
                </a:cubicBezTo>
                <a:cubicBezTo>
                  <a:pt x="216" y="198"/>
                  <a:pt x="216" y="170"/>
                  <a:pt x="216" y="142"/>
                </a:cubicBezTo>
                <a:cubicBezTo>
                  <a:pt x="216" y="139"/>
                  <a:pt x="217" y="138"/>
                  <a:pt x="219" y="137"/>
                </a:cubicBezTo>
                <a:cubicBezTo>
                  <a:pt x="233" y="123"/>
                  <a:pt x="248" y="111"/>
                  <a:pt x="261" y="97"/>
                </a:cubicBezTo>
                <a:cubicBezTo>
                  <a:pt x="264" y="94"/>
                  <a:pt x="266" y="92"/>
                  <a:pt x="268" y="89"/>
                </a:cubicBezTo>
                <a:cubicBezTo>
                  <a:pt x="269" y="88"/>
                  <a:pt x="270" y="87"/>
                  <a:pt x="271" y="88"/>
                </a:cubicBezTo>
                <a:cubicBezTo>
                  <a:pt x="273" y="89"/>
                  <a:pt x="274" y="90"/>
                  <a:pt x="274" y="93"/>
                </a:cubicBezTo>
                <a:cubicBezTo>
                  <a:pt x="274" y="146"/>
                  <a:pt x="274" y="199"/>
                  <a:pt x="274" y="252"/>
                </a:cubicBezTo>
                <a:cubicBezTo>
                  <a:pt x="274" y="253"/>
                  <a:pt x="275" y="255"/>
                  <a:pt x="273" y="256"/>
                </a:cubicBezTo>
                <a:cubicBezTo>
                  <a:pt x="271" y="257"/>
                  <a:pt x="269" y="258"/>
                  <a:pt x="267" y="257"/>
                </a:cubicBezTo>
                <a:cubicBezTo>
                  <a:pt x="261" y="255"/>
                  <a:pt x="255" y="253"/>
                  <a:pt x="249" y="252"/>
                </a:cubicBezTo>
                <a:cubicBezTo>
                  <a:pt x="229" y="246"/>
                  <a:pt x="209" y="242"/>
                  <a:pt x="188" y="239"/>
                </a:cubicBezTo>
                <a:cubicBezTo>
                  <a:pt x="162" y="236"/>
                  <a:pt x="136" y="235"/>
                  <a:pt x="109" y="236"/>
                </a:cubicBezTo>
                <a:cubicBezTo>
                  <a:pt x="76" y="238"/>
                  <a:pt x="44" y="243"/>
                  <a:pt x="12" y="253"/>
                </a:cubicBezTo>
                <a:cubicBezTo>
                  <a:pt x="9" y="254"/>
                  <a:pt x="6" y="255"/>
                  <a:pt x="3" y="256"/>
                </a:cubicBezTo>
                <a:cubicBezTo>
                  <a:pt x="0" y="257"/>
                  <a:pt x="0" y="257"/>
                  <a:pt x="0" y="254"/>
                </a:cubicBezTo>
                <a:cubicBezTo>
                  <a:pt x="0" y="249"/>
                  <a:pt x="0" y="244"/>
                  <a:pt x="0" y="238"/>
                </a:cubicBezTo>
                <a:cubicBezTo>
                  <a:pt x="0" y="237"/>
                  <a:pt x="0" y="235"/>
                  <a:pt x="2" y="234"/>
                </a:cubicBezTo>
                <a:cubicBezTo>
                  <a:pt x="22" y="213"/>
                  <a:pt x="41" y="190"/>
                  <a:pt x="57" y="165"/>
                </a:cubicBezTo>
                <a:cubicBezTo>
                  <a:pt x="82" y="128"/>
                  <a:pt x="103" y="89"/>
                  <a:pt x="117" y="46"/>
                </a:cubicBezTo>
                <a:cubicBezTo>
                  <a:pt x="122" y="32"/>
                  <a:pt x="126" y="17"/>
                  <a:pt x="129" y="2"/>
                </a:cubicBezTo>
                <a:cubicBezTo>
                  <a:pt x="129" y="0"/>
                  <a:pt x="129" y="0"/>
                  <a:pt x="131" y="1"/>
                </a:cubicBezTo>
                <a:cubicBezTo>
                  <a:pt x="136" y="2"/>
                  <a:pt x="136" y="2"/>
                  <a:pt x="136" y="7"/>
                </a:cubicBezTo>
                <a:cubicBezTo>
                  <a:pt x="136" y="71"/>
                  <a:pt x="136" y="135"/>
                  <a:pt x="136" y="199"/>
                </a:cubicBezTo>
                <a:cubicBezTo>
                  <a:pt x="136" y="203"/>
                  <a:pt x="136" y="203"/>
                  <a:pt x="132" y="204"/>
                </a:cubicBezTo>
                <a:cubicBezTo>
                  <a:pt x="129" y="205"/>
                  <a:pt x="127" y="205"/>
                  <a:pt x="124" y="205"/>
                </a:cubicBezTo>
                <a:cubicBezTo>
                  <a:pt x="89" y="209"/>
                  <a:pt x="55" y="220"/>
                  <a:pt x="25" y="239"/>
                </a:cubicBezTo>
                <a:cubicBezTo>
                  <a:pt x="24" y="239"/>
                  <a:pt x="23" y="240"/>
                  <a:pt x="22" y="240"/>
                </a:cubicBezTo>
                <a:cubicBezTo>
                  <a:pt x="22" y="241"/>
                  <a:pt x="21" y="242"/>
                  <a:pt x="20" y="242"/>
                </a:cubicBezTo>
                <a:cubicBezTo>
                  <a:pt x="19" y="243"/>
                  <a:pt x="18" y="243"/>
                  <a:pt x="17" y="244"/>
                </a:cubicBezTo>
                <a:cubicBezTo>
                  <a:pt x="16" y="245"/>
                  <a:pt x="16" y="245"/>
                  <a:pt x="15" y="246"/>
                </a:cubicBezTo>
                <a:cubicBezTo>
                  <a:pt x="14" y="246"/>
                  <a:pt x="14" y="246"/>
                  <a:pt x="14" y="246"/>
                </a:cubicBezTo>
                <a:cubicBezTo>
                  <a:pt x="13" y="247"/>
                  <a:pt x="13" y="247"/>
                  <a:pt x="12" y="247"/>
                </a:cubicBezTo>
                <a:cubicBezTo>
                  <a:pt x="12" y="247"/>
                  <a:pt x="12" y="248"/>
                  <a:pt x="12" y="248"/>
                </a:cubicBezTo>
                <a:cubicBezTo>
                  <a:pt x="11" y="248"/>
                  <a:pt x="11" y="248"/>
                  <a:pt x="11" y="249"/>
                </a:cubicBezTo>
                <a:cubicBezTo>
                  <a:pt x="10" y="249"/>
                  <a:pt x="10" y="249"/>
                  <a:pt x="10" y="249"/>
                </a:cubicBezTo>
                <a:cubicBezTo>
                  <a:pt x="9" y="249"/>
                  <a:pt x="9" y="250"/>
                  <a:pt x="8" y="250"/>
                </a:cubicBezTo>
                <a:cubicBezTo>
                  <a:pt x="8" y="250"/>
                  <a:pt x="8" y="250"/>
                  <a:pt x="8" y="250"/>
                </a:cubicBezTo>
                <a:cubicBezTo>
                  <a:pt x="8" y="251"/>
                  <a:pt x="8" y="251"/>
                  <a:pt x="8" y="251"/>
                </a:cubicBezTo>
                <a:cubicBezTo>
                  <a:pt x="7" y="251"/>
                  <a:pt x="6" y="252"/>
                  <a:pt x="6" y="252"/>
                </a:cubicBezTo>
                <a:cubicBezTo>
                  <a:pt x="5" y="252"/>
                  <a:pt x="5" y="253"/>
                  <a:pt x="5" y="253"/>
                </a:cubicBezTo>
                <a:cubicBezTo>
                  <a:pt x="5" y="253"/>
                  <a:pt x="4" y="253"/>
                  <a:pt x="4" y="254"/>
                </a:cubicBezTo>
                <a:cubicBezTo>
                  <a:pt x="4" y="254"/>
                  <a:pt x="3" y="254"/>
                  <a:pt x="4" y="254"/>
                </a:cubicBezTo>
                <a:cubicBezTo>
                  <a:pt x="4" y="254"/>
                  <a:pt x="4" y="254"/>
                  <a:pt x="4" y="254"/>
                </a:cubicBezTo>
                <a:cubicBezTo>
                  <a:pt x="5" y="253"/>
                  <a:pt x="5" y="253"/>
                  <a:pt x="6" y="253"/>
                </a:cubicBezTo>
                <a:cubicBezTo>
                  <a:pt x="6" y="253"/>
                  <a:pt x="6" y="253"/>
                  <a:pt x="6" y="253"/>
                </a:cubicBezTo>
                <a:cubicBezTo>
                  <a:pt x="7" y="253"/>
                  <a:pt x="7" y="252"/>
                  <a:pt x="7" y="252"/>
                </a:cubicBezTo>
                <a:cubicBezTo>
                  <a:pt x="8" y="252"/>
                  <a:pt x="8" y="252"/>
                  <a:pt x="9" y="252"/>
                </a:cubicBezTo>
                <a:cubicBezTo>
                  <a:pt x="9" y="251"/>
                  <a:pt x="9" y="251"/>
                  <a:pt x="9" y="251"/>
                </a:cubicBezTo>
                <a:cubicBezTo>
                  <a:pt x="10" y="251"/>
                  <a:pt x="10" y="251"/>
                  <a:pt x="11" y="250"/>
                </a:cubicBezTo>
                <a:cubicBezTo>
                  <a:pt x="12" y="250"/>
                  <a:pt x="12" y="250"/>
                  <a:pt x="12" y="249"/>
                </a:cubicBezTo>
                <a:cubicBezTo>
                  <a:pt x="16" y="248"/>
                  <a:pt x="19" y="246"/>
                  <a:pt x="22" y="246"/>
                </a:cubicBezTo>
                <a:close/>
                <a:moveTo>
                  <a:pt x="377" y="125"/>
                </a:moveTo>
                <a:cubicBezTo>
                  <a:pt x="395" y="167"/>
                  <a:pt x="414" y="209"/>
                  <a:pt x="433" y="250"/>
                </a:cubicBezTo>
                <a:cubicBezTo>
                  <a:pt x="434" y="252"/>
                  <a:pt x="434" y="254"/>
                  <a:pt x="435" y="255"/>
                </a:cubicBezTo>
                <a:cubicBezTo>
                  <a:pt x="437" y="256"/>
                  <a:pt x="439" y="256"/>
                  <a:pt x="441" y="256"/>
                </a:cubicBezTo>
                <a:cubicBezTo>
                  <a:pt x="445" y="256"/>
                  <a:pt x="445" y="256"/>
                  <a:pt x="446" y="252"/>
                </a:cubicBezTo>
                <a:cubicBezTo>
                  <a:pt x="465" y="210"/>
                  <a:pt x="484" y="168"/>
                  <a:pt x="502" y="126"/>
                </a:cubicBezTo>
                <a:cubicBezTo>
                  <a:pt x="503" y="125"/>
                  <a:pt x="503" y="124"/>
                  <a:pt x="504" y="123"/>
                </a:cubicBezTo>
                <a:cubicBezTo>
                  <a:pt x="504" y="123"/>
                  <a:pt x="504" y="123"/>
                  <a:pt x="504" y="123"/>
                </a:cubicBezTo>
                <a:cubicBezTo>
                  <a:pt x="504" y="124"/>
                  <a:pt x="504" y="125"/>
                  <a:pt x="504" y="126"/>
                </a:cubicBezTo>
                <a:cubicBezTo>
                  <a:pt x="504" y="168"/>
                  <a:pt x="504" y="210"/>
                  <a:pt x="504" y="251"/>
                </a:cubicBezTo>
                <a:cubicBezTo>
                  <a:pt x="504" y="252"/>
                  <a:pt x="505" y="253"/>
                  <a:pt x="504" y="254"/>
                </a:cubicBezTo>
                <a:cubicBezTo>
                  <a:pt x="504" y="255"/>
                  <a:pt x="505" y="256"/>
                  <a:pt x="507" y="256"/>
                </a:cubicBezTo>
                <a:cubicBezTo>
                  <a:pt x="511" y="256"/>
                  <a:pt x="515" y="256"/>
                  <a:pt x="520" y="256"/>
                </a:cubicBezTo>
                <a:cubicBezTo>
                  <a:pt x="524" y="256"/>
                  <a:pt x="524" y="256"/>
                  <a:pt x="524" y="252"/>
                </a:cubicBezTo>
                <a:cubicBezTo>
                  <a:pt x="524" y="200"/>
                  <a:pt x="524" y="147"/>
                  <a:pt x="524" y="95"/>
                </a:cubicBezTo>
                <a:cubicBezTo>
                  <a:pt x="524" y="94"/>
                  <a:pt x="524" y="94"/>
                  <a:pt x="524" y="93"/>
                </a:cubicBezTo>
                <a:cubicBezTo>
                  <a:pt x="524" y="92"/>
                  <a:pt x="523" y="91"/>
                  <a:pt x="522" y="91"/>
                </a:cubicBezTo>
                <a:cubicBezTo>
                  <a:pt x="515" y="91"/>
                  <a:pt x="508" y="91"/>
                  <a:pt x="502" y="91"/>
                </a:cubicBezTo>
                <a:cubicBezTo>
                  <a:pt x="500" y="91"/>
                  <a:pt x="499" y="92"/>
                  <a:pt x="499" y="93"/>
                </a:cubicBezTo>
                <a:cubicBezTo>
                  <a:pt x="496" y="99"/>
                  <a:pt x="493" y="106"/>
                  <a:pt x="490" y="112"/>
                </a:cubicBezTo>
                <a:cubicBezTo>
                  <a:pt x="474" y="148"/>
                  <a:pt x="458" y="184"/>
                  <a:pt x="442" y="220"/>
                </a:cubicBezTo>
                <a:cubicBezTo>
                  <a:pt x="441" y="221"/>
                  <a:pt x="441" y="222"/>
                  <a:pt x="440" y="223"/>
                </a:cubicBezTo>
                <a:cubicBezTo>
                  <a:pt x="439" y="222"/>
                  <a:pt x="439" y="221"/>
                  <a:pt x="438" y="220"/>
                </a:cubicBezTo>
                <a:cubicBezTo>
                  <a:pt x="433" y="208"/>
                  <a:pt x="427" y="195"/>
                  <a:pt x="422" y="183"/>
                </a:cubicBezTo>
                <a:cubicBezTo>
                  <a:pt x="409" y="153"/>
                  <a:pt x="396" y="124"/>
                  <a:pt x="383" y="94"/>
                </a:cubicBezTo>
                <a:cubicBezTo>
                  <a:pt x="382" y="92"/>
                  <a:pt x="381" y="91"/>
                  <a:pt x="378" y="91"/>
                </a:cubicBezTo>
                <a:cubicBezTo>
                  <a:pt x="372" y="91"/>
                  <a:pt x="366" y="91"/>
                  <a:pt x="360" y="91"/>
                </a:cubicBezTo>
                <a:cubicBezTo>
                  <a:pt x="356" y="91"/>
                  <a:pt x="356" y="91"/>
                  <a:pt x="356" y="95"/>
                </a:cubicBezTo>
                <a:cubicBezTo>
                  <a:pt x="356" y="147"/>
                  <a:pt x="356" y="200"/>
                  <a:pt x="356" y="252"/>
                </a:cubicBezTo>
                <a:cubicBezTo>
                  <a:pt x="356" y="252"/>
                  <a:pt x="356" y="253"/>
                  <a:pt x="356" y="254"/>
                </a:cubicBezTo>
                <a:cubicBezTo>
                  <a:pt x="356" y="255"/>
                  <a:pt x="357" y="256"/>
                  <a:pt x="358" y="256"/>
                </a:cubicBezTo>
                <a:cubicBezTo>
                  <a:pt x="362" y="256"/>
                  <a:pt x="366" y="256"/>
                  <a:pt x="369" y="256"/>
                </a:cubicBezTo>
                <a:cubicBezTo>
                  <a:pt x="371" y="256"/>
                  <a:pt x="373" y="256"/>
                  <a:pt x="374" y="255"/>
                </a:cubicBezTo>
                <a:cubicBezTo>
                  <a:pt x="375" y="254"/>
                  <a:pt x="375" y="252"/>
                  <a:pt x="375" y="251"/>
                </a:cubicBezTo>
                <a:cubicBezTo>
                  <a:pt x="375" y="209"/>
                  <a:pt x="375" y="167"/>
                  <a:pt x="375" y="125"/>
                </a:cubicBezTo>
                <a:cubicBezTo>
                  <a:pt x="375" y="124"/>
                  <a:pt x="375" y="123"/>
                  <a:pt x="375" y="122"/>
                </a:cubicBezTo>
                <a:cubicBezTo>
                  <a:pt x="376" y="123"/>
                  <a:pt x="376" y="124"/>
                  <a:pt x="377" y="125"/>
                </a:cubicBezTo>
                <a:close/>
                <a:moveTo>
                  <a:pt x="21" y="242"/>
                </a:moveTo>
                <a:cubicBezTo>
                  <a:pt x="21" y="242"/>
                  <a:pt x="21" y="242"/>
                  <a:pt x="20" y="242"/>
                </a:cubicBezTo>
                <a:cubicBezTo>
                  <a:pt x="20" y="242"/>
                  <a:pt x="20" y="242"/>
                  <a:pt x="20" y="242"/>
                </a:cubicBezTo>
                <a:cubicBezTo>
                  <a:pt x="19" y="243"/>
                  <a:pt x="18" y="243"/>
                  <a:pt x="17" y="244"/>
                </a:cubicBezTo>
                <a:cubicBezTo>
                  <a:pt x="16" y="245"/>
                  <a:pt x="15" y="245"/>
                  <a:pt x="14" y="246"/>
                </a:cubicBezTo>
                <a:cubicBezTo>
                  <a:pt x="14" y="246"/>
                  <a:pt x="14" y="246"/>
                  <a:pt x="14" y="246"/>
                </a:cubicBezTo>
                <a:cubicBezTo>
                  <a:pt x="13" y="247"/>
                  <a:pt x="13" y="247"/>
                  <a:pt x="12" y="247"/>
                </a:cubicBezTo>
                <a:cubicBezTo>
                  <a:pt x="12" y="247"/>
                  <a:pt x="12" y="248"/>
                  <a:pt x="11" y="248"/>
                </a:cubicBezTo>
                <a:cubicBezTo>
                  <a:pt x="11" y="248"/>
                  <a:pt x="11" y="248"/>
                  <a:pt x="10" y="249"/>
                </a:cubicBezTo>
                <a:cubicBezTo>
                  <a:pt x="10" y="249"/>
                  <a:pt x="10" y="249"/>
                  <a:pt x="10" y="249"/>
                </a:cubicBezTo>
                <a:cubicBezTo>
                  <a:pt x="9" y="249"/>
                  <a:pt x="8" y="250"/>
                  <a:pt x="8" y="250"/>
                </a:cubicBezTo>
                <a:cubicBezTo>
                  <a:pt x="8" y="250"/>
                  <a:pt x="8" y="250"/>
                  <a:pt x="8" y="250"/>
                </a:cubicBezTo>
                <a:cubicBezTo>
                  <a:pt x="8" y="250"/>
                  <a:pt x="7" y="250"/>
                  <a:pt x="7" y="251"/>
                </a:cubicBezTo>
                <a:cubicBezTo>
                  <a:pt x="7" y="251"/>
                  <a:pt x="6" y="251"/>
                  <a:pt x="7" y="252"/>
                </a:cubicBezTo>
                <a:cubicBezTo>
                  <a:pt x="7" y="252"/>
                  <a:pt x="7" y="252"/>
                  <a:pt x="7" y="252"/>
                </a:cubicBezTo>
                <a:cubicBezTo>
                  <a:pt x="8" y="252"/>
                  <a:pt x="8" y="252"/>
                  <a:pt x="9" y="252"/>
                </a:cubicBezTo>
                <a:cubicBezTo>
                  <a:pt x="9" y="252"/>
                  <a:pt x="9" y="252"/>
                  <a:pt x="9" y="251"/>
                </a:cubicBezTo>
                <a:cubicBezTo>
                  <a:pt x="10" y="251"/>
                  <a:pt x="10" y="251"/>
                  <a:pt x="11" y="251"/>
                </a:cubicBezTo>
                <a:cubicBezTo>
                  <a:pt x="11" y="250"/>
                  <a:pt x="12" y="250"/>
                  <a:pt x="13" y="250"/>
                </a:cubicBezTo>
                <a:cubicBezTo>
                  <a:pt x="15" y="248"/>
                  <a:pt x="18" y="247"/>
                  <a:pt x="21" y="245"/>
                </a:cubicBezTo>
                <a:cubicBezTo>
                  <a:pt x="21" y="245"/>
                  <a:pt x="22" y="245"/>
                  <a:pt x="22" y="244"/>
                </a:cubicBezTo>
                <a:cubicBezTo>
                  <a:pt x="55" y="229"/>
                  <a:pt x="90" y="221"/>
                  <a:pt x="127" y="219"/>
                </a:cubicBezTo>
                <a:cubicBezTo>
                  <a:pt x="139" y="218"/>
                  <a:pt x="152" y="219"/>
                  <a:pt x="165" y="220"/>
                </a:cubicBezTo>
                <a:cubicBezTo>
                  <a:pt x="176" y="220"/>
                  <a:pt x="188" y="222"/>
                  <a:pt x="199" y="224"/>
                </a:cubicBezTo>
                <a:cubicBezTo>
                  <a:pt x="202" y="225"/>
                  <a:pt x="205" y="225"/>
                  <a:pt x="208" y="224"/>
                </a:cubicBezTo>
                <a:cubicBezTo>
                  <a:pt x="211" y="224"/>
                  <a:pt x="211" y="224"/>
                  <a:pt x="211" y="220"/>
                </a:cubicBezTo>
                <a:cubicBezTo>
                  <a:pt x="211" y="163"/>
                  <a:pt x="211" y="107"/>
                  <a:pt x="211" y="50"/>
                </a:cubicBezTo>
                <a:cubicBezTo>
                  <a:pt x="211" y="46"/>
                  <a:pt x="212" y="47"/>
                  <a:pt x="208" y="45"/>
                </a:cubicBezTo>
                <a:cubicBezTo>
                  <a:pt x="206" y="45"/>
                  <a:pt x="206" y="45"/>
                  <a:pt x="205" y="47"/>
                </a:cubicBezTo>
                <a:cubicBezTo>
                  <a:pt x="202" y="55"/>
                  <a:pt x="198" y="63"/>
                  <a:pt x="194" y="71"/>
                </a:cubicBezTo>
                <a:cubicBezTo>
                  <a:pt x="180" y="98"/>
                  <a:pt x="163" y="122"/>
                  <a:pt x="142" y="144"/>
                </a:cubicBezTo>
                <a:cubicBezTo>
                  <a:pt x="141" y="145"/>
                  <a:pt x="141" y="147"/>
                  <a:pt x="141" y="148"/>
                </a:cubicBezTo>
                <a:cubicBezTo>
                  <a:pt x="141" y="166"/>
                  <a:pt x="141" y="183"/>
                  <a:pt x="141" y="200"/>
                </a:cubicBezTo>
                <a:cubicBezTo>
                  <a:pt x="141" y="202"/>
                  <a:pt x="141" y="204"/>
                  <a:pt x="141" y="205"/>
                </a:cubicBezTo>
                <a:cubicBezTo>
                  <a:pt x="141" y="207"/>
                  <a:pt x="140" y="207"/>
                  <a:pt x="139" y="208"/>
                </a:cubicBezTo>
                <a:cubicBezTo>
                  <a:pt x="138" y="208"/>
                  <a:pt x="137" y="208"/>
                  <a:pt x="137" y="208"/>
                </a:cubicBezTo>
                <a:cubicBezTo>
                  <a:pt x="128" y="209"/>
                  <a:pt x="120" y="210"/>
                  <a:pt x="111" y="211"/>
                </a:cubicBezTo>
                <a:cubicBezTo>
                  <a:pt x="89" y="214"/>
                  <a:pt x="68" y="220"/>
                  <a:pt x="48" y="229"/>
                </a:cubicBezTo>
                <a:cubicBezTo>
                  <a:pt x="39" y="232"/>
                  <a:pt x="31" y="237"/>
                  <a:pt x="23" y="241"/>
                </a:cubicBezTo>
                <a:cubicBezTo>
                  <a:pt x="22" y="241"/>
                  <a:pt x="22" y="241"/>
                  <a:pt x="21" y="242"/>
                </a:cubicBezTo>
                <a:close/>
                <a:moveTo>
                  <a:pt x="1219" y="242"/>
                </a:moveTo>
                <a:cubicBezTo>
                  <a:pt x="1212" y="241"/>
                  <a:pt x="1209" y="237"/>
                  <a:pt x="1207" y="231"/>
                </a:cubicBezTo>
                <a:cubicBezTo>
                  <a:pt x="1206" y="227"/>
                  <a:pt x="1206" y="224"/>
                  <a:pt x="1206" y="220"/>
                </a:cubicBezTo>
                <a:cubicBezTo>
                  <a:pt x="1206" y="199"/>
                  <a:pt x="1206" y="178"/>
                  <a:pt x="1206" y="158"/>
                </a:cubicBezTo>
                <a:cubicBezTo>
                  <a:pt x="1206" y="157"/>
                  <a:pt x="1206" y="156"/>
                  <a:pt x="1206" y="156"/>
                </a:cubicBezTo>
                <a:cubicBezTo>
                  <a:pt x="1206" y="155"/>
                  <a:pt x="1206" y="154"/>
                  <a:pt x="1207" y="154"/>
                </a:cubicBezTo>
                <a:cubicBezTo>
                  <a:pt x="1208" y="154"/>
                  <a:pt x="1209" y="154"/>
                  <a:pt x="1209" y="154"/>
                </a:cubicBezTo>
                <a:cubicBezTo>
                  <a:pt x="1217" y="154"/>
                  <a:pt x="1225" y="154"/>
                  <a:pt x="1233" y="154"/>
                </a:cubicBezTo>
                <a:cubicBezTo>
                  <a:pt x="1236" y="154"/>
                  <a:pt x="1236" y="154"/>
                  <a:pt x="1236" y="152"/>
                </a:cubicBezTo>
                <a:cubicBezTo>
                  <a:pt x="1236" y="148"/>
                  <a:pt x="1236" y="145"/>
                  <a:pt x="1236" y="141"/>
                </a:cubicBezTo>
                <a:cubicBezTo>
                  <a:pt x="1236" y="138"/>
                  <a:pt x="1236" y="138"/>
                  <a:pt x="1233" y="138"/>
                </a:cubicBezTo>
                <a:cubicBezTo>
                  <a:pt x="1225" y="138"/>
                  <a:pt x="1217" y="138"/>
                  <a:pt x="1209" y="138"/>
                </a:cubicBezTo>
                <a:cubicBezTo>
                  <a:pt x="1206" y="138"/>
                  <a:pt x="1206" y="138"/>
                  <a:pt x="1206" y="136"/>
                </a:cubicBezTo>
                <a:cubicBezTo>
                  <a:pt x="1206" y="126"/>
                  <a:pt x="1206" y="117"/>
                  <a:pt x="1206" y="107"/>
                </a:cubicBezTo>
                <a:cubicBezTo>
                  <a:pt x="1206" y="106"/>
                  <a:pt x="1206" y="105"/>
                  <a:pt x="1206" y="104"/>
                </a:cubicBezTo>
                <a:cubicBezTo>
                  <a:pt x="1205" y="104"/>
                  <a:pt x="1204" y="104"/>
                  <a:pt x="1204" y="104"/>
                </a:cubicBezTo>
                <a:cubicBezTo>
                  <a:pt x="1199" y="106"/>
                  <a:pt x="1194" y="107"/>
                  <a:pt x="1189" y="109"/>
                </a:cubicBezTo>
                <a:cubicBezTo>
                  <a:pt x="1188" y="109"/>
                  <a:pt x="1187" y="110"/>
                  <a:pt x="1187" y="112"/>
                </a:cubicBezTo>
                <a:cubicBezTo>
                  <a:pt x="1187" y="120"/>
                  <a:pt x="1187" y="128"/>
                  <a:pt x="1187" y="136"/>
                </a:cubicBezTo>
                <a:cubicBezTo>
                  <a:pt x="1187" y="138"/>
                  <a:pt x="1187" y="138"/>
                  <a:pt x="1185" y="138"/>
                </a:cubicBezTo>
                <a:cubicBezTo>
                  <a:pt x="1178" y="138"/>
                  <a:pt x="1171" y="138"/>
                  <a:pt x="1165" y="138"/>
                </a:cubicBezTo>
                <a:cubicBezTo>
                  <a:pt x="1158" y="138"/>
                  <a:pt x="1152" y="138"/>
                  <a:pt x="1145" y="138"/>
                </a:cubicBezTo>
                <a:cubicBezTo>
                  <a:pt x="1143" y="138"/>
                  <a:pt x="1143" y="138"/>
                  <a:pt x="1143" y="136"/>
                </a:cubicBezTo>
                <a:cubicBezTo>
                  <a:pt x="1143" y="130"/>
                  <a:pt x="1143" y="125"/>
                  <a:pt x="1143" y="120"/>
                </a:cubicBezTo>
                <a:cubicBezTo>
                  <a:pt x="1143" y="115"/>
                  <a:pt x="1143" y="111"/>
                  <a:pt x="1145" y="107"/>
                </a:cubicBezTo>
                <a:cubicBezTo>
                  <a:pt x="1147" y="101"/>
                  <a:pt x="1151" y="97"/>
                  <a:pt x="1158" y="96"/>
                </a:cubicBezTo>
                <a:cubicBezTo>
                  <a:pt x="1163" y="95"/>
                  <a:pt x="1167" y="95"/>
                  <a:pt x="1172" y="97"/>
                </a:cubicBezTo>
                <a:cubicBezTo>
                  <a:pt x="1173" y="97"/>
                  <a:pt x="1174" y="98"/>
                  <a:pt x="1175" y="98"/>
                </a:cubicBezTo>
                <a:cubicBezTo>
                  <a:pt x="1175" y="93"/>
                  <a:pt x="1175" y="88"/>
                  <a:pt x="1175" y="84"/>
                </a:cubicBezTo>
                <a:cubicBezTo>
                  <a:pt x="1175" y="81"/>
                  <a:pt x="1175" y="81"/>
                  <a:pt x="1173" y="81"/>
                </a:cubicBezTo>
                <a:cubicBezTo>
                  <a:pt x="1165" y="79"/>
                  <a:pt x="1157" y="79"/>
                  <a:pt x="1149" y="81"/>
                </a:cubicBezTo>
                <a:cubicBezTo>
                  <a:pt x="1135" y="86"/>
                  <a:pt x="1125" y="99"/>
                  <a:pt x="1124" y="114"/>
                </a:cubicBezTo>
                <a:cubicBezTo>
                  <a:pt x="1124" y="121"/>
                  <a:pt x="1124" y="128"/>
                  <a:pt x="1124" y="135"/>
                </a:cubicBezTo>
                <a:cubicBezTo>
                  <a:pt x="1124" y="139"/>
                  <a:pt x="1124" y="138"/>
                  <a:pt x="1121" y="138"/>
                </a:cubicBezTo>
                <a:cubicBezTo>
                  <a:pt x="1116" y="138"/>
                  <a:pt x="1111" y="138"/>
                  <a:pt x="1106" y="138"/>
                </a:cubicBezTo>
                <a:cubicBezTo>
                  <a:pt x="1104" y="138"/>
                  <a:pt x="1104" y="138"/>
                  <a:pt x="1104" y="140"/>
                </a:cubicBezTo>
                <a:cubicBezTo>
                  <a:pt x="1104" y="144"/>
                  <a:pt x="1104" y="148"/>
                  <a:pt x="1104" y="152"/>
                </a:cubicBezTo>
                <a:cubicBezTo>
                  <a:pt x="1104" y="154"/>
                  <a:pt x="1104" y="154"/>
                  <a:pt x="1106" y="154"/>
                </a:cubicBezTo>
                <a:cubicBezTo>
                  <a:pt x="1111" y="154"/>
                  <a:pt x="1116" y="154"/>
                  <a:pt x="1121" y="154"/>
                </a:cubicBezTo>
                <a:cubicBezTo>
                  <a:pt x="1124" y="154"/>
                  <a:pt x="1124" y="154"/>
                  <a:pt x="1124" y="157"/>
                </a:cubicBezTo>
                <a:cubicBezTo>
                  <a:pt x="1124" y="158"/>
                  <a:pt x="1124" y="159"/>
                  <a:pt x="1124" y="159"/>
                </a:cubicBezTo>
                <a:cubicBezTo>
                  <a:pt x="1124" y="190"/>
                  <a:pt x="1124" y="221"/>
                  <a:pt x="1124" y="251"/>
                </a:cubicBezTo>
                <a:cubicBezTo>
                  <a:pt x="1124" y="252"/>
                  <a:pt x="1124" y="253"/>
                  <a:pt x="1124" y="254"/>
                </a:cubicBezTo>
                <a:cubicBezTo>
                  <a:pt x="1124" y="255"/>
                  <a:pt x="1124" y="256"/>
                  <a:pt x="1126" y="256"/>
                </a:cubicBezTo>
                <a:cubicBezTo>
                  <a:pt x="1131" y="256"/>
                  <a:pt x="1135" y="256"/>
                  <a:pt x="1140" y="256"/>
                </a:cubicBezTo>
                <a:cubicBezTo>
                  <a:pt x="1143" y="256"/>
                  <a:pt x="1143" y="256"/>
                  <a:pt x="1143" y="253"/>
                </a:cubicBezTo>
                <a:cubicBezTo>
                  <a:pt x="1143" y="252"/>
                  <a:pt x="1143" y="252"/>
                  <a:pt x="1143" y="251"/>
                </a:cubicBezTo>
                <a:cubicBezTo>
                  <a:pt x="1143" y="220"/>
                  <a:pt x="1143" y="189"/>
                  <a:pt x="1143" y="158"/>
                </a:cubicBezTo>
                <a:cubicBezTo>
                  <a:pt x="1143" y="157"/>
                  <a:pt x="1143" y="156"/>
                  <a:pt x="1143" y="156"/>
                </a:cubicBezTo>
                <a:cubicBezTo>
                  <a:pt x="1143" y="155"/>
                  <a:pt x="1143" y="154"/>
                  <a:pt x="1144" y="154"/>
                </a:cubicBezTo>
                <a:cubicBezTo>
                  <a:pt x="1145" y="154"/>
                  <a:pt x="1146" y="154"/>
                  <a:pt x="1146" y="154"/>
                </a:cubicBezTo>
                <a:cubicBezTo>
                  <a:pt x="1159" y="154"/>
                  <a:pt x="1171" y="154"/>
                  <a:pt x="1184" y="154"/>
                </a:cubicBezTo>
                <a:cubicBezTo>
                  <a:pt x="1188" y="154"/>
                  <a:pt x="1187" y="154"/>
                  <a:pt x="1187" y="158"/>
                </a:cubicBezTo>
                <a:cubicBezTo>
                  <a:pt x="1187" y="180"/>
                  <a:pt x="1187" y="201"/>
                  <a:pt x="1187" y="223"/>
                </a:cubicBezTo>
                <a:cubicBezTo>
                  <a:pt x="1187" y="228"/>
                  <a:pt x="1187" y="233"/>
                  <a:pt x="1189" y="238"/>
                </a:cubicBezTo>
                <a:cubicBezTo>
                  <a:pt x="1191" y="246"/>
                  <a:pt x="1195" y="252"/>
                  <a:pt x="1203" y="256"/>
                </a:cubicBezTo>
                <a:cubicBezTo>
                  <a:pt x="1207" y="257"/>
                  <a:pt x="1212" y="258"/>
                  <a:pt x="1216" y="258"/>
                </a:cubicBezTo>
                <a:cubicBezTo>
                  <a:pt x="1222" y="258"/>
                  <a:pt x="1228" y="258"/>
                  <a:pt x="1234" y="256"/>
                </a:cubicBezTo>
                <a:cubicBezTo>
                  <a:pt x="1235" y="255"/>
                  <a:pt x="1236" y="255"/>
                  <a:pt x="1236" y="253"/>
                </a:cubicBezTo>
                <a:cubicBezTo>
                  <a:pt x="1236" y="248"/>
                  <a:pt x="1236" y="244"/>
                  <a:pt x="1236" y="238"/>
                </a:cubicBezTo>
                <a:cubicBezTo>
                  <a:pt x="1230" y="242"/>
                  <a:pt x="1224" y="243"/>
                  <a:pt x="1219" y="242"/>
                </a:cubicBezTo>
                <a:close/>
                <a:moveTo>
                  <a:pt x="1822" y="156"/>
                </a:moveTo>
                <a:cubicBezTo>
                  <a:pt x="1822" y="151"/>
                  <a:pt x="1822" y="146"/>
                  <a:pt x="1822" y="142"/>
                </a:cubicBezTo>
                <a:cubicBezTo>
                  <a:pt x="1822" y="138"/>
                  <a:pt x="1822" y="138"/>
                  <a:pt x="1818" y="138"/>
                </a:cubicBezTo>
                <a:cubicBezTo>
                  <a:pt x="1814" y="138"/>
                  <a:pt x="1810" y="138"/>
                  <a:pt x="1806" y="138"/>
                </a:cubicBezTo>
                <a:cubicBezTo>
                  <a:pt x="1802" y="138"/>
                  <a:pt x="1803" y="138"/>
                  <a:pt x="1803" y="142"/>
                </a:cubicBezTo>
                <a:cubicBezTo>
                  <a:pt x="1803" y="179"/>
                  <a:pt x="1803" y="215"/>
                  <a:pt x="1803" y="252"/>
                </a:cubicBezTo>
                <a:cubicBezTo>
                  <a:pt x="1803" y="253"/>
                  <a:pt x="1803" y="254"/>
                  <a:pt x="1803" y="254"/>
                </a:cubicBezTo>
                <a:cubicBezTo>
                  <a:pt x="1803" y="255"/>
                  <a:pt x="1803" y="256"/>
                  <a:pt x="1804" y="256"/>
                </a:cubicBezTo>
                <a:cubicBezTo>
                  <a:pt x="1810" y="256"/>
                  <a:pt x="1815" y="256"/>
                  <a:pt x="1820" y="256"/>
                </a:cubicBezTo>
                <a:cubicBezTo>
                  <a:pt x="1821" y="256"/>
                  <a:pt x="1822" y="255"/>
                  <a:pt x="1822" y="254"/>
                </a:cubicBezTo>
                <a:cubicBezTo>
                  <a:pt x="1822" y="254"/>
                  <a:pt x="1822" y="253"/>
                  <a:pt x="1822" y="252"/>
                </a:cubicBezTo>
                <a:cubicBezTo>
                  <a:pt x="1822" y="232"/>
                  <a:pt x="1822" y="211"/>
                  <a:pt x="1822" y="191"/>
                </a:cubicBezTo>
                <a:cubicBezTo>
                  <a:pt x="1822" y="187"/>
                  <a:pt x="1822" y="184"/>
                  <a:pt x="1822" y="181"/>
                </a:cubicBezTo>
                <a:cubicBezTo>
                  <a:pt x="1823" y="174"/>
                  <a:pt x="1826" y="167"/>
                  <a:pt x="1830" y="161"/>
                </a:cubicBezTo>
                <a:cubicBezTo>
                  <a:pt x="1836" y="154"/>
                  <a:pt x="1843" y="151"/>
                  <a:pt x="1852" y="152"/>
                </a:cubicBezTo>
                <a:cubicBezTo>
                  <a:pt x="1863" y="152"/>
                  <a:pt x="1871" y="158"/>
                  <a:pt x="1874" y="169"/>
                </a:cubicBezTo>
                <a:cubicBezTo>
                  <a:pt x="1875" y="170"/>
                  <a:pt x="1875" y="171"/>
                  <a:pt x="1875" y="171"/>
                </a:cubicBezTo>
                <a:cubicBezTo>
                  <a:pt x="1876" y="177"/>
                  <a:pt x="1877" y="182"/>
                  <a:pt x="1877" y="187"/>
                </a:cubicBezTo>
                <a:cubicBezTo>
                  <a:pt x="1877" y="204"/>
                  <a:pt x="1877" y="220"/>
                  <a:pt x="1877" y="236"/>
                </a:cubicBezTo>
                <a:cubicBezTo>
                  <a:pt x="1877" y="242"/>
                  <a:pt x="1877" y="248"/>
                  <a:pt x="1877" y="254"/>
                </a:cubicBezTo>
                <a:cubicBezTo>
                  <a:pt x="1877" y="255"/>
                  <a:pt x="1877" y="256"/>
                  <a:pt x="1879" y="256"/>
                </a:cubicBezTo>
                <a:cubicBezTo>
                  <a:pt x="1884" y="256"/>
                  <a:pt x="1889" y="256"/>
                  <a:pt x="1894" y="256"/>
                </a:cubicBezTo>
                <a:cubicBezTo>
                  <a:pt x="1895" y="256"/>
                  <a:pt x="1896" y="255"/>
                  <a:pt x="1896" y="254"/>
                </a:cubicBezTo>
                <a:cubicBezTo>
                  <a:pt x="1896" y="253"/>
                  <a:pt x="1896" y="252"/>
                  <a:pt x="1896" y="252"/>
                </a:cubicBezTo>
                <a:cubicBezTo>
                  <a:pt x="1896" y="230"/>
                  <a:pt x="1896" y="209"/>
                  <a:pt x="1896" y="188"/>
                </a:cubicBezTo>
                <a:cubicBezTo>
                  <a:pt x="1896" y="178"/>
                  <a:pt x="1899" y="168"/>
                  <a:pt x="1906" y="160"/>
                </a:cubicBezTo>
                <a:cubicBezTo>
                  <a:pt x="1911" y="154"/>
                  <a:pt x="1918" y="151"/>
                  <a:pt x="1927" y="152"/>
                </a:cubicBezTo>
                <a:cubicBezTo>
                  <a:pt x="1939" y="152"/>
                  <a:pt x="1946" y="158"/>
                  <a:pt x="1949" y="170"/>
                </a:cubicBezTo>
                <a:cubicBezTo>
                  <a:pt x="1950" y="175"/>
                  <a:pt x="1951" y="180"/>
                  <a:pt x="1951" y="185"/>
                </a:cubicBezTo>
                <a:cubicBezTo>
                  <a:pt x="1951" y="207"/>
                  <a:pt x="1951" y="228"/>
                  <a:pt x="1951" y="250"/>
                </a:cubicBezTo>
                <a:cubicBezTo>
                  <a:pt x="1951" y="252"/>
                  <a:pt x="1950" y="254"/>
                  <a:pt x="1951" y="255"/>
                </a:cubicBezTo>
                <a:cubicBezTo>
                  <a:pt x="1952" y="256"/>
                  <a:pt x="1954" y="256"/>
                  <a:pt x="1956" y="256"/>
                </a:cubicBezTo>
                <a:cubicBezTo>
                  <a:pt x="1959" y="256"/>
                  <a:pt x="1963" y="256"/>
                  <a:pt x="1966" y="256"/>
                </a:cubicBezTo>
                <a:cubicBezTo>
                  <a:pt x="1970" y="256"/>
                  <a:pt x="1969" y="256"/>
                  <a:pt x="1969" y="253"/>
                </a:cubicBezTo>
                <a:cubicBezTo>
                  <a:pt x="1969" y="230"/>
                  <a:pt x="1969" y="207"/>
                  <a:pt x="1969" y="183"/>
                </a:cubicBezTo>
                <a:cubicBezTo>
                  <a:pt x="1969" y="176"/>
                  <a:pt x="1969" y="168"/>
                  <a:pt x="1966" y="160"/>
                </a:cubicBezTo>
                <a:cubicBezTo>
                  <a:pt x="1963" y="149"/>
                  <a:pt x="1956" y="140"/>
                  <a:pt x="1944" y="137"/>
                </a:cubicBezTo>
                <a:cubicBezTo>
                  <a:pt x="1936" y="135"/>
                  <a:pt x="1928" y="135"/>
                  <a:pt x="1920" y="137"/>
                </a:cubicBezTo>
                <a:cubicBezTo>
                  <a:pt x="1909" y="139"/>
                  <a:pt x="1901" y="146"/>
                  <a:pt x="1894" y="155"/>
                </a:cubicBezTo>
                <a:cubicBezTo>
                  <a:pt x="1894" y="156"/>
                  <a:pt x="1893" y="158"/>
                  <a:pt x="1892" y="159"/>
                </a:cubicBezTo>
                <a:cubicBezTo>
                  <a:pt x="1891" y="158"/>
                  <a:pt x="1891" y="157"/>
                  <a:pt x="1890" y="155"/>
                </a:cubicBezTo>
                <a:cubicBezTo>
                  <a:pt x="1884" y="142"/>
                  <a:pt x="1870" y="133"/>
                  <a:pt x="1851" y="136"/>
                </a:cubicBezTo>
                <a:cubicBezTo>
                  <a:pt x="1840" y="138"/>
                  <a:pt x="1831" y="144"/>
                  <a:pt x="1824" y="154"/>
                </a:cubicBezTo>
                <a:cubicBezTo>
                  <a:pt x="1823" y="155"/>
                  <a:pt x="1823" y="156"/>
                  <a:pt x="1822" y="156"/>
                </a:cubicBezTo>
                <a:cubicBezTo>
                  <a:pt x="1822" y="156"/>
                  <a:pt x="1822" y="156"/>
                  <a:pt x="1822" y="156"/>
                </a:cubicBezTo>
                <a:close/>
                <a:moveTo>
                  <a:pt x="1445" y="308"/>
                </a:moveTo>
                <a:cubicBezTo>
                  <a:pt x="1445" y="309"/>
                  <a:pt x="1446" y="310"/>
                  <a:pt x="1447" y="310"/>
                </a:cubicBezTo>
                <a:cubicBezTo>
                  <a:pt x="1449" y="310"/>
                  <a:pt x="1452" y="311"/>
                  <a:pt x="1454" y="311"/>
                </a:cubicBezTo>
                <a:cubicBezTo>
                  <a:pt x="1463" y="311"/>
                  <a:pt x="1471" y="309"/>
                  <a:pt x="1479" y="304"/>
                </a:cubicBezTo>
                <a:cubicBezTo>
                  <a:pt x="1482" y="301"/>
                  <a:pt x="1486" y="297"/>
                  <a:pt x="1489" y="293"/>
                </a:cubicBezTo>
                <a:cubicBezTo>
                  <a:pt x="1493" y="287"/>
                  <a:pt x="1496" y="281"/>
                  <a:pt x="1499" y="274"/>
                </a:cubicBezTo>
                <a:cubicBezTo>
                  <a:pt x="1516" y="230"/>
                  <a:pt x="1534" y="185"/>
                  <a:pt x="1551" y="141"/>
                </a:cubicBezTo>
                <a:cubicBezTo>
                  <a:pt x="1552" y="140"/>
                  <a:pt x="1552" y="139"/>
                  <a:pt x="1552" y="138"/>
                </a:cubicBezTo>
                <a:cubicBezTo>
                  <a:pt x="1547" y="138"/>
                  <a:pt x="1541" y="138"/>
                  <a:pt x="1536" y="138"/>
                </a:cubicBezTo>
                <a:cubicBezTo>
                  <a:pt x="1532" y="138"/>
                  <a:pt x="1533" y="138"/>
                  <a:pt x="1532" y="141"/>
                </a:cubicBezTo>
                <a:cubicBezTo>
                  <a:pt x="1532" y="141"/>
                  <a:pt x="1532" y="141"/>
                  <a:pt x="1532" y="142"/>
                </a:cubicBezTo>
                <a:cubicBezTo>
                  <a:pt x="1520" y="172"/>
                  <a:pt x="1509" y="202"/>
                  <a:pt x="1498" y="233"/>
                </a:cubicBezTo>
                <a:cubicBezTo>
                  <a:pt x="1498" y="234"/>
                  <a:pt x="1498" y="235"/>
                  <a:pt x="1497" y="235"/>
                </a:cubicBezTo>
                <a:cubicBezTo>
                  <a:pt x="1496" y="235"/>
                  <a:pt x="1496" y="233"/>
                  <a:pt x="1495" y="233"/>
                </a:cubicBezTo>
                <a:cubicBezTo>
                  <a:pt x="1489" y="213"/>
                  <a:pt x="1482" y="194"/>
                  <a:pt x="1475" y="174"/>
                </a:cubicBezTo>
                <a:cubicBezTo>
                  <a:pt x="1471" y="163"/>
                  <a:pt x="1467" y="152"/>
                  <a:pt x="1463" y="141"/>
                </a:cubicBezTo>
                <a:cubicBezTo>
                  <a:pt x="1462" y="138"/>
                  <a:pt x="1463" y="138"/>
                  <a:pt x="1460" y="138"/>
                </a:cubicBezTo>
                <a:cubicBezTo>
                  <a:pt x="1457" y="138"/>
                  <a:pt x="1453" y="138"/>
                  <a:pt x="1450" y="138"/>
                </a:cubicBezTo>
                <a:cubicBezTo>
                  <a:pt x="1448" y="138"/>
                  <a:pt x="1445" y="138"/>
                  <a:pt x="1442" y="138"/>
                </a:cubicBezTo>
                <a:cubicBezTo>
                  <a:pt x="1442" y="140"/>
                  <a:pt x="1443" y="141"/>
                  <a:pt x="1443" y="142"/>
                </a:cubicBezTo>
                <a:cubicBezTo>
                  <a:pt x="1457" y="179"/>
                  <a:pt x="1472" y="216"/>
                  <a:pt x="1486" y="253"/>
                </a:cubicBezTo>
                <a:cubicBezTo>
                  <a:pt x="1487" y="255"/>
                  <a:pt x="1487" y="256"/>
                  <a:pt x="1486" y="258"/>
                </a:cubicBezTo>
                <a:cubicBezTo>
                  <a:pt x="1483" y="264"/>
                  <a:pt x="1481" y="271"/>
                  <a:pt x="1478" y="277"/>
                </a:cubicBezTo>
                <a:cubicBezTo>
                  <a:pt x="1477" y="280"/>
                  <a:pt x="1475" y="283"/>
                  <a:pt x="1474" y="286"/>
                </a:cubicBezTo>
                <a:cubicBezTo>
                  <a:pt x="1468" y="293"/>
                  <a:pt x="1461" y="296"/>
                  <a:pt x="1452" y="294"/>
                </a:cubicBezTo>
                <a:cubicBezTo>
                  <a:pt x="1450" y="294"/>
                  <a:pt x="1448" y="293"/>
                  <a:pt x="1445" y="293"/>
                </a:cubicBezTo>
                <a:cubicBezTo>
                  <a:pt x="1445" y="298"/>
                  <a:pt x="1445" y="303"/>
                  <a:pt x="1445" y="308"/>
                </a:cubicBezTo>
                <a:close/>
                <a:moveTo>
                  <a:pt x="1584" y="155"/>
                </a:moveTo>
                <a:cubicBezTo>
                  <a:pt x="1584" y="150"/>
                  <a:pt x="1584" y="146"/>
                  <a:pt x="1584" y="141"/>
                </a:cubicBezTo>
                <a:cubicBezTo>
                  <a:pt x="1584" y="138"/>
                  <a:pt x="1584" y="138"/>
                  <a:pt x="1581" y="138"/>
                </a:cubicBezTo>
                <a:cubicBezTo>
                  <a:pt x="1577" y="138"/>
                  <a:pt x="1573" y="138"/>
                  <a:pt x="1569" y="138"/>
                </a:cubicBezTo>
                <a:cubicBezTo>
                  <a:pt x="1565" y="138"/>
                  <a:pt x="1565" y="138"/>
                  <a:pt x="1565" y="142"/>
                </a:cubicBezTo>
                <a:cubicBezTo>
                  <a:pt x="1565" y="179"/>
                  <a:pt x="1565" y="215"/>
                  <a:pt x="1565" y="252"/>
                </a:cubicBezTo>
                <a:cubicBezTo>
                  <a:pt x="1565" y="253"/>
                  <a:pt x="1565" y="253"/>
                  <a:pt x="1565" y="254"/>
                </a:cubicBezTo>
                <a:cubicBezTo>
                  <a:pt x="1565" y="255"/>
                  <a:pt x="1566" y="256"/>
                  <a:pt x="1567" y="256"/>
                </a:cubicBezTo>
                <a:cubicBezTo>
                  <a:pt x="1572" y="256"/>
                  <a:pt x="1578" y="256"/>
                  <a:pt x="1583" y="256"/>
                </a:cubicBezTo>
                <a:cubicBezTo>
                  <a:pt x="1584" y="256"/>
                  <a:pt x="1584" y="255"/>
                  <a:pt x="1584" y="254"/>
                </a:cubicBezTo>
                <a:cubicBezTo>
                  <a:pt x="1584" y="253"/>
                  <a:pt x="1584" y="253"/>
                  <a:pt x="1584" y="252"/>
                </a:cubicBezTo>
                <a:cubicBezTo>
                  <a:pt x="1584" y="231"/>
                  <a:pt x="1584" y="211"/>
                  <a:pt x="1584" y="190"/>
                </a:cubicBezTo>
                <a:cubicBezTo>
                  <a:pt x="1584" y="186"/>
                  <a:pt x="1584" y="181"/>
                  <a:pt x="1586" y="177"/>
                </a:cubicBezTo>
                <a:cubicBezTo>
                  <a:pt x="1590" y="163"/>
                  <a:pt x="1598" y="154"/>
                  <a:pt x="1613" y="152"/>
                </a:cubicBezTo>
                <a:cubicBezTo>
                  <a:pt x="1627" y="150"/>
                  <a:pt x="1637" y="156"/>
                  <a:pt x="1642" y="170"/>
                </a:cubicBezTo>
                <a:cubicBezTo>
                  <a:pt x="1644" y="176"/>
                  <a:pt x="1644" y="182"/>
                  <a:pt x="1644" y="188"/>
                </a:cubicBezTo>
                <a:cubicBezTo>
                  <a:pt x="1644" y="210"/>
                  <a:pt x="1644" y="231"/>
                  <a:pt x="1644" y="252"/>
                </a:cubicBezTo>
                <a:cubicBezTo>
                  <a:pt x="1644" y="253"/>
                  <a:pt x="1644" y="253"/>
                  <a:pt x="1644" y="254"/>
                </a:cubicBezTo>
                <a:cubicBezTo>
                  <a:pt x="1644" y="255"/>
                  <a:pt x="1644" y="256"/>
                  <a:pt x="1646" y="256"/>
                </a:cubicBezTo>
                <a:cubicBezTo>
                  <a:pt x="1651" y="256"/>
                  <a:pt x="1656" y="256"/>
                  <a:pt x="1661" y="256"/>
                </a:cubicBezTo>
                <a:cubicBezTo>
                  <a:pt x="1663" y="256"/>
                  <a:pt x="1663" y="255"/>
                  <a:pt x="1663" y="254"/>
                </a:cubicBezTo>
                <a:cubicBezTo>
                  <a:pt x="1663" y="253"/>
                  <a:pt x="1663" y="252"/>
                  <a:pt x="1663" y="252"/>
                </a:cubicBezTo>
                <a:cubicBezTo>
                  <a:pt x="1663" y="230"/>
                  <a:pt x="1663" y="209"/>
                  <a:pt x="1663" y="187"/>
                </a:cubicBezTo>
                <a:cubicBezTo>
                  <a:pt x="1663" y="183"/>
                  <a:pt x="1663" y="179"/>
                  <a:pt x="1663" y="175"/>
                </a:cubicBezTo>
                <a:cubicBezTo>
                  <a:pt x="1662" y="168"/>
                  <a:pt x="1660" y="162"/>
                  <a:pt x="1658" y="156"/>
                </a:cubicBezTo>
                <a:cubicBezTo>
                  <a:pt x="1653" y="146"/>
                  <a:pt x="1645" y="139"/>
                  <a:pt x="1634" y="136"/>
                </a:cubicBezTo>
                <a:cubicBezTo>
                  <a:pt x="1630" y="136"/>
                  <a:pt x="1625" y="135"/>
                  <a:pt x="1621" y="136"/>
                </a:cubicBezTo>
                <a:cubicBezTo>
                  <a:pt x="1607" y="136"/>
                  <a:pt x="1595" y="142"/>
                  <a:pt x="1587" y="154"/>
                </a:cubicBezTo>
                <a:cubicBezTo>
                  <a:pt x="1586" y="155"/>
                  <a:pt x="1586" y="156"/>
                  <a:pt x="1585" y="158"/>
                </a:cubicBezTo>
                <a:cubicBezTo>
                  <a:pt x="1584" y="156"/>
                  <a:pt x="1584" y="155"/>
                  <a:pt x="1584" y="155"/>
                </a:cubicBezTo>
                <a:close/>
                <a:moveTo>
                  <a:pt x="2140" y="232"/>
                </a:moveTo>
                <a:cubicBezTo>
                  <a:pt x="2140" y="237"/>
                  <a:pt x="2140" y="241"/>
                  <a:pt x="2140" y="245"/>
                </a:cubicBezTo>
                <a:cubicBezTo>
                  <a:pt x="2140" y="247"/>
                  <a:pt x="2139" y="250"/>
                  <a:pt x="2141" y="251"/>
                </a:cubicBezTo>
                <a:cubicBezTo>
                  <a:pt x="2142" y="253"/>
                  <a:pt x="2144" y="254"/>
                  <a:pt x="2146" y="254"/>
                </a:cubicBezTo>
                <a:cubicBezTo>
                  <a:pt x="2157" y="259"/>
                  <a:pt x="2169" y="260"/>
                  <a:pt x="2180" y="258"/>
                </a:cubicBezTo>
                <a:cubicBezTo>
                  <a:pt x="2189" y="256"/>
                  <a:pt x="2196" y="253"/>
                  <a:pt x="2202" y="247"/>
                </a:cubicBezTo>
                <a:cubicBezTo>
                  <a:pt x="2216" y="236"/>
                  <a:pt x="2216" y="211"/>
                  <a:pt x="2200" y="200"/>
                </a:cubicBezTo>
                <a:cubicBezTo>
                  <a:pt x="2198" y="198"/>
                  <a:pt x="2196" y="197"/>
                  <a:pt x="2193" y="195"/>
                </a:cubicBezTo>
                <a:cubicBezTo>
                  <a:pt x="2189" y="193"/>
                  <a:pt x="2185" y="191"/>
                  <a:pt x="2181" y="189"/>
                </a:cubicBezTo>
                <a:cubicBezTo>
                  <a:pt x="2176" y="187"/>
                  <a:pt x="2171" y="185"/>
                  <a:pt x="2167" y="182"/>
                </a:cubicBezTo>
                <a:cubicBezTo>
                  <a:pt x="2164" y="181"/>
                  <a:pt x="2162" y="179"/>
                  <a:pt x="2161" y="176"/>
                </a:cubicBezTo>
                <a:cubicBezTo>
                  <a:pt x="2158" y="167"/>
                  <a:pt x="2160" y="157"/>
                  <a:pt x="2170" y="153"/>
                </a:cubicBezTo>
                <a:cubicBezTo>
                  <a:pt x="2172" y="153"/>
                  <a:pt x="2173" y="152"/>
                  <a:pt x="2175" y="152"/>
                </a:cubicBezTo>
                <a:cubicBezTo>
                  <a:pt x="2185" y="151"/>
                  <a:pt x="2195" y="153"/>
                  <a:pt x="2204" y="158"/>
                </a:cubicBezTo>
                <a:cubicBezTo>
                  <a:pt x="2205" y="158"/>
                  <a:pt x="2205" y="159"/>
                  <a:pt x="2207" y="159"/>
                </a:cubicBezTo>
                <a:cubicBezTo>
                  <a:pt x="2207" y="154"/>
                  <a:pt x="2207" y="148"/>
                  <a:pt x="2207" y="142"/>
                </a:cubicBezTo>
                <a:cubicBezTo>
                  <a:pt x="2207" y="141"/>
                  <a:pt x="2207" y="141"/>
                  <a:pt x="2206" y="140"/>
                </a:cubicBezTo>
                <a:cubicBezTo>
                  <a:pt x="2205" y="140"/>
                  <a:pt x="2204" y="140"/>
                  <a:pt x="2203" y="139"/>
                </a:cubicBezTo>
                <a:cubicBezTo>
                  <a:pt x="2194" y="136"/>
                  <a:pt x="2184" y="135"/>
                  <a:pt x="2175" y="136"/>
                </a:cubicBezTo>
                <a:cubicBezTo>
                  <a:pt x="2166" y="137"/>
                  <a:pt x="2158" y="140"/>
                  <a:pt x="2151" y="146"/>
                </a:cubicBezTo>
                <a:cubicBezTo>
                  <a:pt x="2136" y="158"/>
                  <a:pt x="2136" y="185"/>
                  <a:pt x="2154" y="196"/>
                </a:cubicBezTo>
                <a:cubicBezTo>
                  <a:pt x="2158" y="199"/>
                  <a:pt x="2163" y="202"/>
                  <a:pt x="2168" y="204"/>
                </a:cubicBezTo>
                <a:cubicBezTo>
                  <a:pt x="2174" y="207"/>
                  <a:pt x="2181" y="210"/>
                  <a:pt x="2186" y="214"/>
                </a:cubicBezTo>
                <a:cubicBezTo>
                  <a:pt x="2192" y="217"/>
                  <a:pt x="2194" y="223"/>
                  <a:pt x="2193" y="229"/>
                </a:cubicBezTo>
                <a:cubicBezTo>
                  <a:pt x="2192" y="235"/>
                  <a:pt x="2188" y="239"/>
                  <a:pt x="2182" y="241"/>
                </a:cubicBezTo>
                <a:cubicBezTo>
                  <a:pt x="2181" y="241"/>
                  <a:pt x="2180" y="241"/>
                  <a:pt x="2179" y="242"/>
                </a:cubicBezTo>
                <a:cubicBezTo>
                  <a:pt x="2166" y="244"/>
                  <a:pt x="2154" y="241"/>
                  <a:pt x="2143" y="234"/>
                </a:cubicBezTo>
                <a:cubicBezTo>
                  <a:pt x="2142" y="233"/>
                  <a:pt x="2142" y="232"/>
                  <a:pt x="2140" y="232"/>
                </a:cubicBezTo>
                <a:cubicBezTo>
                  <a:pt x="2140" y="232"/>
                  <a:pt x="2140" y="232"/>
                  <a:pt x="2140" y="232"/>
                </a:cubicBezTo>
                <a:close/>
                <a:moveTo>
                  <a:pt x="900" y="251"/>
                </a:moveTo>
                <a:cubicBezTo>
                  <a:pt x="900" y="252"/>
                  <a:pt x="901" y="252"/>
                  <a:pt x="901" y="252"/>
                </a:cubicBezTo>
                <a:cubicBezTo>
                  <a:pt x="903" y="253"/>
                  <a:pt x="905" y="254"/>
                  <a:pt x="908" y="255"/>
                </a:cubicBezTo>
                <a:cubicBezTo>
                  <a:pt x="918" y="259"/>
                  <a:pt x="929" y="259"/>
                  <a:pt x="939" y="258"/>
                </a:cubicBezTo>
                <a:cubicBezTo>
                  <a:pt x="947" y="257"/>
                  <a:pt x="954" y="254"/>
                  <a:pt x="960" y="249"/>
                </a:cubicBezTo>
                <a:cubicBezTo>
                  <a:pt x="976" y="237"/>
                  <a:pt x="977" y="211"/>
                  <a:pt x="959" y="199"/>
                </a:cubicBezTo>
                <a:cubicBezTo>
                  <a:pt x="958" y="198"/>
                  <a:pt x="956" y="197"/>
                  <a:pt x="955" y="196"/>
                </a:cubicBezTo>
                <a:cubicBezTo>
                  <a:pt x="950" y="193"/>
                  <a:pt x="946" y="191"/>
                  <a:pt x="941" y="189"/>
                </a:cubicBezTo>
                <a:cubicBezTo>
                  <a:pt x="936" y="187"/>
                  <a:pt x="931" y="185"/>
                  <a:pt x="927" y="182"/>
                </a:cubicBezTo>
                <a:cubicBezTo>
                  <a:pt x="924" y="180"/>
                  <a:pt x="922" y="179"/>
                  <a:pt x="921" y="176"/>
                </a:cubicBezTo>
                <a:cubicBezTo>
                  <a:pt x="918" y="168"/>
                  <a:pt x="919" y="158"/>
                  <a:pt x="929" y="154"/>
                </a:cubicBezTo>
                <a:cubicBezTo>
                  <a:pt x="931" y="153"/>
                  <a:pt x="933" y="152"/>
                  <a:pt x="934" y="152"/>
                </a:cubicBezTo>
                <a:cubicBezTo>
                  <a:pt x="945" y="150"/>
                  <a:pt x="955" y="153"/>
                  <a:pt x="964" y="158"/>
                </a:cubicBezTo>
                <a:cubicBezTo>
                  <a:pt x="965" y="159"/>
                  <a:pt x="965" y="159"/>
                  <a:pt x="967" y="159"/>
                </a:cubicBezTo>
                <a:cubicBezTo>
                  <a:pt x="967" y="154"/>
                  <a:pt x="967" y="149"/>
                  <a:pt x="967" y="144"/>
                </a:cubicBezTo>
                <a:cubicBezTo>
                  <a:pt x="967" y="141"/>
                  <a:pt x="967" y="141"/>
                  <a:pt x="964" y="140"/>
                </a:cubicBezTo>
                <a:cubicBezTo>
                  <a:pt x="954" y="136"/>
                  <a:pt x="944" y="135"/>
                  <a:pt x="934" y="136"/>
                </a:cubicBezTo>
                <a:cubicBezTo>
                  <a:pt x="926" y="137"/>
                  <a:pt x="919" y="140"/>
                  <a:pt x="912" y="145"/>
                </a:cubicBezTo>
                <a:cubicBezTo>
                  <a:pt x="896" y="158"/>
                  <a:pt x="896" y="186"/>
                  <a:pt x="914" y="196"/>
                </a:cubicBezTo>
                <a:cubicBezTo>
                  <a:pt x="919" y="199"/>
                  <a:pt x="923" y="202"/>
                  <a:pt x="928" y="204"/>
                </a:cubicBezTo>
                <a:cubicBezTo>
                  <a:pt x="934" y="207"/>
                  <a:pt x="941" y="210"/>
                  <a:pt x="946" y="214"/>
                </a:cubicBezTo>
                <a:cubicBezTo>
                  <a:pt x="952" y="218"/>
                  <a:pt x="953" y="223"/>
                  <a:pt x="952" y="230"/>
                </a:cubicBezTo>
                <a:cubicBezTo>
                  <a:pt x="951" y="236"/>
                  <a:pt x="947" y="239"/>
                  <a:pt x="942" y="241"/>
                </a:cubicBezTo>
                <a:cubicBezTo>
                  <a:pt x="941" y="241"/>
                  <a:pt x="940" y="241"/>
                  <a:pt x="939" y="242"/>
                </a:cubicBezTo>
                <a:cubicBezTo>
                  <a:pt x="926" y="244"/>
                  <a:pt x="914" y="241"/>
                  <a:pt x="903" y="234"/>
                </a:cubicBezTo>
                <a:cubicBezTo>
                  <a:pt x="902" y="233"/>
                  <a:pt x="901" y="232"/>
                  <a:pt x="900" y="231"/>
                </a:cubicBezTo>
                <a:cubicBezTo>
                  <a:pt x="900" y="238"/>
                  <a:pt x="900" y="244"/>
                  <a:pt x="900" y="251"/>
                </a:cubicBezTo>
                <a:close/>
                <a:moveTo>
                  <a:pt x="2127" y="143"/>
                </a:moveTo>
                <a:cubicBezTo>
                  <a:pt x="2127" y="142"/>
                  <a:pt x="2127" y="141"/>
                  <a:pt x="2126" y="141"/>
                </a:cubicBezTo>
                <a:cubicBezTo>
                  <a:pt x="2124" y="140"/>
                  <a:pt x="2122" y="139"/>
                  <a:pt x="2121" y="139"/>
                </a:cubicBezTo>
                <a:cubicBezTo>
                  <a:pt x="2110" y="135"/>
                  <a:pt x="2100" y="135"/>
                  <a:pt x="2089" y="136"/>
                </a:cubicBezTo>
                <a:cubicBezTo>
                  <a:pt x="2069" y="139"/>
                  <a:pt x="2055" y="149"/>
                  <a:pt x="2046" y="167"/>
                </a:cubicBezTo>
                <a:cubicBezTo>
                  <a:pt x="2037" y="185"/>
                  <a:pt x="2036" y="204"/>
                  <a:pt x="2043" y="223"/>
                </a:cubicBezTo>
                <a:cubicBezTo>
                  <a:pt x="2048" y="239"/>
                  <a:pt x="2059" y="250"/>
                  <a:pt x="2075" y="255"/>
                </a:cubicBezTo>
                <a:cubicBezTo>
                  <a:pt x="2085" y="259"/>
                  <a:pt x="2095" y="259"/>
                  <a:pt x="2106" y="258"/>
                </a:cubicBezTo>
                <a:cubicBezTo>
                  <a:pt x="2112" y="257"/>
                  <a:pt x="2119" y="255"/>
                  <a:pt x="2124" y="252"/>
                </a:cubicBezTo>
                <a:cubicBezTo>
                  <a:pt x="2126" y="251"/>
                  <a:pt x="2127" y="250"/>
                  <a:pt x="2127" y="248"/>
                </a:cubicBezTo>
                <a:cubicBezTo>
                  <a:pt x="2127" y="244"/>
                  <a:pt x="2127" y="239"/>
                  <a:pt x="2127" y="235"/>
                </a:cubicBezTo>
                <a:cubicBezTo>
                  <a:pt x="2127" y="234"/>
                  <a:pt x="2127" y="234"/>
                  <a:pt x="2126" y="233"/>
                </a:cubicBezTo>
                <a:cubicBezTo>
                  <a:pt x="2125" y="233"/>
                  <a:pt x="2125" y="234"/>
                  <a:pt x="2124" y="234"/>
                </a:cubicBezTo>
                <a:cubicBezTo>
                  <a:pt x="2115" y="240"/>
                  <a:pt x="2105" y="243"/>
                  <a:pt x="2094" y="242"/>
                </a:cubicBezTo>
                <a:cubicBezTo>
                  <a:pt x="2078" y="241"/>
                  <a:pt x="2067" y="233"/>
                  <a:pt x="2061" y="218"/>
                </a:cubicBezTo>
                <a:cubicBezTo>
                  <a:pt x="2056" y="205"/>
                  <a:pt x="2057" y="191"/>
                  <a:pt x="2062" y="177"/>
                </a:cubicBezTo>
                <a:cubicBezTo>
                  <a:pt x="2067" y="164"/>
                  <a:pt x="2076" y="155"/>
                  <a:pt x="2090" y="152"/>
                </a:cubicBezTo>
                <a:cubicBezTo>
                  <a:pt x="2102" y="150"/>
                  <a:pt x="2113" y="152"/>
                  <a:pt x="2124" y="159"/>
                </a:cubicBezTo>
                <a:cubicBezTo>
                  <a:pt x="2125" y="159"/>
                  <a:pt x="2125" y="160"/>
                  <a:pt x="2127" y="160"/>
                </a:cubicBezTo>
                <a:cubicBezTo>
                  <a:pt x="2127" y="154"/>
                  <a:pt x="2127" y="149"/>
                  <a:pt x="2127" y="143"/>
                </a:cubicBezTo>
                <a:close/>
                <a:moveTo>
                  <a:pt x="684" y="234"/>
                </a:moveTo>
                <a:cubicBezTo>
                  <a:pt x="675" y="240"/>
                  <a:pt x="665" y="243"/>
                  <a:pt x="654" y="242"/>
                </a:cubicBezTo>
                <a:cubicBezTo>
                  <a:pt x="639" y="241"/>
                  <a:pt x="628" y="234"/>
                  <a:pt x="622" y="220"/>
                </a:cubicBezTo>
                <a:cubicBezTo>
                  <a:pt x="615" y="205"/>
                  <a:pt x="616" y="189"/>
                  <a:pt x="623" y="174"/>
                </a:cubicBezTo>
                <a:cubicBezTo>
                  <a:pt x="628" y="162"/>
                  <a:pt x="638" y="154"/>
                  <a:pt x="651" y="152"/>
                </a:cubicBezTo>
                <a:cubicBezTo>
                  <a:pt x="663" y="150"/>
                  <a:pt x="673" y="153"/>
                  <a:pt x="683" y="159"/>
                </a:cubicBezTo>
                <a:cubicBezTo>
                  <a:pt x="684" y="159"/>
                  <a:pt x="685" y="160"/>
                  <a:pt x="687" y="160"/>
                </a:cubicBezTo>
                <a:cubicBezTo>
                  <a:pt x="687" y="156"/>
                  <a:pt x="687" y="151"/>
                  <a:pt x="687" y="146"/>
                </a:cubicBezTo>
                <a:cubicBezTo>
                  <a:pt x="687" y="141"/>
                  <a:pt x="687" y="141"/>
                  <a:pt x="682" y="139"/>
                </a:cubicBezTo>
                <a:cubicBezTo>
                  <a:pt x="671" y="135"/>
                  <a:pt x="660" y="135"/>
                  <a:pt x="649" y="136"/>
                </a:cubicBezTo>
                <a:cubicBezTo>
                  <a:pt x="629" y="139"/>
                  <a:pt x="615" y="149"/>
                  <a:pt x="606" y="166"/>
                </a:cubicBezTo>
                <a:cubicBezTo>
                  <a:pt x="596" y="185"/>
                  <a:pt x="595" y="205"/>
                  <a:pt x="603" y="225"/>
                </a:cubicBezTo>
                <a:cubicBezTo>
                  <a:pt x="609" y="241"/>
                  <a:pt x="621" y="251"/>
                  <a:pt x="637" y="256"/>
                </a:cubicBezTo>
                <a:cubicBezTo>
                  <a:pt x="647" y="259"/>
                  <a:pt x="658" y="259"/>
                  <a:pt x="669" y="257"/>
                </a:cubicBezTo>
                <a:cubicBezTo>
                  <a:pt x="674" y="256"/>
                  <a:pt x="680" y="254"/>
                  <a:pt x="685" y="251"/>
                </a:cubicBezTo>
                <a:cubicBezTo>
                  <a:pt x="686" y="251"/>
                  <a:pt x="686" y="250"/>
                  <a:pt x="686" y="249"/>
                </a:cubicBezTo>
                <a:cubicBezTo>
                  <a:pt x="686" y="244"/>
                  <a:pt x="686" y="238"/>
                  <a:pt x="686" y="233"/>
                </a:cubicBezTo>
                <a:cubicBezTo>
                  <a:pt x="685" y="233"/>
                  <a:pt x="685" y="234"/>
                  <a:pt x="684" y="234"/>
                </a:cubicBezTo>
                <a:close/>
                <a:moveTo>
                  <a:pt x="769" y="139"/>
                </a:moveTo>
                <a:cubicBezTo>
                  <a:pt x="769" y="138"/>
                  <a:pt x="768" y="137"/>
                  <a:pt x="767" y="137"/>
                </a:cubicBezTo>
                <a:cubicBezTo>
                  <a:pt x="756" y="135"/>
                  <a:pt x="746" y="136"/>
                  <a:pt x="738" y="144"/>
                </a:cubicBezTo>
                <a:cubicBezTo>
                  <a:pt x="733" y="149"/>
                  <a:pt x="730" y="154"/>
                  <a:pt x="728" y="159"/>
                </a:cubicBezTo>
                <a:cubicBezTo>
                  <a:pt x="728" y="160"/>
                  <a:pt x="728" y="161"/>
                  <a:pt x="727" y="162"/>
                </a:cubicBezTo>
                <a:cubicBezTo>
                  <a:pt x="727" y="155"/>
                  <a:pt x="727" y="148"/>
                  <a:pt x="727" y="142"/>
                </a:cubicBezTo>
                <a:cubicBezTo>
                  <a:pt x="727" y="138"/>
                  <a:pt x="727" y="138"/>
                  <a:pt x="723" y="138"/>
                </a:cubicBezTo>
                <a:cubicBezTo>
                  <a:pt x="719" y="138"/>
                  <a:pt x="715" y="138"/>
                  <a:pt x="711" y="138"/>
                </a:cubicBezTo>
                <a:cubicBezTo>
                  <a:pt x="707" y="138"/>
                  <a:pt x="708" y="138"/>
                  <a:pt x="708" y="142"/>
                </a:cubicBezTo>
                <a:cubicBezTo>
                  <a:pt x="708" y="179"/>
                  <a:pt x="708" y="215"/>
                  <a:pt x="708" y="252"/>
                </a:cubicBezTo>
                <a:cubicBezTo>
                  <a:pt x="708" y="252"/>
                  <a:pt x="708" y="253"/>
                  <a:pt x="708" y="253"/>
                </a:cubicBezTo>
                <a:cubicBezTo>
                  <a:pt x="708" y="256"/>
                  <a:pt x="708" y="256"/>
                  <a:pt x="710" y="256"/>
                </a:cubicBezTo>
                <a:cubicBezTo>
                  <a:pt x="713" y="256"/>
                  <a:pt x="717" y="256"/>
                  <a:pt x="720" y="256"/>
                </a:cubicBezTo>
                <a:cubicBezTo>
                  <a:pt x="722" y="256"/>
                  <a:pt x="723" y="256"/>
                  <a:pt x="725" y="256"/>
                </a:cubicBezTo>
                <a:cubicBezTo>
                  <a:pt x="726" y="256"/>
                  <a:pt x="727" y="255"/>
                  <a:pt x="727" y="254"/>
                </a:cubicBezTo>
                <a:cubicBezTo>
                  <a:pt x="726" y="253"/>
                  <a:pt x="727" y="252"/>
                  <a:pt x="727" y="252"/>
                </a:cubicBezTo>
                <a:cubicBezTo>
                  <a:pt x="727" y="233"/>
                  <a:pt x="727" y="214"/>
                  <a:pt x="727" y="195"/>
                </a:cubicBezTo>
                <a:cubicBezTo>
                  <a:pt x="727" y="191"/>
                  <a:pt x="727" y="186"/>
                  <a:pt x="728" y="182"/>
                </a:cubicBezTo>
                <a:cubicBezTo>
                  <a:pt x="729" y="174"/>
                  <a:pt x="732" y="167"/>
                  <a:pt x="737" y="162"/>
                </a:cubicBezTo>
                <a:cubicBezTo>
                  <a:pt x="741" y="157"/>
                  <a:pt x="747" y="154"/>
                  <a:pt x="753" y="154"/>
                </a:cubicBezTo>
                <a:cubicBezTo>
                  <a:pt x="758" y="153"/>
                  <a:pt x="764" y="154"/>
                  <a:pt x="769" y="157"/>
                </a:cubicBezTo>
                <a:cubicBezTo>
                  <a:pt x="769" y="151"/>
                  <a:pt x="769" y="145"/>
                  <a:pt x="769" y="139"/>
                </a:cubicBezTo>
                <a:close/>
                <a:moveTo>
                  <a:pt x="576" y="158"/>
                </a:moveTo>
                <a:cubicBezTo>
                  <a:pt x="576" y="152"/>
                  <a:pt x="576" y="146"/>
                  <a:pt x="576" y="141"/>
                </a:cubicBezTo>
                <a:cubicBezTo>
                  <a:pt x="576" y="138"/>
                  <a:pt x="576" y="138"/>
                  <a:pt x="573" y="138"/>
                </a:cubicBezTo>
                <a:cubicBezTo>
                  <a:pt x="569" y="138"/>
                  <a:pt x="565" y="138"/>
                  <a:pt x="560" y="138"/>
                </a:cubicBezTo>
                <a:cubicBezTo>
                  <a:pt x="557" y="138"/>
                  <a:pt x="557" y="138"/>
                  <a:pt x="557" y="141"/>
                </a:cubicBezTo>
                <a:cubicBezTo>
                  <a:pt x="557" y="141"/>
                  <a:pt x="557" y="141"/>
                  <a:pt x="557" y="142"/>
                </a:cubicBezTo>
                <a:cubicBezTo>
                  <a:pt x="557" y="179"/>
                  <a:pt x="557" y="215"/>
                  <a:pt x="557" y="252"/>
                </a:cubicBezTo>
                <a:cubicBezTo>
                  <a:pt x="557" y="253"/>
                  <a:pt x="557" y="254"/>
                  <a:pt x="557" y="254"/>
                </a:cubicBezTo>
                <a:cubicBezTo>
                  <a:pt x="557" y="255"/>
                  <a:pt x="558" y="256"/>
                  <a:pt x="559" y="256"/>
                </a:cubicBezTo>
                <a:cubicBezTo>
                  <a:pt x="564" y="256"/>
                  <a:pt x="569" y="256"/>
                  <a:pt x="575" y="256"/>
                </a:cubicBezTo>
                <a:cubicBezTo>
                  <a:pt x="576" y="256"/>
                  <a:pt x="576" y="255"/>
                  <a:pt x="576" y="254"/>
                </a:cubicBezTo>
                <a:cubicBezTo>
                  <a:pt x="576" y="254"/>
                  <a:pt x="576" y="253"/>
                  <a:pt x="576" y="252"/>
                </a:cubicBezTo>
                <a:cubicBezTo>
                  <a:pt x="576" y="234"/>
                  <a:pt x="576" y="216"/>
                  <a:pt x="576" y="197"/>
                </a:cubicBezTo>
                <a:cubicBezTo>
                  <a:pt x="576" y="184"/>
                  <a:pt x="576" y="171"/>
                  <a:pt x="576" y="158"/>
                </a:cubicBezTo>
                <a:close/>
                <a:moveTo>
                  <a:pt x="2013" y="256"/>
                </a:moveTo>
                <a:cubicBezTo>
                  <a:pt x="2017" y="256"/>
                  <a:pt x="2017" y="256"/>
                  <a:pt x="2017" y="252"/>
                </a:cubicBezTo>
                <a:cubicBezTo>
                  <a:pt x="2017" y="215"/>
                  <a:pt x="2017" y="179"/>
                  <a:pt x="2017" y="142"/>
                </a:cubicBezTo>
                <a:cubicBezTo>
                  <a:pt x="2017" y="141"/>
                  <a:pt x="2017" y="141"/>
                  <a:pt x="2017" y="140"/>
                </a:cubicBezTo>
                <a:cubicBezTo>
                  <a:pt x="2017" y="139"/>
                  <a:pt x="2016" y="138"/>
                  <a:pt x="2015" y="138"/>
                </a:cubicBezTo>
                <a:cubicBezTo>
                  <a:pt x="2010" y="138"/>
                  <a:pt x="2006" y="138"/>
                  <a:pt x="2002" y="138"/>
                </a:cubicBezTo>
                <a:cubicBezTo>
                  <a:pt x="1997" y="138"/>
                  <a:pt x="1998" y="137"/>
                  <a:pt x="1998" y="142"/>
                </a:cubicBezTo>
                <a:cubicBezTo>
                  <a:pt x="1998" y="179"/>
                  <a:pt x="1998" y="215"/>
                  <a:pt x="1998" y="252"/>
                </a:cubicBezTo>
                <a:cubicBezTo>
                  <a:pt x="1998" y="253"/>
                  <a:pt x="1998" y="254"/>
                  <a:pt x="1998" y="256"/>
                </a:cubicBezTo>
                <a:cubicBezTo>
                  <a:pt x="2003" y="256"/>
                  <a:pt x="2008" y="256"/>
                  <a:pt x="2013" y="256"/>
                </a:cubicBezTo>
                <a:close/>
                <a:moveTo>
                  <a:pt x="1995" y="100"/>
                </a:moveTo>
                <a:cubicBezTo>
                  <a:pt x="1995" y="107"/>
                  <a:pt x="2000" y="112"/>
                  <a:pt x="2008" y="112"/>
                </a:cubicBezTo>
                <a:cubicBezTo>
                  <a:pt x="2015" y="112"/>
                  <a:pt x="2020" y="107"/>
                  <a:pt x="2020" y="100"/>
                </a:cubicBezTo>
                <a:cubicBezTo>
                  <a:pt x="2020" y="93"/>
                  <a:pt x="2015" y="87"/>
                  <a:pt x="2008" y="87"/>
                </a:cubicBezTo>
                <a:cubicBezTo>
                  <a:pt x="2001" y="87"/>
                  <a:pt x="1995" y="93"/>
                  <a:pt x="1995" y="100"/>
                </a:cubicBezTo>
                <a:close/>
                <a:moveTo>
                  <a:pt x="555" y="100"/>
                </a:moveTo>
                <a:cubicBezTo>
                  <a:pt x="555" y="107"/>
                  <a:pt x="560" y="112"/>
                  <a:pt x="567" y="112"/>
                </a:cubicBezTo>
                <a:cubicBezTo>
                  <a:pt x="574" y="112"/>
                  <a:pt x="580" y="107"/>
                  <a:pt x="580" y="100"/>
                </a:cubicBezTo>
                <a:cubicBezTo>
                  <a:pt x="580" y="93"/>
                  <a:pt x="574" y="87"/>
                  <a:pt x="567" y="87"/>
                </a:cubicBezTo>
                <a:cubicBezTo>
                  <a:pt x="560" y="87"/>
                  <a:pt x="555" y="93"/>
                  <a:pt x="555" y="100"/>
                </a:cubicBezTo>
                <a:close/>
                <a:moveTo>
                  <a:pt x="12" y="250"/>
                </a:moveTo>
                <a:cubicBezTo>
                  <a:pt x="12" y="250"/>
                  <a:pt x="12" y="250"/>
                  <a:pt x="12" y="250"/>
                </a:cubicBezTo>
                <a:cubicBezTo>
                  <a:pt x="16" y="249"/>
                  <a:pt x="19" y="248"/>
                  <a:pt x="22" y="246"/>
                </a:cubicBezTo>
                <a:cubicBezTo>
                  <a:pt x="22" y="246"/>
                  <a:pt x="21" y="246"/>
                  <a:pt x="21" y="245"/>
                </a:cubicBezTo>
                <a:cubicBezTo>
                  <a:pt x="18" y="246"/>
                  <a:pt x="15" y="248"/>
                  <a:pt x="12" y="250"/>
                </a:cubicBezTo>
                <a:cubicBezTo>
                  <a:pt x="12" y="250"/>
                  <a:pt x="12" y="250"/>
                  <a:pt x="12" y="250"/>
                </a:cubicBezTo>
                <a:close/>
                <a:moveTo>
                  <a:pt x="22" y="240"/>
                </a:moveTo>
                <a:cubicBezTo>
                  <a:pt x="21" y="241"/>
                  <a:pt x="21" y="241"/>
                  <a:pt x="20" y="242"/>
                </a:cubicBezTo>
                <a:cubicBezTo>
                  <a:pt x="20" y="242"/>
                  <a:pt x="20" y="242"/>
                  <a:pt x="21" y="242"/>
                </a:cubicBezTo>
                <a:cubicBezTo>
                  <a:pt x="22" y="242"/>
                  <a:pt x="22" y="242"/>
                  <a:pt x="23" y="241"/>
                </a:cubicBezTo>
                <a:cubicBezTo>
                  <a:pt x="22" y="241"/>
                  <a:pt x="22" y="241"/>
                  <a:pt x="22" y="240"/>
                </a:cubicBezTo>
                <a:close/>
                <a:moveTo>
                  <a:pt x="6" y="253"/>
                </a:moveTo>
                <a:cubicBezTo>
                  <a:pt x="6" y="253"/>
                  <a:pt x="6" y="253"/>
                  <a:pt x="6" y="253"/>
                </a:cubicBezTo>
                <a:cubicBezTo>
                  <a:pt x="6" y="253"/>
                  <a:pt x="6" y="253"/>
                  <a:pt x="6" y="253"/>
                </a:cubicBezTo>
                <a:cubicBezTo>
                  <a:pt x="6" y="252"/>
                  <a:pt x="6" y="252"/>
                  <a:pt x="6" y="252"/>
                </a:cubicBezTo>
                <a:cubicBezTo>
                  <a:pt x="6" y="252"/>
                  <a:pt x="5" y="252"/>
                  <a:pt x="5" y="252"/>
                </a:cubicBezTo>
                <a:cubicBezTo>
                  <a:pt x="4" y="253"/>
                  <a:pt x="3" y="254"/>
                  <a:pt x="2" y="255"/>
                </a:cubicBezTo>
                <a:cubicBezTo>
                  <a:pt x="3" y="255"/>
                  <a:pt x="4" y="255"/>
                  <a:pt x="5" y="254"/>
                </a:cubicBezTo>
                <a:cubicBezTo>
                  <a:pt x="5" y="253"/>
                  <a:pt x="6" y="253"/>
                  <a:pt x="6" y="253"/>
                </a:cubicBezTo>
                <a:close/>
                <a:moveTo>
                  <a:pt x="17" y="243"/>
                </a:moveTo>
                <a:cubicBezTo>
                  <a:pt x="16" y="244"/>
                  <a:pt x="15" y="245"/>
                  <a:pt x="14" y="246"/>
                </a:cubicBezTo>
                <a:cubicBezTo>
                  <a:pt x="14" y="246"/>
                  <a:pt x="14" y="246"/>
                  <a:pt x="14" y="246"/>
                </a:cubicBezTo>
                <a:cubicBezTo>
                  <a:pt x="14" y="246"/>
                  <a:pt x="14" y="246"/>
                  <a:pt x="14" y="246"/>
                </a:cubicBezTo>
                <a:cubicBezTo>
                  <a:pt x="15" y="246"/>
                  <a:pt x="17" y="245"/>
                  <a:pt x="18" y="244"/>
                </a:cubicBezTo>
                <a:cubicBezTo>
                  <a:pt x="18" y="244"/>
                  <a:pt x="17" y="244"/>
                  <a:pt x="17" y="243"/>
                </a:cubicBezTo>
                <a:close/>
                <a:moveTo>
                  <a:pt x="20" y="243"/>
                </a:moveTo>
                <a:cubicBezTo>
                  <a:pt x="20" y="243"/>
                  <a:pt x="21" y="242"/>
                  <a:pt x="21" y="242"/>
                </a:cubicBezTo>
                <a:cubicBezTo>
                  <a:pt x="21" y="242"/>
                  <a:pt x="21" y="242"/>
                  <a:pt x="21" y="242"/>
                </a:cubicBezTo>
                <a:cubicBezTo>
                  <a:pt x="21" y="242"/>
                  <a:pt x="20" y="242"/>
                  <a:pt x="20" y="242"/>
                </a:cubicBezTo>
                <a:cubicBezTo>
                  <a:pt x="19" y="242"/>
                  <a:pt x="18" y="243"/>
                  <a:pt x="17" y="243"/>
                </a:cubicBezTo>
                <a:cubicBezTo>
                  <a:pt x="17" y="244"/>
                  <a:pt x="18" y="244"/>
                  <a:pt x="18" y="244"/>
                </a:cubicBezTo>
                <a:cubicBezTo>
                  <a:pt x="19" y="244"/>
                  <a:pt x="19" y="243"/>
                  <a:pt x="20" y="243"/>
                </a:cubicBezTo>
                <a:close/>
                <a:moveTo>
                  <a:pt x="10" y="249"/>
                </a:moveTo>
                <a:cubicBezTo>
                  <a:pt x="10" y="249"/>
                  <a:pt x="10" y="249"/>
                  <a:pt x="10" y="248"/>
                </a:cubicBezTo>
                <a:cubicBezTo>
                  <a:pt x="9" y="249"/>
                  <a:pt x="8" y="249"/>
                  <a:pt x="8" y="250"/>
                </a:cubicBezTo>
                <a:cubicBezTo>
                  <a:pt x="9" y="250"/>
                  <a:pt x="9" y="250"/>
                  <a:pt x="10" y="249"/>
                </a:cubicBezTo>
                <a:cubicBezTo>
                  <a:pt x="10" y="249"/>
                  <a:pt x="10" y="249"/>
                  <a:pt x="10" y="249"/>
                </a:cubicBezTo>
                <a:close/>
                <a:moveTo>
                  <a:pt x="7" y="250"/>
                </a:moveTo>
                <a:cubicBezTo>
                  <a:pt x="7" y="251"/>
                  <a:pt x="6" y="251"/>
                  <a:pt x="6" y="252"/>
                </a:cubicBezTo>
                <a:cubicBezTo>
                  <a:pt x="6" y="252"/>
                  <a:pt x="6" y="252"/>
                  <a:pt x="6" y="252"/>
                </a:cubicBezTo>
                <a:cubicBezTo>
                  <a:pt x="6" y="252"/>
                  <a:pt x="6" y="252"/>
                  <a:pt x="6" y="252"/>
                </a:cubicBezTo>
                <a:cubicBezTo>
                  <a:pt x="7" y="252"/>
                  <a:pt x="7" y="252"/>
                  <a:pt x="7" y="252"/>
                </a:cubicBezTo>
                <a:cubicBezTo>
                  <a:pt x="7" y="252"/>
                  <a:pt x="7" y="251"/>
                  <a:pt x="7" y="251"/>
                </a:cubicBezTo>
                <a:cubicBezTo>
                  <a:pt x="8" y="251"/>
                  <a:pt x="8" y="250"/>
                  <a:pt x="7" y="250"/>
                </a:cubicBezTo>
                <a:close/>
                <a:moveTo>
                  <a:pt x="14" y="246"/>
                </a:moveTo>
                <a:cubicBezTo>
                  <a:pt x="14" y="246"/>
                  <a:pt x="14" y="246"/>
                  <a:pt x="13" y="246"/>
                </a:cubicBezTo>
                <a:cubicBezTo>
                  <a:pt x="13" y="246"/>
                  <a:pt x="12" y="246"/>
                  <a:pt x="12" y="247"/>
                </a:cubicBezTo>
                <a:cubicBezTo>
                  <a:pt x="12" y="247"/>
                  <a:pt x="12" y="247"/>
                  <a:pt x="12" y="247"/>
                </a:cubicBezTo>
                <a:cubicBezTo>
                  <a:pt x="12" y="247"/>
                  <a:pt x="12" y="247"/>
                  <a:pt x="12" y="248"/>
                </a:cubicBezTo>
                <a:cubicBezTo>
                  <a:pt x="13" y="247"/>
                  <a:pt x="13" y="247"/>
                  <a:pt x="13" y="247"/>
                </a:cubicBezTo>
                <a:cubicBezTo>
                  <a:pt x="14" y="247"/>
                  <a:pt x="14" y="247"/>
                  <a:pt x="14" y="246"/>
                </a:cubicBezTo>
                <a:close/>
                <a:moveTo>
                  <a:pt x="12" y="247"/>
                </a:moveTo>
                <a:cubicBezTo>
                  <a:pt x="11" y="247"/>
                  <a:pt x="11" y="248"/>
                  <a:pt x="10" y="248"/>
                </a:cubicBezTo>
                <a:cubicBezTo>
                  <a:pt x="10" y="248"/>
                  <a:pt x="10" y="248"/>
                  <a:pt x="10" y="248"/>
                </a:cubicBezTo>
                <a:cubicBezTo>
                  <a:pt x="10" y="249"/>
                  <a:pt x="10" y="249"/>
                  <a:pt x="10" y="249"/>
                </a:cubicBezTo>
                <a:cubicBezTo>
                  <a:pt x="11" y="249"/>
                  <a:pt x="11" y="248"/>
                  <a:pt x="12" y="248"/>
                </a:cubicBezTo>
                <a:cubicBezTo>
                  <a:pt x="12" y="248"/>
                  <a:pt x="12" y="247"/>
                  <a:pt x="12" y="247"/>
                </a:cubicBezTo>
                <a:close/>
                <a:moveTo>
                  <a:pt x="10" y="251"/>
                </a:moveTo>
                <a:cubicBezTo>
                  <a:pt x="10" y="251"/>
                  <a:pt x="11" y="251"/>
                  <a:pt x="11" y="251"/>
                </a:cubicBezTo>
                <a:cubicBezTo>
                  <a:pt x="12" y="251"/>
                  <a:pt x="12" y="251"/>
                  <a:pt x="12" y="250"/>
                </a:cubicBezTo>
                <a:cubicBezTo>
                  <a:pt x="12" y="250"/>
                  <a:pt x="12" y="250"/>
                  <a:pt x="12" y="250"/>
                </a:cubicBezTo>
                <a:cubicBezTo>
                  <a:pt x="11" y="250"/>
                  <a:pt x="11" y="250"/>
                  <a:pt x="10" y="251"/>
                </a:cubicBezTo>
                <a:close/>
                <a:moveTo>
                  <a:pt x="9" y="251"/>
                </a:moveTo>
                <a:cubicBezTo>
                  <a:pt x="9" y="251"/>
                  <a:pt x="9" y="251"/>
                  <a:pt x="9" y="251"/>
                </a:cubicBezTo>
                <a:cubicBezTo>
                  <a:pt x="9" y="252"/>
                  <a:pt x="9" y="252"/>
                  <a:pt x="9" y="252"/>
                </a:cubicBezTo>
                <a:cubicBezTo>
                  <a:pt x="10" y="252"/>
                  <a:pt x="11" y="251"/>
                  <a:pt x="11" y="251"/>
                </a:cubicBezTo>
                <a:cubicBezTo>
                  <a:pt x="11" y="251"/>
                  <a:pt x="10" y="251"/>
                  <a:pt x="10" y="251"/>
                </a:cubicBezTo>
                <a:cubicBezTo>
                  <a:pt x="10" y="251"/>
                  <a:pt x="9" y="251"/>
                  <a:pt x="9" y="251"/>
                </a:cubicBezTo>
                <a:close/>
                <a:moveTo>
                  <a:pt x="7" y="252"/>
                </a:moveTo>
                <a:cubicBezTo>
                  <a:pt x="7" y="252"/>
                  <a:pt x="7" y="253"/>
                  <a:pt x="7" y="253"/>
                </a:cubicBezTo>
                <a:cubicBezTo>
                  <a:pt x="8" y="253"/>
                  <a:pt x="8" y="252"/>
                  <a:pt x="9" y="252"/>
                </a:cubicBezTo>
                <a:cubicBezTo>
                  <a:pt x="9" y="252"/>
                  <a:pt x="9" y="252"/>
                  <a:pt x="9" y="252"/>
                </a:cubicBezTo>
                <a:cubicBezTo>
                  <a:pt x="9" y="252"/>
                  <a:pt x="9" y="252"/>
                  <a:pt x="9" y="251"/>
                </a:cubicBezTo>
                <a:cubicBezTo>
                  <a:pt x="8" y="252"/>
                  <a:pt x="8" y="252"/>
                  <a:pt x="7" y="252"/>
                </a:cubicBezTo>
                <a:cubicBezTo>
                  <a:pt x="7" y="252"/>
                  <a:pt x="7" y="252"/>
                  <a:pt x="7" y="252"/>
                </a:cubicBezTo>
                <a:close/>
                <a:moveTo>
                  <a:pt x="7" y="252"/>
                </a:moveTo>
                <a:cubicBezTo>
                  <a:pt x="7" y="252"/>
                  <a:pt x="7" y="252"/>
                  <a:pt x="7" y="252"/>
                </a:cubicBezTo>
                <a:cubicBezTo>
                  <a:pt x="7" y="252"/>
                  <a:pt x="6" y="252"/>
                  <a:pt x="6" y="253"/>
                </a:cubicBezTo>
                <a:cubicBezTo>
                  <a:pt x="6" y="253"/>
                  <a:pt x="6" y="253"/>
                  <a:pt x="6" y="253"/>
                </a:cubicBezTo>
                <a:cubicBezTo>
                  <a:pt x="7" y="253"/>
                  <a:pt x="7" y="253"/>
                  <a:pt x="7" y="253"/>
                </a:cubicBezTo>
                <a:cubicBezTo>
                  <a:pt x="7" y="252"/>
                  <a:pt x="7" y="252"/>
                  <a:pt x="7" y="252"/>
                </a:cubicBezTo>
                <a:cubicBezTo>
                  <a:pt x="7" y="252"/>
                  <a:pt x="7" y="252"/>
                  <a:pt x="7" y="252"/>
                </a:cubicBezTo>
                <a:close/>
                <a:moveTo>
                  <a:pt x="6" y="253"/>
                </a:moveTo>
                <a:cubicBezTo>
                  <a:pt x="6" y="253"/>
                  <a:pt x="5" y="253"/>
                  <a:pt x="5" y="254"/>
                </a:cubicBezTo>
                <a:cubicBezTo>
                  <a:pt x="5" y="254"/>
                  <a:pt x="6" y="254"/>
                  <a:pt x="6" y="253"/>
                </a:cubicBezTo>
                <a:close/>
                <a:moveTo>
                  <a:pt x="14" y="246"/>
                </a:moveTo>
                <a:cubicBezTo>
                  <a:pt x="14" y="246"/>
                  <a:pt x="14" y="246"/>
                  <a:pt x="14" y="246"/>
                </a:cubicBezTo>
                <a:cubicBezTo>
                  <a:pt x="14" y="246"/>
                  <a:pt x="14" y="246"/>
                  <a:pt x="13" y="246"/>
                </a:cubicBezTo>
                <a:cubicBezTo>
                  <a:pt x="13" y="246"/>
                  <a:pt x="13" y="246"/>
                  <a:pt x="13" y="247"/>
                </a:cubicBezTo>
                <a:cubicBezTo>
                  <a:pt x="14" y="247"/>
                  <a:pt x="14" y="246"/>
                  <a:pt x="14" y="246"/>
                </a:cubicBezTo>
                <a:close/>
                <a:moveTo>
                  <a:pt x="12" y="248"/>
                </a:moveTo>
                <a:cubicBezTo>
                  <a:pt x="12" y="247"/>
                  <a:pt x="12" y="247"/>
                  <a:pt x="12" y="247"/>
                </a:cubicBezTo>
                <a:cubicBezTo>
                  <a:pt x="12" y="247"/>
                  <a:pt x="12" y="247"/>
                  <a:pt x="12" y="247"/>
                </a:cubicBezTo>
                <a:cubicBezTo>
                  <a:pt x="12" y="247"/>
                  <a:pt x="12" y="248"/>
                  <a:pt x="12" y="248"/>
                </a:cubicBezTo>
                <a:cubicBezTo>
                  <a:pt x="12" y="248"/>
                  <a:pt x="12" y="248"/>
                  <a:pt x="12" y="248"/>
                </a:cubicBezTo>
                <a:close/>
                <a:moveTo>
                  <a:pt x="10" y="248"/>
                </a:moveTo>
                <a:cubicBezTo>
                  <a:pt x="10" y="249"/>
                  <a:pt x="10" y="249"/>
                  <a:pt x="10" y="249"/>
                </a:cubicBezTo>
                <a:cubicBezTo>
                  <a:pt x="10" y="249"/>
                  <a:pt x="10" y="249"/>
                  <a:pt x="10" y="249"/>
                </a:cubicBezTo>
                <a:cubicBezTo>
                  <a:pt x="10" y="249"/>
                  <a:pt x="10" y="248"/>
                  <a:pt x="10" y="248"/>
                </a:cubicBezTo>
                <a:cubicBezTo>
                  <a:pt x="10" y="248"/>
                  <a:pt x="10" y="248"/>
                  <a:pt x="10" y="248"/>
                </a:cubicBezTo>
                <a:close/>
                <a:moveTo>
                  <a:pt x="8" y="250"/>
                </a:moveTo>
                <a:cubicBezTo>
                  <a:pt x="8" y="250"/>
                  <a:pt x="8" y="250"/>
                  <a:pt x="7" y="250"/>
                </a:cubicBezTo>
                <a:cubicBezTo>
                  <a:pt x="7" y="250"/>
                  <a:pt x="7" y="251"/>
                  <a:pt x="7" y="251"/>
                </a:cubicBezTo>
                <a:cubicBezTo>
                  <a:pt x="8" y="251"/>
                  <a:pt x="8" y="251"/>
                  <a:pt x="8" y="250"/>
                </a:cubicBezTo>
                <a:close/>
                <a:moveTo>
                  <a:pt x="9" y="252"/>
                </a:moveTo>
                <a:cubicBezTo>
                  <a:pt x="9" y="252"/>
                  <a:pt x="9" y="251"/>
                  <a:pt x="9" y="251"/>
                </a:cubicBezTo>
                <a:cubicBezTo>
                  <a:pt x="9" y="251"/>
                  <a:pt x="9" y="251"/>
                  <a:pt x="9" y="251"/>
                </a:cubicBezTo>
                <a:cubicBezTo>
                  <a:pt x="9" y="252"/>
                  <a:pt x="9" y="252"/>
                  <a:pt x="9" y="252"/>
                </a:cubicBezTo>
                <a:cubicBezTo>
                  <a:pt x="9" y="252"/>
                  <a:pt x="9" y="252"/>
                  <a:pt x="9" y="252"/>
                </a:cubicBezTo>
                <a:close/>
                <a:moveTo>
                  <a:pt x="6" y="252"/>
                </a:moveTo>
                <a:cubicBezTo>
                  <a:pt x="6" y="252"/>
                  <a:pt x="6" y="252"/>
                  <a:pt x="6" y="252"/>
                </a:cubicBezTo>
                <a:cubicBezTo>
                  <a:pt x="6" y="252"/>
                  <a:pt x="6" y="252"/>
                  <a:pt x="6" y="252"/>
                </a:cubicBezTo>
                <a:cubicBezTo>
                  <a:pt x="5" y="252"/>
                  <a:pt x="5" y="252"/>
                  <a:pt x="5" y="252"/>
                </a:cubicBezTo>
                <a:cubicBezTo>
                  <a:pt x="5" y="252"/>
                  <a:pt x="5" y="252"/>
                  <a:pt x="5" y="253"/>
                </a:cubicBezTo>
                <a:cubicBezTo>
                  <a:pt x="6" y="253"/>
                  <a:pt x="6" y="252"/>
                  <a:pt x="6" y="252"/>
                </a:cubicBezTo>
                <a:close/>
                <a:moveTo>
                  <a:pt x="21" y="242"/>
                </a:moveTo>
                <a:cubicBezTo>
                  <a:pt x="21" y="242"/>
                  <a:pt x="20" y="243"/>
                  <a:pt x="20" y="243"/>
                </a:cubicBezTo>
                <a:cubicBezTo>
                  <a:pt x="20" y="243"/>
                  <a:pt x="21" y="243"/>
                  <a:pt x="21" y="242"/>
                </a:cubicBezTo>
                <a:close/>
                <a:moveTo>
                  <a:pt x="6" y="253"/>
                </a:moveTo>
                <a:cubicBezTo>
                  <a:pt x="6" y="252"/>
                  <a:pt x="7" y="252"/>
                  <a:pt x="7" y="252"/>
                </a:cubicBezTo>
                <a:cubicBezTo>
                  <a:pt x="6" y="252"/>
                  <a:pt x="6" y="252"/>
                  <a:pt x="6" y="252"/>
                </a:cubicBezTo>
                <a:cubicBezTo>
                  <a:pt x="6" y="252"/>
                  <a:pt x="5" y="252"/>
                  <a:pt x="5" y="253"/>
                </a:cubicBezTo>
                <a:cubicBezTo>
                  <a:pt x="6" y="253"/>
                  <a:pt x="6" y="253"/>
                  <a:pt x="6" y="253"/>
                </a:cubicBezTo>
                <a:close/>
                <a:moveTo>
                  <a:pt x="1433" y="197"/>
                </a:moveTo>
                <a:cubicBezTo>
                  <a:pt x="1425" y="224"/>
                  <a:pt x="1408" y="241"/>
                  <a:pt x="1383" y="250"/>
                </a:cubicBezTo>
                <a:cubicBezTo>
                  <a:pt x="1372" y="254"/>
                  <a:pt x="1361" y="256"/>
                  <a:pt x="1350" y="256"/>
                </a:cubicBezTo>
                <a:cubicBezTo>
                  <a:pt x="1335" y="256"/>
                  <a:pt x="1321" y="256"/>
                  <a:pt x="1307" y="256"/>
                </a:cubicBezTo>
                <a:cubicBezTo>
                  <a:pt x="1306" y="256"/>
                  <a:pt x="1306" y="256"/>
                  <a:pt x="1305" y="256"/>
                </a:cubicBezTo>
                <a:cubicBezTo>
                  <a:pt x="1304" y="256"/>
                  <a:pt x="1304" y="255"/>
                  <a:pt x="1304" y="254"/>
                </a:cubicBezTo>
                <a:cubicBezTo>
                  <a:pt x="1304" y="253"/>
                  <a:pt x="1304" y="253"/>
                  <a:pt x="1304" y="252"/>
                </a:cubicBezTo>
                <a:cubicBezTo>
                  <a:pt x="1304" y="226"/>
                  <a:pt x="1304" y="199"/>
                  <a:pt x="1304" y="173"/>
                </a:cubicBezTo>
                <a:cubicBezTo>
                  <a:pt x="1304" y="147"/>
                  <a:pt x="1304" y="122"/>
                  <a:pt x="1304" y="96"/>
                </a:cubicBezTo>
                <a:cubicBezTo>
                  <a:pt x="1304" y="95"/>
                  <a:pt x="1304" y="94"/>
                  <a:pt x="1304" y="94"/>
                </a:cubicBezTo>
                <a:cubicBezTo>
                  <a:pt x="1304" y="91"/>
                  <a:pt x="1304" y="91"/>
                  <a:pt x="1307" y="91"/>
                </a:cubicBezTo>
                <a:cubicBezTo>
                  <a:pt x="1322" y="91"/>
                  <a:pt x="1338" y="91"/>
                  <a:pt x="1353" y="91"/>
                </a:cubicBezTo>
                <a:cubicBezTo>
                  <a:pt x="1366" y="92"/>
                  <a:pt x="1378" y="93"/>
                  <a:pt x="1390" y="97"/>
                </a:cubicBezTo>
                <a:cubicBezTo>
                  <a:pt x="1412" y="105"/>
                  <a:pt x="1426" y="120"/>
                  <a:pt x="1432" y="142"/>
                </a:cubicBezTo>
                <a:cubicBezTo>
                  <a:pt x="1437" y="160"/>
                  <a:pt x="1438" y="179"/>
                  <a:pt x="1433" y="197"/>
                </a:cubicBezTo>
                <a:close/>
                <a:moveTo>
                  <a:pt x="1412" y="147"/>
                </a:moveTo>
                <a:cubicBezTo>
                  <a:pt x="1408" y="131"/>
                  <a:pt x="1397" y="120"/>
                  <a:pt x="1381" y="114"/>
                </a:cubicBezTo>
                <a:cubicBezTo>
                  <a:pt x="1372" y="110"/>
                  <a:pt x="1363" y="109"/>
                  <a:pt x="1353" y="109"/>
                </a:cubicBezTo>
                <a:cubicBezTo>
                  <a:pt x="1344" y="109"/>
                  <a:pt x="1335" y="109"/>
                  <a:pt x="1326" y="109"/>
                </a:cubicBezTo>
                <a:cubicBezTo>
                  <a:pt x="1325" y="109"/>
                  <a:pt x="1325" y="109"/>
                  <a:pt x="1325" y="109"/>
                </a:cubicBezTo>
                <a:cubicBezTo>
                  <a:pt x="1324" y="109"/>
                  <a:pt x="1323" y="109"/>
                  <a:pt x="1323" y="110"/>
                </a:cubicBezTo>
                <a:cubicBezTo>
                  <a:pt x="1323" y="111"/>
                  <a:pt x="1323" y="112"/>
                  <a:pt x="1323" y="112"/>
                </a:cubicBezTo>
                <a:cubicBezTo>
                  <a:pt x="1323" y="133"/>
                  <a:pt x="1323" y="153"/>
                  <a:pt x="1323" y="173"/>
                </a:cubicBezTo>
                <a:cubicBezTo>
                  <a:pt x="1323" y="194"/>
                  <a:pt x="1323" y="215"/>
                  <a:pt x="1323" y="235"/>
                </a:cubicBezTo>
                <a:cubicBezTo>
                  <a:pt x="1323" y="238"/>
                  <a:pt x="1323" y="238"/>
                  <a:pt x="1326" y="238"/>
                </a:cubicBezTo>
                <a:cubicBezTo>
                  <a:pt x="1333" y="238"/>
                  <a:pt x="1339" y="238"/>
                  <a:pt x="1346" y="238"/>
                </a:cubicBezTo>
                <a:cubicBezTo>
                  <a:pt x="1354" y="238"/>
                  <a:pt x="1363" y="238"/>
                  <a:pt x="1371" y="236"/>
                </a:cubicBezTo>
                <a:cubicBezTo>
                  <a:pt x="1391" y="230"/>
                  <a:pt x="1406" y="218"/>
                  <a:pt x="1412" y="198"/>
                </a:cubicBezTo>
                <a:cubicBezTo>
                  <a:pt x="1417" y="181"/>
                  <a:pt x="1417" y="164"/>
                  <a:pt x="1412" y="147"/>
                </a:cubicBezTo>
                <a:close/>
                <a:moveTo>
                  <a:pt x="1772" y="256"/>
                </a:moveTo>
                <a:cubicBezTo>
                  <a:pt x="1769" y="256"/>
                  <a:pt x="1765" y="256"/>
                  <a:pt x="1762" y="256"/>
                </a:cubicBezTo>
                <a:cubicBezTo>
                  <a:pt x="1760" y="256"/>
                  <a:pt x="1757" y="256"/>
                  <a:pt x="1756" y="255"/>
                </a:cubicBezTo>
                <a:cubicBezTo>
                  <a:pt x="1755" y="254"/>
                  <a:pt x="1756" y="251"/>
                  <a:pt x="1756" y="249"/>
                </a:cubicBezTo>
                <a:cubicBezTo>
                  <a:pt x="1756" y="245"/>
                  <a:pt x="1756" y="242"/>
                  <a:pt x="1756" y="238"/>
                </a:cubicBezTo>
                <a:cubicBezTo>
                  <a:pt x="1754" y="238"/>
                  <a:pt x="1754" y="239"/>
                  <a:pt x="1754" y="240"/>
                </a:cubicBezTo>
                <a:cubicBezTo>
                  <a:pt x="1749" y="248"/>
                  <a:pt x="1742" y="254"/>
                  <a:pt x="1733" y="256"/>
                </a:cubicBezTo>
                <a:cubicBezTo>
                  <a:pt x="1723" y="260"/>
                  <a:pt x="1713" y="259"/>
                  <a:pt x="1703" y="256"/>
                </a:cubicBezTo>
                <a:cubicBezTo>
                  <a:pt x="1690" y="251"/>
                  <a:pt x="1682" y="240"/>
                  <a:pt x="1682" y="226"/>
                </a:cubicBezTo>
                <a:cubicBezTo>
                  <a:pt x="1682" y="222"/>
                  <a:pt x="1682" y="217"/>
                  <a:pt x="1683" y="213"/>
                </a:cubicBezTo>
                <a:cubicBezTo>
                  <a:pt x="1685" y="203"/>
                  <a:pt x="1692" y="196"/>
                  <a:pt x="1701" y="192"/>
                </a:cubicBezTo>
                <a:cubicBezTo>
                  <a:pt x="1707" y="189"/>
                  <a:pt x="1714" y="187"/>
                  <a:pt x="1721" y="186"/>
                </a:cubicBezTo>
                <a:cubicBezTo>
                  <a:pt x="1731" y="185"/>
                  <a:pt x="1742" y="183"/>
                  <a:pt x="1752" y="182"/>
                </a:cubicBezTo>
                <a:cubicBezTo>
                  <a:pt x="1756" y="181"/>
                  <a:pt x="1756" y="181"/>
                  <a:pt x="1755" y="178"/>
                </a:cubicBezTo>
                <a:cubicBezTo>
                  <a:pt x="1755" y="175"/>
                  <a:pt x="1755" y="172"/>
                  <a:pt x="1754" y="168"/>
                </a:cubicBezTo>
                <a:cubicBezTo>
                  <a:pt x="1751" y="157"/>
                  <a:pt x="1744" y="152"/>
                  <a:pt x="1732" y="152"/>
                </a:cubicBezTo>
                <a:cubicBezTo>
                  <a:pt x="1719" y="151"/>
                  <a:pt x="1707" y="155"/>
                  <a:pt x="1696" y="164"/>
                </a:cubicBezTo>
                <a:cubicBezTo>
                  <a:pt x="1695" y="164"/>
                  <a:pt x="1695" y="165"/>
                  <a:pt x="1693" y="165"/>
                </a:cubicBezTo>
                <a:cubicBezTo>
                  <a:pt x="1693" y="159"/>
                  <a:pt x="1693" y="154"/>
                  <a:pt x="1693" y="148"/>
                </a:cubicBezTo>
                <a:cubicBezTo>
                  <a:pt x="1693" y="147"/>
                  <a:pt x="1694" y="146"/>
                  <a:pt x="1695" y="145"/>
                </a:cubicBezTo>
                <a:cubicBezTo>
                  <a:pt x="1696" y="145"/>
                  <a:pt x="1697" y="144"/>
                  <a:pt x="1699" y="143"/>
                </a:cubicBezTo>
                <a:cubicBezTo>
                  <a:pt x="1711" y="138"/>
                  <a:pt x="1724" y="135"/>
                  <a:pt x="1738" y="136"/>
                </a:cubicBezTo>
                <a:cubicBezTo>
                  <a:pt x="1742" y="136"/>
                  <a:pt x="1746" y="137"/>
                  <a:pt x="1750" y="138"/>
                </a:cubicBezTo>
                <a:cubicBezTo>
                  <a:pt x="1763" y="142"/>
                  <a:pt x="1770" y="151"/>
                  <a:pt x="1773" y="163"/>
                </a:cubicBezTo>
                <a:cubicBezTo>
                  <a:pt x="1774" y="169"/>
                  <a:pt x="1774" y="175"/>
                  <a:pt x="1774" y="181"/>
                </a:cubicBezTo>
                <a:cubicBezTo>
                  <a:pt x="1775" y="205"/>
                  <a:pt x="1775" y="229"/>
                  <a:pt x="1775" y="253"/>
                </a:cubicBezTo>
                <a:cubicBezTo>
                  <a:pt x="1775" y="256"/>
                  <a:pt x="1775" y="256"/>
                  <a:pt x="1772" y="256"/>
                </a:cubicBezTo>
                <a:close/>
                <a:moveTo>
                  <a:pt x="1756" y="204"/>
                </a:moveTo>
                <a:cubicBezTo>
                  <a:pt x="1756" y="202"/>
                  <a:pt x="1756" y="200"/>
                  <a:pt x="1756" y="199"/>
                </a:cubicBezTo>
                <a:cubicBezTo>
                  <a:pt x="1756" y="196"/>
                  <a:pt x="1756" y="196"/>
                  <a:pt x="1753" y="197"/>
                </a:cubicBezTo>
                <a:cubicBezTo>
                  <a:pt x="1753" y="197"/>
                  <a:pt x="1753" y="197"/>
                  <a:pt x="1753" y="197"/>
                </a:cubicBezTo>
                <a:cubicBezTo>
                  <a:pt x="1746" y="198"/>
                  <a:pt x="1739" y="199"/>
                  <a:pt x="1732" y="200"/>
                </a:cubicBezTo>
                <a:cubicBezTo>
                  <a:pt x="1726" y="201"/>
                  <a:pt x="1720" y="201"/>
                  <a:pt x="1714" y="203"/>
                </a:cubicBezTo>
                <a:cubicBezTo>
                  <a:pt x="1706" y="206"/>
                  <a:pt x="1702" y="211"/>
                  <a:pt x="1701" y="219"/>
                </a:cubicBezTo>
                <a:cubicBezTo>
                  <a:pt x="1700" y="231"/>
                  <a:pt x="1706" y="239"/>
                  <a:pt x="1717" y="242"/>
                </a:cubicBezTo>
                <a:cubicBezTo>
                  <a:pt x="1736" y="246"/>
                  <a:pt x="1749" y="234"/>
                  <a:pt x="1753" y="221"/>
                </a:cubicBezTo>
                <a:cubicBezTo>
                  <a:pt x="1755" y="216"/>
                  <a:pt x="1756" y="210"/>
                  <a:pt x="1756" y="204"/>
                </a:cubicBezTo>
                <a:close/>
                <a:moveTo>
                  <a:pt x="1099" y="203"/>
                </a:moveTo>
                <a:cubicBezTo>
                  <a:pt x="1098" y="211"/>
                  <a:pt x="1097" y="219"/>
                  <a:pt x="1093" y="226"/>
                </a:cubicBezTo>
                <a:cubicBezTo>
                  <a:pt x="1084" y="245"/>
                  <a:pt x="1070" y="256"/>
                  <a:pt x="1049" y="258"/>
                </a:cubicBezTo>
                <a:cubicBezTo>
                  <a:pt x="1040" y="259"/>
                  <a:pt x="1031" y="259"/>
                  <a:pt x="1022" y="256"/>
                </a:cubicBezTo>
                <a:cubicBezTo>
                  <a:pt x="1005" y="251"/>
                  <a:pt x="994" y="240"/>
                  <a:pt x="988" y="224"/>
                </a:cubicBezTo>
                <a:cubicBezTo>
                  <a:pt x="981" y="205"/>
                  <a:pt x="982" y="186"/>
                  <a:pt x="990" y="167"/>
                </a:cubicBezTo>
                <a:cubicBezTo>
                  <a:pt x="997" y="150"/>
                  <a:pt x="1010" y="140"/>
                  <a:pt x="1028" y="137"/>
                </a:cubicBezTo>
                <a:cubicBezTo>
                  <a:pt x="1033" y="136"/>
                  <a:pt x="1038" y="135"/>
                  <a:pt x="1044" y="135"/>
                </a:cubicBezTo>
                <a:cubicBezTo>
                  <a:pt x="1051" y="135"/>
                  <a:pt x="1059" y="136"/>
                  <a:pt x="1067" y="140"/>
                </a:cubicBezTo>
                <a:cubicBezTo>
                  <a:pt x="1081" y="145"/>
                  <a:pt x="1090" y="156"/>
                  <a:pt x="1095" y="170"/>
                </a:cubicBezTo>
                <a:cubicBezTo>
                  <a:pt x="1099" y="180"/>
                  <a:pt x="1100" y="192"/>
                  <a:pt x="1099" y="203"/>
                </a:cubicBezTo>
                <a:close/>
                <a:moveTo>
                  <a:pt x="1079" y="189"/>
                </a:moveTo>
                <a:cubicBezTo>
                  <a:pt x="1079" y="183"/>
                  <a:pt x="1078" y="178"/>
                  <a:pt x="1075" y="172"/>
                </a:cubicBezTo>
                <a:cubicBezTo>
                  <a:pt x="1071" y="162"/>
                  <a:pt x="1064" y="156"/>
                  <a:pt x="1053" y="153"/>
                </a:cubicBezTo>
                <a:cubicBezTo>
                  <a:pt x="1049" y="152"/>
                  <a:pt x="1044" y="151"/>
                  <a:pt x="1039" y="152"/>
                </a:cubicBezTo>
                <a:cubicBezTo>
                  <a:pt x="1023" y="152"/>
                  <a:pt x="1011" y="161"/>
                  <a:pt x="1006" y="177"/>
                </a:cubicBezTo>
                <a:cubicBezTo>
                  <a:pt x="1004" y="183"/>
                  <a:pt x="1003" y="190"/>
                  <a:pt x="1003" y="198"/>
                </a:cubicBezTo>
                <a:cubicBezTo>
                  <a:pt x="1003" y="201"/>
                  <a:pt x="1003" y="205"/>
                  <a:pt x="1004" y="208"/>
                </a:cubicBezTo>
                <a:cubicBezTo>
                  <a:pt x="1004" y="210"/>
                  <a:pt x="1004" y="212"/>
                  <a:pt x="1005" y="214"/>
                </a:cubicBezTo>
                <a:cubicBezTo>
                  <a:pt x="1009" y="227"/>
                  <a:pt x="1016" y="237"/>
                  <a:pt x="1030" y="241"/>
                </a:cubicBezTo>
                <a:cubicBezTo>
                  <a:pt x="1035" y="243"/>
                  <a:pt x="1042" y="243"/>
                  <a:pt x="1048" y="242"/>
                </a:cubicBezTo>
                <a:cubicBezTo>
                  <a:pt x="1060" y="241"/>
                  <a:pt x="1069" y="235"/>
                  <a:pt x="1075" y="223"/>
                </a:cubicBezTo>
                <a:cubicBezTo>
                  <a:pt x="1076" y="221"/>
                  <a:pt x="1077" y="219"/>
                  <a:pt x="1077" y="217"/>
                </a:cubicBezTo>
                <a:cubicBezTo>
                  <a:pt x="1080" y="208"/>
                  <a:pt x="1080" y="198"/>
                  <a:pt x="1079" y="189"/>
                </a:cubicBezTo>
                <a:close/>
                <a:moveTo>
                  <a:pt x="886" y="195"/>
                </a:moveTo>
                <a:cubicBezTo>
                  <a:pt x="886" y="206"/>
                  <a:pt x="885" y="218"/>
                  <a:pt x="879" y="228"/>
                </a:cubicBezTo>
                <a:cubicBezTo>
                  <a:pt x="870" y="246"/>
                  <a:pt x="855" y="256"/>
                  <a:pt x="836" y="258"/>
                </a:cubicBezTo>
                <a:cubicBezTo>
                  <a:pt x="826" y="259"/>
                  <a:pt x="817" y="259"/>
                  <a:pt x="808" y="256"/>
                </a:cubicBezTo>
                <a:cubicBezTo>
                  <a:pt x="791" y="251"/>
                  <a:pt x="780" y="239"/>
                  <a:pt x="774" y="223"/>
                </a:cubicBezTo>
                <a:cubicBezTo>
                  <a:pt x="768" y="205"/>
                  <a:pt x="769" y="186"/>
                  <a:pt x="776" y="169"/>
                </a:cubicBezTo>
                <a:cubicBezTo>
                  <a:pt x="784" y="150"/>
                  <a:pt x="798" y="139"/>
                  <a:pt x="819" y="136"/>
                </a:cubicBezTo>
                <a:cubicBezTo>
                  <a:pt x="828" y="135"/>
                  <a:pt x="837" y="135"/>
                  <a:pt x="846" y="137"/>
                </a:cubicBezTo>
                <a:cubicBezTo>
                  <a:pt x="865" y="142"/>
                  <a:pt x="876" y="154"/>
                  <a:pt x="882" y="172"/>
                </a:cubicBezTo>
                <a:cubicBezTo>
                  <a:pt x="885" y="179"/>
                  <a:pt x="886" y="186"/>
                  <a:pt x="886" y="195"/>
                </a:cubicBezTo>
                <a:close/>
                <a:moveTo>
                  <a:pt x="867" y="198"/>
                </a:moveTo>
                <a:cubicBezTo>
                  <a:pt x="867" y="190"/>
                  <a:pt x="866" y="183"/>
                  <a:pt x="864" y="176"/>
                </a:cubicBezTo>
                <a:cubicBezTo>
                  <a:pt x="860" y="164"/>
                  <a:pt x="852" y="156"/>
                  <a:pt x="840" y="153"/>
                </a:cubicBezTo>
                <a:cubicBezTo>
                  <a:pt x="836" y="152"/>
                  <a:pt x="831" y="151"/>
                  <a:pt x="827" y="152"/>
                </a:cubicBezTo>
                <a:cubicBezTo>
                  <a:pt x="811" y="152"/>
                  <a:pt x="799" y="161"/>
                  <a:pt x="793" y="176"/>
                </a:cubicBezTo>
                <a:cubicBezTo>
                  <a:pt x="788" y="189"/>
                  <a:pt x="788" y="203"/>
                  <a:pt x="793" y="217"/>
                </a:cubicBezTo>
                <a:cubicBezTo>
                  <a:pt x="796" y="229"/>
                  <a:pt x="804" y="237"/>
                  <a:pt x="816" y="241"/>
                </a:cubicBezTo>
                <a:cubicBezTo>
                  <a:pt x="822" y="242"/>
                  <a:pt x="827" y="243"/>
                  <a:pt x="833" y="242"/>
                </a:cubicBezTo>
                <a:cubicBezTo>
                  <a:pt x="847" y="241"/>
                  <a:pt x="857" y="234"/>
                  <a:pt x="862" y="221"/>
                </a:cubicBezTo>
                <a:cubicBezTo>
                  <a:pt x="866" y="214"/>
                  <a:pt x="867" y="205"/>
                  <a:pt x="867" y="198"/>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Freeform 37"/>
          <p:cNvSpPr>
            <a:spLocks noEditPoints="1"/>
          </p:cNvSpPr>
          <p:nvPr/>
        </p:nvSpPr>
        <p:spPr bwMode="auto">
          <a:xfrm>
            <a:off x="2498817" y="2170037"/>
            <a:ext cx="1294739" cy="286698"/>
          </a:xfrm>
          <a:custGeom>
            <a:avLst/>
            <a:gdLst>
              <a:gd name="T0" fmla="*/ 200 w 1905"/>
              <a:gd name="T1" fmla="*/ 10 h 419"/>
              <a:gd name="T2" fmla="*/ 350 w 1905"/>
              <a:gd name="T3" fmla="*/ 39 h 419"/>
              <a:gd name="T4" fmla="*/ 12 w 1905"/>
              <a:gd name="T5" fmla="*/ 341 h 419"/>
              <a:gd name="T6" fmla="*/ 117 w 1905"/>
              <a:gd name="T7" fmla="*/ 352 h 419"/>
              <a:gd name="T8" fmla="*/ 225 w 1905"/>
              <a:gd name="T9" fmla="*/ 68 h 419"/>
              <a:gd name="T10" fmla="*/ 77 w 1905"/>
              <a:gd name="T11" fmla="*/ 304 h 419"/>
              <a:gd name="T12" fmla="*/ 939 w 1905"/>
              <a:gd name="T13" fmla="*/ 71 h 419"/>
              <a:gd name="T14" fmla="*/ 860 w 1905"/>
              <a:gd name="T15" fmla="*/ 154 h 419"/>
              <a:gd name="T16" fmla="*/ 794 w 1905"/>
              <a:gd name="T17" fmla="*/ 108 h 419"/>
              <a:gd name="T18" fmla="*/ 838 w 1905"/>
              <a:gd name="T19" fmla="*/ 69 h 419"/>
              <a:gd name="T20" fmla="*/ 760 w 1905"/>
              <a:gd name="T21" fmla="*/ 156 h 419"/>
              <a:gd name="T22" fmla="*/ 758 w 1905"/>
              <a:gd name="T23" fmla="*/ 181 h 419"/>
              <a:gd name="T24" fmla="*/ 791 w 1905"/>
              <a:gd name="T25" fmla="*/ 333 h 419"/>
              <a:gd name="T26" fmla="*/ 860 w 1905"/>
              <a:gd name="T27" fmla="*/ 333 h 419"/>
              <a:gd name="T28" fmla="*/ 892 w 1905"/>
              <a:gd name="T29" fmla="*/ 181 h 419"/>
              <a:gd name="T30" fmla="*/ 892 w 1905"/>
              <a:gd name="T31" fmla="*/ 156 h 419"/>
              <a:gd name="T32" fmla="*/ 938 w 1905"/>
              <a:gd name="T33" fmla="*/ 95 h 419"/>
              <a:gd name="T34" fmla="*/ 681 w 1905"/>
              <a:gd name="T35" fmla="*/ 115 h 419"/>
              <a:gd name="T36" fmla="*/ 544 w 1905"/>
              <a:gd name="T37" fmla="*/ 91 h 419"/>
              <a:gd name="T38" fmla="*/ 477 w 1905"/>
              <a:gd name="T39" fmla="*/ 234 h 419"/>
              <a:gd name="T40" fmla="*/ 609 w 1905"/>
              <a:gd name="T41" fmla="*/ 339 h 419"/>
              <a:gd name="T42" fmla="*/ 713 w 1905"/>
              <a:gd name="T43" fmla="*/ 215 h 419"/>
              <a:gd name="T44" fmla="*/ 588 w 1905"/>
              <a:gd name="T45" fmla="*/ 107 h 419"/>
              <a:gd name="T46" fmla="*/ 682 w 1905"/>
              <a:gd name="T47" fmla="*/ 216 h 419"/>
              <a:gd name="T48" fmla="*/ 537 w 1905"/>
              <a:gd name="T49" fmla="*/ 292 h 419"/>
              <a:gd name="T50" fmla="*/ 526 w 1905"/>
              <a:gd name="T51" fmla="*/ 142 h 419"/>
              <a:gd name="T52" fmla="*/ 1599 w 1905"/>
              <a:gd name="T53" fmla="*/ 126 h 419"/>
              <a:gd name="T54" fmla="*/ 1667 w 1905"/>
              <a:gd name="T55" fmla="*/ 339 h 419"/>
              <a:gd name="T56" fmla="*/ 1637 w 1905"/>
              <a:gd name="T57" fmla="*/ 183 h 419"/>
              <a:gd name="T58" fmla="*/ 1628 w 1905"/>
              <a:gd name="T59" fmla="*/ 131 h 419"/>
              <a:gd name="T60" fmla="*/ 1634 w 1905"/>
              <a:gd name="T61" fmla="*/ 208 h 419"/>
              <a:gd name="T62" fmla="*/ 1636 w 1905"/>
              <a:gd name="T63" fmla="*/ 310 h 419"/>
              <a:gd name="T64" fmla="*/ 1248 w 1905"/>
              <a:gd name="T65" fmla="*/ 314 h 419"/>
              <a:gd name="T66" fmla="*/ 1327 w 1905"/>
              <a:gd name="T67" fmla="*/ 251 h 419"/>
              <a:gd name="T68" fmla="*/ 1181 w 1905"/>
              <a:gd name="T69" fmla="*/ 200 h 419"/>
              <a:gd name="T70" fmla="*/ 1313 w 1905"/>
              <a:gd name="T71" fmla="*/ 324 h 419"/>
              <a:gd name="T72" fmla="*/ 1203 w 1905"/>
              <a:gd name="T73" fmla="*/ 229 h 419"/>
              <a:gd name="T74" fmla="*/ 1298 w 1905"/>
              <a:gd name="T75" fmla="*/ 227 h 419"/>
              <a:gd name="T76" fmla="*/ 1769 w 1905"/>
              <a:gd name="T77" fmla="*/ 333 h 419"/>
              <a:gd name="T78" fmla="*/ 1879 w 1905"/>
              <a:gd name="T79" fmla="*/ 201 h 419"/>
              <a:gd name="T80" fmla="*/ 1801 w 1905"/>
              <a:gd name="T81" fmla="*/ 113 h 419"/>
              <a:gd name="T82" fmla="*/ 1889 w 1905"/>
              <a:gd name="T83" fmla="*/ 84 h 419"/>
              <a:gd name="T84" fmla="*/ 1769 w 1905"/>
              <a:gd name="T85" fmla="*/ 210 h 419"/>
              <a:gd name="T86" fmla="*/ 1833 w 1905"/>
              <a:gd name="T87" fmla="*/ 313 h 419"/>
              <a:gd name="T88" fmla="*/ 1477 w 1905"/>
              <a:gd name="T89" fmla="*/ 106 h 419"/>
              <a:gd name="T90" fmla="*/ 1427 w 1905"/>
              <a:gd name="T91" fmla="*/ 193 h 419"/>
              <a:gd name="T92" fmla="*/ 1485 w 1905"/>
              <a:gd name="T93" fmla="*/ 224 h 419"/>
              <a:gd name="T94" fmla="*/ 1400 w 1905"/>
              <a:gd name="T95" fmla="*/ 295 h 419"/>
              <a:gd name="T96" fmla="*/ 1494 w 1905"/>
              <a:gd name="T97" fmla="*/ 334 h 419"/>
              <a:gd name="T98" fmla="*/ 1486 w 1905"/>
              <a:gd name="T99" fmla="*/ 204 h 419"/>
              <a:gd name="T100" fmla="*/ 1462 w 1905"/>
              <a:gd name="T101" fmla="*/ 80 h 419"/>
              <a:gd name="T102" fmla="*/ 1413 w 1905"/>
              <a:gd name="T103" fmla="*/ 120 h 419"/>
              <a:gd name="T104" fmla="*/ 1083 w 1905"/>
              <a:gd name="T105" fmla="*/ 182 h 419"/>
              <a:gd name="T106" fmla="*/ 1139 w 1905"/>
              <a:gd name="T107" fmla="*/ 156 h 419"/>
              <a:gd name="T108" fmla="*/ 1120 w 1905"/>
              <a:gd name="T109" fmla="*/ 338 h 419"/>
              <a:gd name="T110" fmla="*/ 987 w 1905"/>
              <a:gd name="T111" fmla="*/ 159 h 419"/>
              <a:gd name="T112" fmla="*/ 958 w 1905"/>
              <a:gd name="T113" fmla="*/ 164 h 419"/>
              <a:gd name="T114" fmla="*/ 987 w 1905"/>
              <a:gd name="T115" fmla="*/ 246 h 419"/>
              <a:gd name="T116" fmla="*/ 954 w 1905"/>
              <a:gd name="T117" fmla="*/ 92 h 419"/>
              <a:gd name="T118" fmla="*/ 2 w 1905"/>
              <a:gd name="T119" fmla="*/ 33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5" h="419">
                <a:moveTo>
                  <a:pt x="1" y="336"/>
                </a:moveTo>
                <a:cubicBezTo>
                  <a:pt x="1" y="336"/>
                  <a:pt x="1" y="336"/>
                  <a:pt x="0" y="336"/>
                </a:cubicBezTo>
                <a:cubicBezTo>
                  <a:pt x="0" y="252"/>
                  <a:pt x="0" y="168"/>
                  <a:pt x="0" y="85"/>
                </a:cubicBezTo>
                <a:cubicBezTo>
                  <a:pt x="1" y="84"/>
                  <a:pt x="2" y="84"/>
                  <a:pt x="3" y="84"/>
                </a:cubicBezTo>
                <a:cubicBezTo>
                  <a:pt x="69" y="59"/>
                  <a:pt x="135" y="34"/>
                  <a:pt x="200" y="10"/>
                </a:cubicBezTo>
                <a:cubicBezTo>
                  <a:pt x="208" y="7"/>
                  <a:pt x="216" y="4"/>
                  <a:pt x="224" y="0"/>
                </a:cubicBezTo>
                <a:cubicBezTo>
                  <a:pt x="225" y="0"/>
                  <a:pt x="226" y="0"/>
                  <a:pt x="226" y="0"/>
                </a:cubicBezTo>
                <a:cubicBezTo>
                  <a:pt x="232" y="3"/>
                  <a:pt x="237" y="4"/>
                  <a:pt x="243" y="6"/>
                </a:cubicBezTo>
                <a:cubicBezTo>
                  <a:pt x="278" y="16"/>
                  <a:pt x="313" y="26"/>
                  <a:pt x="347" y="36"/>
                </a:cubicBezTo>
                <a:cubicBezTo>
                  <a:pt x="349" y="36"/>
                  <a:pt x="350" y="37"/>
                  <a:pt x="350" y="39"/>
                </a:cubicBezTo>
                <a:cubicBezTo>
                  <a:pt x="350" y="153"/>
                  <a:pt x="350" y="268"/>
                  <a:pt x="350" y="382"/>
                </a:cubicBezTo>
                <a:cubicBezTo>
                  <a:pt x="350" y="384"/>
                  <a:pt x="349" y="385"/>
                  <a:pt x="348" y="385"/>
                </a:cubicBezTo>
                <a:cubicBezTo>
                  <a:pt x="307" y="396"/>
                  <a:pt x="267" y="408"/>
                  <a:pt x="227" y="419"/>
                </a:cubicBezTo>
                <a:cubicBezTo>
                  <a:pt x="225" y="419"/>
                  <a:pt x="224" y="419"/>
                  <a:pt x="223" y="419"/>
                </a:cubicBezTo>
                <a:cubicBezTo>
                  <a:pt x="153" y="393"/>
                  <a:pt x="83" y="367"/>
                  <a:pt x="12" y="341"/>
                </a:cubicBezTo>
                <a:cubicBezTo>
                  <a:pt x="9" y="339"/>
                  <a:pt x="5" y="338"/>
                  <a:pt x="1" y="336"/>
                </a:cubicBezTo>
                <a:cubicBezTo>
                  <a:pt x="2" y="336"/>
                  <a:pt x="2" y="336"/>
                  <a:pt x="2" y="336"/>
                </a:cubicBezTo>
                <a:cubicBezTo>
                  <a:pt x="7" y="337"/>
                  <a:pt x="11" y="338"/>
                  <a:pt x="16" y="338"/>
                </a:cubicBezTo>
                <a:cubicBezTo>
                  <a:pt x="32" y="340"/>
                  <a:pt x="49" y="343"/>
                  <a:pt x="65" y="345"/>
                </a:cubicBezTo>
                <a:cubicBezTo>
                  <a:pt x="83" y="347"/>
                  <a:pt x="100" y="350"/>
                  <a:pt x="117" y="352"/>
                </a:cubicBezTo>
                <a:cubicBezTo>
                  <a:pt x="134" y="355"/>
                  <a:pt x="152" y="357"/>
                  <a:pt x="169" y="359"/>
                </a:cubicBezTo>
                <a:cubicBezTo>
                  <a:pt x="187" y="362"/>
                  <a:pt x="205" y="364"/>
                  <a:pt x="222" y="367"/>
                </a:cubicBezTo>
                <a:cubicBezTo>
                  <a:pt x="225" y="367"/>
                  <a:pt x="225" y="366"/>
                  <a:pt x="225" y="364"/>
                </a:cubicBezTo>
                <a:cubicBezTo>
                  <a:pt x="225" y="266"/>
                  <a:pt x="225" y="168"/>
                  <a:pt x="225" y="69"/>
                </a:cubicBezTo>
                <a:cubicBezTo>
                  <a:pt x="225" y="69"/>
                  <a:pt x="225" y="69"/>
                  <a:pt x="225" y="68"/>
                </a:cubicBezTo>
                <a:cubicBezTo>
                  <a:pt x="225" y="67"/>
                  <a:pt x="225" y="66"/>
                  <a:pt x="223" y="67"/>
                </a:cubicBezTo>
                <a:cubicBezTo>
                  <a:pt x="218" y="68"/>
                  <a:pt x="212" y="69"/>
                  <a:pt x="207" y="71"/>
                </a:cubicBezTo>
                <a:cubicBezTo>
                  <a:pt x="164" y="81"/>
                  <a:pt x="122" y="91"/>
                  <a:pt x="80" y="101"/>
                </a:cubicBezTo>
                <a:cubicBezTo>
                  <a:pt x="78" y="102"/>
                  <a:pt x="77" y="102"/>
                  <a:pt x="77" y="104"/>
                </a:cubicBezTo>
                <a:cubicBezTo>
                  <a:pt x="77" y="171"/>
                  <a:pt x="77" y="237"/>
                  <a:pt x="77" y="304"/>
                </a:cubicBezTo>
                <a:cubicBezTo>
                  <a:pt x="77" y="306"/>
                  <a:pt x="77" y="307"/>
                  <a:pt x="75" y="307"/>
                </a:cubicBezTo>
                <a:cubicBezTo>
                  <a:pt x="55" y="315"/>
                  <a:pt x="35" y="323"/>
                  <a:pt x="15" y="330"/>
                </a:cubicBezTo>
                <a:cubicBezTo>
                  <a:pt x="11" y="332"/>
                  <a:pt x="6" y="334"/>
                  <a:pt x="2" y="336"/>
                </a:cubicBezTo>
                <a:cubicBezTo>
                  <a:pt x="2" y="336"/>
                  <a:pt x="1" y="336"/>
                  <a:pt x="1" y="336"/>
                </a:cubicBezTo>
                <a:close/>
                <a:moveTo>
                  <a:pt x="939" y="71"/>
                </a:moveTo>
                <a:cubicBezTo>
                  <a:pt x="939" y="70"/>
                  <a:pt x="938" y="69"/>
                  <a:pt x="936" y="69"/>
                </a:cubicBezTo>
                <a:cubicBezTo>
                  <a:pt x="932" y="67"/>
                  <a:pt x="927" y="67"/>
                  <a:pt x="922" y="66"/>
                </a:cubicBezTo>
                <a:cubicBezTo>
                  <a:pt x="910" y="66"/>
                  <a:pt x="899" y="67"/>
                  <a:pt x="889" y="73"/>
                </a:cubicBezTo>
                <a:cubicBezTo>
                  <a:pt x="870" y="85"/>
                  <a:pt x="861" y="102"/>
                  <a:pt x="861" y="124"/>
                </a:cubicBezTo>
                <a:cubicBezTo>
                  <a:pt x="860" y="134"/>
                  <a:pt x="860" y="144"/>
                  <a:pt x="860" y="154"/>
                </a:cubicBezTo>
                <a:cubicBezTo>
                  <a:pt x="860" y="156"/>
                  <a:pt x="860" y="156"/>
                  <a:pt x="859" y="156"/>
                </a:cubicBezTo>
                <a:cubicBezTo>
                  <a:pt x="837" y="156"/>
                  <a:pt x="815" y="156"/>
                  <a:pt x="793" y="156"/>
                </a:cubicBezTo>
                <a:cubicBezTo>
                  <a:pt x="791" y="156"/>
                  <a:pt x="791" y="156"/>
                  <a:pt x="791" y="154"/>
                </a:cubicBezTo>
                <a:cubicBezTo>
                  <a:pt x="791" y="146"/>
                  <a:pt x="791" y="137"/>
                  <a:pt x="791" y="128"/>
                </a:cubicBezTo>
                <a:cubicBezTo>
                  <a:pt x="791" y="121"/>
                  <a:pt x="791" y="114"/>
                  <a:pt x="794" y="108"/>
                </a:cubicBezTo>
                <a:cubicBezTo>
                  <a:pt x="797" y="99"/>
                  <a:pt x="803" y="94"/>
                  <a:pt x="812" y="92"/>
                </a:cubicBezTo>
                <a:cubicBezTo>
                  <a:pt x="821" y="90"/>
                  <a:pt x="830" y="91"/>
                  <a:pt x="838" y="94"/>
                </a:cubicBezTo>
                <a:cubicBezTo>
                  <a:pt x="838" y="95"/>
                  <a:pt x="839" y="95"/>
                  <a:pt x="840" y="95"/>
                </a:cubicBezTo>
                <a:cubicBezTo>
                  <a:pt x="840" y="87"/>
                  <a:pt x="840" y="79"/>
                  <a:pt x="840" y="71"/>
                </a:cubicBezTo>
                <a:cubicBezTo>
                  <a:pt x="840" y="70"/>
                  <a:pt x="839" y="69"/>
                  <a:pt x="838" y="69"/>
                </a:cubicBezTo>
                <a:cubicBezTo>
                  <a:pt x="833" y="67"/>
                  <a:pt x="828" y="67"/>
                  <a:pt x="823" y="66"/>
                </a:cubicBezTo>
                <a:cubicBezTo>
                  <a:pt x="812" y="66"/>
                  <a:pt x="802" y="67"/>
                  <a:pt x="792" y="72"/>
                </a:cubicBezTo>
                <a:cubicBezTo>
                  <a:pt x="772" y="83"/>
                  <a:pt x="763" y="101"/>
                  <a:pt x="762" y="123"/>
                </a:cubicBezTo>
                <a:cubicBezTo>
                  <a:pt x="762" y="133"/>
                  <a:pt x="762" y="144"/>
                  <a:pt x="762" y="154"/>
                </a:cubicBezTo>
                <a:cubicBezTo>
                  <a:pt x="762" y="156"/>
                  <a:pt x="762" y="156"/>
                  <a:pt x="760" y="156"/>
                </a:cubicBezTo>
                <a:cubicBezTo>
                  <a:pt x="751" y="156"/>
                  <a:pt x="742" y="156"/>
                  <a:pt x="733" y="156"/>
                </a:cubicBezTo>
                <a:cubicBezTo>
                  <a:pt x="732" y="156"/>
                  <a:pt x="731" y="157"/>
                  <a:pt x="731" y="158"/>
                </a:cubicBezTo>
                <a:cubicBezTo>
                  <a:pt x="731" y="165"/>
                  <a:pt x="731" y="172"/>
                  <a:pt x="731" y="179"/>
                </a:cubicBezTo>
                <a:cubicBezTo>
                  <a:pt x="731" y="180"/>
                  <a:pt x="732" y="181"/>
                  <a:pt x="733" y="181"/>
                </a:cubicBezTo>
                <a:cubicBezTo>
                  <a:pt x="742" y="181"/>
                  <a:pt x="750" y="181"/>
                  <a:pt x="758" y="181"/>
                </a:cubicBezTo>
                <a:cubicBezTo>
                  <a:pt x="762" y="181"/>
                  <a:pt x="762" y="181"/>
                  <a:pt x="762" y="185"/>
                </a:cubicBezTo>
                <a:cubicBezTo>
                  <a:pt x="762" y="234"/>
                  <a:pt x="762" y="284"/>
                  <a:pt x="762" y="333"/>
                </a:cubicBezTo>
                <a:cubicBezTo>
                  <a:pt x="762" y="335"/>
                  <a:pt x="762" y="336"/>
                  <a:pt x="764" y="336"/>
                </a:cubicBezTo>
                <a:cubicBezTo>
                  <a:pt x="772" y="335"/>
                  <a:pt x="780" y="335"/>
                  <a:pt x="788" y="336"/>
                </a:cubicBezTo>
                <a:cubicBezTo>
                  <a:pt x="790" y="336"/>
                  <a:pt x="791" y="335"/>
                  <a:pt x="791" y="333"/>
                </a:cubicBezTo>
                <a:cubicBezTo>
                  <a:pt x="791" y="283"/>
                  <a:pt x="791" y="233"/>
                  <a:pt x="791" y="183"/>
                </a:cubicBezTo>
                <a:cubicBezTo>
                  <a:pt x="791" y="181"/>
                  <a:pt x="791" y="181"/>
                  <a:pt x="793" y="181"/>
                </a:cubicBezTo>
                <a:cubicBezTo>
                  <a:pt x="815" y="181"/>
                  <a:pt x="836" y="181"/>
                  <a:pt x="858" y="181"/>
                </a:cubicBezTo>
                <a:cubicBezTo>
                  <a:pt x="860" y="181"/>
                  <a:pt x="860" y="181"/>
                  <a:pt x="860" y="184"/>
                </a:cubicBezTo>
                <a:cubicBezTo>
                  <a:pt x="860" y="233"/>
                  <a:pt x="860" y="283"/>
                  <a:pt x="860" y="333"/>
                </a:cubicBezTo>
                <a:cubicBezTo>
                  <a:pt x="860" y="335"/>
                  <a:pt x="861" y="336"/>
                  <a:pt x="863" y="336"/>
                </a:cubicBezTo>
                <a:cubicBezTo>
                  <a:pt x="871" y="335"/>
                  <a:pt x="878" y="336"/>
                  <a:pt x="886" y="336"/>
                </a:cubicBezTo>
                <a:cubicBezTo>
                  <a:pt x="889" y="336"/>
                  <a:pt x="889" y="336"/>
                  <a:pt x="889" y="332"/>
                </a:cubicBezTo>
                <a:cubicBezTo>
                  <a:pt x="889" y="283"/>
                  <a:pt x="889" y="233"/>
                  <a:pt x="889" y="183"/>
                </a:cubicBezTo>
                <a:cubicBezTo>
                  <a:pt x="889" y="181"/>
                  <a:pt x="890" y="181"/>
                  <a:pt x="892" y="181"/>
                </a:cubicBezTo>
                <a:cubicBezTo>
                  <a:pt x="904" y="181"/>
                  <a:pt x="917" y="181"/>
                  <a:pt x="929" y="181"/>
                </a:cubicBezTo>
                <a:cubicBezTo>
                  <a:pt x="931" y="181"/>
                  <a:pt x="931" y="180"/>
                  <a:pt x="931" y="179"/>
                </a:cubicBezTo>
                <a:cubicBezTo>
                  <a:pt x="931" y="172"/>
                  <a:pt x="931" y="165"/>
                  <a:pt x="931" y="159"/>
                </a:cubicBezTo>
                <a:cubicBezTo>
                  <a:pt x="931" y="157"/>
                  <a:pt x="931" y="156"/>
                  <a:pt x="929" y="156"/>
                </a:cubicBezTo>
                <a:cubicBezTo>
                  <a:pt x="916" y="156"/>
                  <a:pt x="904" y="156"/>
                  <a:pt x="892" y="156"/>
                </a:cubicBezTo>
                <a:cubicBezTo>
                  <a:pt x="890" y="156"/>
                  <a:pt x="889" y="156"/>
                  <a:pt x="889" y="154"/>
                </a:cubicBezTo>
                <a:cubicBezTo>
                  <a:pt x="889" y="146"/>
                  <a:pt x="889" y="138"/>
                  <a:pt x="889" y="129"/>
                </a:cubicBezTo>
                <a:cubicBezTo>
                  <a:pt x="889" y="124"/>
                  <a:pt x="890" y="119"/>
                  <a:pt x="891" y="114"/>
                </a:cubicBezTo>
                <a:cubicBezTo>
                  <a:pt x="894" y="98"/>
                  <a:pt x="905" y="89"/>
                  <a:pt x="922" y="91"/>
                </a:cubicBezTo>
                <a:cubicBezTo>
                  <a:pt x="928" y="91"/>
                  <a:pt x="933" y="93"/>
                  <a:pt x="938" y="95"/>
                </a:cubicBezTo>
                <a:cubicBezTo>
                  <a:pt x="938" y="87"/>
                  <a:pt x="938" y="79"/>
                  <a:pt x="939" y="71"/>
                </a:cubicBezTo>
                <a:close/>
                <a:moveTo>
                  <a:pt x="712" y="194"/>
                </a:moveTo>
                <a:cubicBezTo>
                  <a:pt x="712" y="188"/>
                  <a:pt x="711" y="182"/>
                  <a:pt x="710" y="177"/>
                </a:cubicBezTo>
                <a:cubicBezTo>
                  <a:pt x="709" y="169"/>
                  <a:pt x="706" y="160"/>
                  <a:pt x="703" y="152"/>
                </a:cubicBezTo>
                <a:cubicBezTo>
                  <a:pt x="698" y="139"/>
                  <a:pt x="691" y="126"/>
                  <a:pt x="681" y="115"/>
                </a:cubicBezTo>
                <a:cubicBezTo>
                  <a:pt x="673" y="107"/>
                  <a:pt x="665" y="101"/>
                  <a:pt x="655" y="95"/>
                </a:cubicBezTo>
                <a:cubicBezTo>
                  <a:pt x="638" y="85"/>
                  <a:pt x="620" y="81"/>
                  <a:pt x="601" y="80"/>
                </a:cubicBezTo>
                <a:cubicBezTo>
                  <a:pt x="596" y="80"/>
                  <a:pt x="591" y="80"/>
                  <a:pt x="587" y="81"/>
                </a:cubicBezTo>
                <a:cubicBezTo>
                  <a:pt x="581" y="81"/>
                  <a:pt x="575" y="82"/>
                  <a:pt x="569" y="83"/>
                </a:cubicBezTo>
                <a:cubicBezTo>
                  <a:pt x="561" y="85"/>
                  <a:pt x="552" y="87"/>
                  <a:pt x="544" y="91"/>
                </a:cubicBezTo>
                <a:cubicBezTo>
                  <a:pt x="533" y="96"/>
                  <a:pt x="523" y="102"/>
                  <a:pt x="514" y="111"/>
                </a:cubicBezTo>
                <a:cubicBezTo>
                  <a:pt x="509" y="114"/>
                  <a:pt x="506" y="119"/>
                  <a:pt x="503" y="123"/>
                </a:cubicBezTo>
                <a:cubicBezTo>
                  <a:pt x="492" y="137"/>
                  <a:pt x="485" y="153"/>
                  <a:pt x="480" y="170"/>
                </a:cubicBezTo>
                <a:cubicBezTo>
                  <a:pt x="477" y="181"/>
                  <a:pt x="476" y="193"/>
                  <a:pt x="475" y="204"/>
                </a:cubicBezTo>
                <a:cubicBezTo>
                  <a:pt x="475" y="214"/>
                  <a:pt x="475" y="224"/>
                  <a:pt x="477" y="234"/>
                </a:cubicBezTo>
                <a:cubicBezTo>
                  <a:pt x="478" y="248"/>
                  <a:pt x="482" y="260"/>
                  <a:pt x="487" y="273"/>
                </a:cubicBezTo>
                <a:cubicBezTo>
                  <a:pt x="494" y="289"/>
                  <a:pt x="504" y="302"/>
                  <a:pt x="517" y="313"/>
                </a:cubicBezTo>
                <a:cubicBezTo>
                  <a:pt x="525" y="321"/>
                  <a:pt x="534" y="326"/>
                  <a:pt x="544" y="331"/>
                </a:cubicBezTo>
                <a:cubicBezTo>
                  <a:pt x="557" y="336"/>
                  <a:pt x="571" y="339"/>
                  <a:pt x="585" y="340"/>
                </a:cubicBezTo>
                <a:cubicBezTo>
                  <a:pt x="593" y="340"/>
                  <a:pt x="601" y="340"/>
                  <a:pt x="609" y="339"/>
                </a:cubicBezTo>
                <a:cubicBezTo>
                  <a:pt x="616" y="338"/>
                  <a:pt x="624" y="337"/>
                  <a:pt x="631" y="335"/>
                </a:cubicBezTo>
                <a:cubicBezTo>
                  <a:pt x="653" y="328"/>
                  <a:pt x="670" y="317"/>
                  <a:pt x="684" y="299"/>
                </a:cubicBezTo>
                <a:cubicBezTo>
                  <a:pt x="693" y="289"/>
                  <a:pt x="699" y="276"/>
                  <a:pt x="704" y="263"/>
                </a:cubicBezTo>
                <a:cubicBezTo>
                  <a:pt x="707" y="255"/>
                  <a:pt x="709" y="246"/>
                  <a:pt x="710" y="237"/>
                </a:cubicBezTo>
                <a:cubicBezTo>
                  <a:pt x="712" y="230"/>
                  <a:pt x="712" y="222"/>
                  <a:pt x="713" y="215"/>
                </a:cubicBezTo>
                <a:cubicBezTo>
                  <a:pt x="713" y="210"/>
                  <a:pt x="713" y="205"/>
                  <a:pt x="713" y="200"/>
                </a:cubicBezTo>
                <a:cubicBezTo>
                  <a:pt x="713" y="198"/>
                  <a:pt x="712" y="196"/>
                  <a:pt x="712" y="194"/>
                </a:cubicBezTo>
                <a:close/>
                <a:moveTo>
                  <a:pt x="526" y="142"/>
                </a:moveTo>
                <a:cubicBezTo>
                  <a:pt x="533" y="132"/>
                  <a:pt x="542" y="124"/>
                  <a:pt x="552" y="118"/>
                </a:cubicBezTo>
                <a:cubicBezTo>
                  <a:pt x="563" y="112"/>
                  <a:pt x="575" y="108"/>
                  <a:pt x="588" y="107"/>
                </a:cubicBezTo>
                <a:cubicBezTo>
                  <a:pt x="600" y="106"/>
                  <a:pt x="612" y="107"/>
                  <a:pt x="624" y="111"/>
                </a:cubicBezTo>
                <a:cubicBezTo>
                  <a:pt x="634" y="114"/>
                  <a:pt x="642" y="119"/>
                  <a:pt x="650" y="125"/>
                </a:cubicBezTo>
                <a:cubicBezTo>
                  <a:pt x="659" y="133"/>
                  <a:pt x="665" y="142"/>
                  <a:pt x="670" y="152"/>
                </a:cubicBezTo>
                <a:cubicBezTo>
                  <a:pt x="676" y="163"/>
                  <a:pt x="679" y="174"/>
                  <a:pt x="680" y="186"/>
                </a:cubicBezTo>
                <a:cubicBezTo>
                  <a:pt x="682" y="196"/>
                  <a:pt x="682" y="206"/>
                  <a:pt x="682" y="216"/>
                </a:cubicBezTo>
                <a:cubicBezTo>
                  <a:pt x="681" y="236"/>
                  <a:pt x="678" y="255"/>
                  <a:pt x="668" y="273"/>
                </a:cubicBezTo>
                <a:cubicBezTo>
                  <a:pt x="654" y="296"/>
                  <a:pt x="634" y="309"/>
                  <a:pt x="608" y="312"/>
                </a:cubicBezTo>
                <a:cubicBezTo>
                  <a:pt x="599" y="313"/>
                  <a:pt x="590" y="314"/>
                  <a:pt x="581" y="313"/>
                </a:cubicBezTo>
                <a:cubicBezTo>
                  <a:pt x="573" y="312"/>
                  <a:pt x="566" y="309"/>
                  <a:pt x="559" y="306"/>
                </a:cubicBezTo>
                <a:cubicBezTo>
                  <a:pt x="551" y="303"/>
                  <a:pt x="543" y="298"/>
                  <a:pt x="537" y="292"/>
                </a:cubicBezTo>
                <a:cubicBezTo>
                  <a:pt x="530" y="286"/>
                  <a:pt x="525" y="279"/>
                  <a:pt x="521" y="272"/>
                </a:cubicBezTo>
                <a:cubicBezTo>
                  <a:pt x="515" y="261"/>
                  <a:pt x="511" y="250"/>
                  <a:pt x="509" y="239"/>
                </a:cubicBezTo>
                <a:cubicBezTo>
                  <a:pt x="508" y="233"/>
                  <a:pt x="507" y="228"/>
                  <a:pt x="507" y="223"/>
                </a:cubicBezTo>
                <a:cubicBezTo>
                  <a:pt x="506" y="218"/>
                  <a:pt x="506" y="213"/>
                  <a:pt x="506" y="206"/>
                </a:cubicBezTo>
                <a:cubicBezTo>
                  <a:pt x="507" y="184"/>
                  <a:pt x="512" y="162"/>
                  <a:pt x="526" y="142"/>
                </a:cubicBezTo>
                <a:close/>
                <a:moveTo>
                  <a:pt x="1719" y="90"/>
                </a:moveTo>
                <a:cubicBezTo>
                  <a:pt x="1719" y="88"/>
                  <a:pt x="1719" y="87"/>
                  <a:pt x="1717" y="86"/>
                </a:cubicBezTo>
                <a:cubicBezTo>
                  <a:pt x="1708" y="83"/>
                  <a:pt x="1698" y="81"/>
                  <a:pt x="1688" y="81"/>
                </a:cubicBezTo>
                <a:cubicBezTo>
                  <a:pt x="1674" y="80"/>
                  <a:pt x="1661" y="80"/>
                  <a:pt x="1647" y="85"/>
                </a:cubicBezTo>
                <a:cubicBezTo>
                  <a:pt x="1626" y="93"/>
                  <a:pt x="1611" y="107"/>
                  <a:pt x="1599" y="126"/>
                </a:cubicBezTo>
                <a:cubicBezTo>
                  <a:pt x="1585" y="148"/>
                  <a:pt x="1579" y="173"/>
                  <a:pt x="1576" y="199"/>
                </a:cubicBezTo>
                <a:cubicBezTo>
                  <a:pt x="1575" y="217"/>
                  <a:pt x="1575" y="235"/>
                  <a:pt x="1577" y="253"/>
                </a:cubicBezTo>
                <a:cubicBezTo>
                  <a:pt x="1579" y="269"/>
                  <a:pt x="1583" y="285"/>
                  <a:pt x="1590" y="299"/>
                </a:cubicBezTo>
                <a:cubicBezTo>
                  <a:pt x="1597" y="312"/>
                  <a:pt x="1606" y="323"/>
                  <a:pt x="1619" y="331"/>
                </a:cubicBezTo>
                <a:cubicBezTo>
                  <a:pt x="1634" y="339"/>
                  <a:pt x="1650" y="341"/>
                  <a:pt x="1667" y="339"/>
                </a:cubicBezTo>
                <a:cubicBezTo>
                  <a:pt x="1694" y="335"/>
                  <a:pt x="1714" y="321"/>
                  <a:pt x="1726" y="296"/>
                </a:cubicBezTo>
                <a:cubicBezTo>
                  <a:pt x="1735" y="276"/>
                  <a:pt x="1737" y="256"/>
                  <a:pt x="1733" y="235"/>
                </a:cubicBezTo>
                <a:cubicBezTo>
                  <a:pt x="1729" y="216"/>
                  <a:pt x="1720" y="201"/>
                  <a:pt x="1704" y="190"/>
                </a:cubicBezTo>
                <a:cubicBezTo>
                  <a:pt x="1693" y="183"/>
                  <a:pt x="1681" y="179"/>
                  <a:pt x="1668" y="179"/>
                </a:cubicBezTo>
                <a:cubicBezTo>
                  <a:pt x="1657" y="178"/>
                  <a:pt x="1647" y="179"/>
                  <a:pt x="1637" y="183"/>
                </a:cubicBezTo>
                <a:cubicBezTo>
                  <a:pt x="1623" y="189"/>
                  <a:pt x="1613" y="199"/>
                  <a:pt x="1607" y="212"/>
                </a:cubicBezTo>
                <a:cubicBezTo>
                  <a:pt x="1606" y="213"/>
                  <a:pt x="1606" y="214"/>
                  <a:pt x="1605" y="214"/>
                </a:cubicBezTo>
                <a:cubicBezTo>
                  <a:pt x="1605" y="213"/>
                  <a:pt x="1605" y="212"/>
                  <a:pt x="1605" y="211"/>
                </a:cubicBezTo>
                <a:cubicBezTo>
                  <a:pt x="1605" y="200"/>
                  <a:pt x="1606" y="188"/>
                  <a:pt x="1608" y="176"/>
                </a:cubicBezTo>
                <a:cubicBezTo>
                  <a:pt x="1612" y="160"/>
                  <a:pt x="1618" y="144"/>
                  <a:pt x="1628" y="131"/>
                </a:cubicBezTo>
                <a:cubicBezTo>
                  <a:pt x="1636" y="119"/>
                  <a:pt x="1647" y="111"/>
                  <a:pt x="1660" y="107"/>
                </a:cubicBezTo>
                <a:cubicBezTo>
                  <a:pt x="1676" y="103"/>
                  <a:pt x="1692" y="105"/>
                  <a:pt x="1708" y="110"/>
                </a:cubicBezTo>
                <a:cubicBezTo>
                  <a:pt x="1712" y="111"/>
                  <a:pt x="1715" y="113"/>
                  <a:pt x="1719" y="115"/>
                </a:cubicBezTo>
                <a:cubicBezTo>
                  <a:pt x="1719" y="106"/>
                  <a:pt x="1719" y="98"/>
                  <a:pt x="1719" y="90"/>
                </a:cubicBezTo>
                <a:close/>
                <a:moveTo>
                  <a:pt x="1634" y="208"/>
                </a:moveTo>
                <a:cubicBezTo>
                  <a:pt x="1649" y="200"/>
                  <a:pt x="1675" y="201"/>
                  <a:pt x="1689" y="215"/>
                </a:cubicBezTo>
                <a:cubicBezTo>
                  <a:pt x="1697" y="222"/>
                  <a:pt x="1701" y="231"/>
                  <a:pt x="1703" y="241"/>
                </a:cubicBezTo>
                <a:cubicBezTo>
                  <a:pt x="1706" y="256"/>
                  <a:pt x="1706" y="271"/>
                  <a:pt x="1701" y="285"/>
                </a:cubicBezTo>
                <a:cubicBezTo>
                  <a:pt x="1695" y="300"/>
                  <a:pt x="1684" y="311"/>
                  <a:pt x="1668" y="314"/>
                </a:cubicBezTo>
                <a:cubicBezTo>
                  <a:pt x="1657" y="317"/>
                  <a:pt x="1646" y="316"/>
                  <a:pt x="1636" y="310"/>
                </a:cubicBezTo>
                <a:cubicBezTo>
                  <a:pt x="1626" y="305"/>
                  <a:pt x="1619" y="296"/>
                  <a:pt x="1614" y="286"/>
                </a:cubicBezTo>
                <a:cubicBezTo>
                  <a:pt x="1609" y="276"/>
                  <a:pt x="1607" y="266"/>
                  <a:pt x="1607" y="255"/>
                </a:cubicBezTo>
                <a:cubicBezTo>
                  <a:pt x="1607" y="234"/>
                  <a:pt x="1616" y="218"/>
                  <a:pt x="1634" y="208"/>
                </a:cubicBezTo>
                <a:close/>
                <a:moveTo>
                  <a:pt x="1313" y="297"/>
                </a:moveTo>
                <a:cubicBezTo>
                  <a:pt x="1293" y="312"/>
                  <a:pt x="1272" y="318"/>
                  <a:pt x="1248" y="314"/>
                </a:cubicBezTo>
                <a:cubicBezTo>
                  <a:pt x="1230" y="312"/>
                  <a:pt x="1217" y="304"/>
                  <a:pt x="1209" y="288"/>
                </a:cubicBezTo>
                <a:cubicBezTo>
                  <a:pt x="1203" y="278"/>
                  <a:pt x="1201" y="267"/>
                  <a:pt x="1201" y="256"/>
                </a:cubicBezTo>
                <a:cubicBezTo>
                  <a:pt x="1201" y="254"/>
                  <a:pt x="1201" y="253"/>
                  <a:pt x="1203" y="253"/>
                </a:cubicBezTo>
                <a:cubicBezTo>
                  <a:pt x="1244" y="253"/>
                  <a:pt x="1284" y="253"/>
                  <a:pt x="1325" y="253"/>
                </a:cubicBezTo>
                <a:cubicBezTo>
                  <a:pt x="1327" y="253"/>
                  <a:pt x="1327" y="253"/>
                  <a:pt x="1327" y="251"/>
                </a:cubicBezTo>
                <a:cubicBezTo>
                  <a:pt x="1327" y="245"/>
                  <a:pt x="1327" y="240"/>
                  <a:pt x="1327" y="234"/>
                </a:cubicBezTo>
                <a:cubicBezTo>
                  <a:pt x="1327" y="223"/>
                  <a:pt x="1326" y="212"/>
                  <a:pt x="1322" y="201"/>
                </a:cubicBezTo>
                <a:cubicBezTo>
                  <a:pt x="1317" y="185"/>
                  <a:pt x="1308" y="171"/>
                  <a:pt x="1292" y="162"/>
                </a:cubicBezTo>
                <a:cubicBezTo>
                  <a:pt x="1272" y="150"/>
                  <a:pt x="1249" y="149"/>
                  <a:pt x="1227" y="156"/>
                </a:cubicBezTo>
                <a:cubicBezTo>
                  <a:pt x="1205" y="164"/>
                  <a:pt x="1190" y="179"/>
                  <a:pt x="1181" y="200"/>
                </a:cubicBezTo>
                <a:cubicBezTo>
                  <a:pt x="1173" y="216"/>
                  <a:pt x="1170" y="234"/>
                  <a:pt x="1171" y="252"/>
                </a:cubicBezTo>
                <a:cubicBezTo>
                  <a:pt x="1171" y="266"/>
                  <a:pt x="1173" y="280"/>
                  <a:pt x="1179" y="293"/>
                </a:cubicBezTo>
                <a:cubicBezTo>
                  <a:pt x="1189" y="319"/>
                  <a:pt x="1208" y="334"/>
                  <a:pt x="1236" y="339"/>
                </a:cubicBezTo>
                <a:cubicBezTo>
                  <a:pt x="1250" y="341"/>
                  <a:pt x="1264" y="340"/>
                  <a:pt x="1277" y="338"/>
                </a:cubicBezTo>
                <a:cubicBezTo>
                  <a:pt x="1290" y="336"/>
                  <a:pt x="1302" y="331"/>
                  <a:pt x="1313" y="324"/>
                </a:cubicBezTo>
                <a:cubicBezTo>
                  <a:pt x="1314" y="323"/>
                  <a:pt x="1315" y="322"/>
                  <a:pt x="1315" y="320"/>
                </a:cubicBezTo>
                <a:cubicBezTo>
                  <a:pt x="1315" y="313"/>
                  <a:pt x="1315" y="306"/>
                  <a:pt x="1315" y="298"/>
                </a:cubicBezTo>
                <a:cubicBezTo>
                  <a:pt x="1315" y="297"/>
                  <a:pt x="1315" y="297"/>
                  <a:pt x="1314" y="296"/>
                </a:cubicBezTo>
                <a:cubicBezTo>
                  <a:pt x="1314" y="296"/>
                  <a:pt x="1313" y="297"/>
                  <a:pt x="1313" y="297"/>
                </a:cubicBezTo>
                <a:close/>
                <a:moveTo>
                  <a:pt x="1203" y="229"/>
                </a:moveTo>
                <a:cubicBezTo>
                  <a:pt x="1201" y="229"/>
                  <a:pt x="1201" y="228"/>
                  <a:pt x="1201" y="226"/>
                </a:cubicBezTo>
                <a:cubicBezTo>
                  <a:pt x="1205" y="210"/>
                  <a:pt x="1212" y="195"/>
                  <a:pt x="1226" y="185"/>
                </a:cubicBezTo>
                <a:cubicBezTo>
                  <a:pt x="1241" y="174"/>
                  <a:pt x="1264" y="174"/>
                  <a:pt x="1279" y="184"/>
                </a:cubicBezTo>
                <a:cubicBezTo>
                  <a:pt x="1288" y="191"/>
                  <a:pt x="1293" y="200"/>
                  <a:pt x="1296" y="211"/>
                </a:cubicBezTo>
                <a:cubicBezTo>
                  <a:pt x="1297" y="216"/>
                  <a:pt x="1297" y="221"/>
                  <a:pt x="1298" y="227"/>
                </a:cubicBezTo>
                <a:cubicBezTo>
                  <a:pt x="1298" y="228"/>
                  <a:pt x="1297" y="229"/>
                  <a:pt x="1295" y="229"/>
                </a:cubicBezTo>
                <a:cubicBezTo>
                  <a:pt x="1280" y="229"/>
                  <a:pt x="1265" y="229"/>
                  <a:pt x="1249" y="229"/>
                </a:cubicBezTo>
                <a:cubicBezTo>
                  <a:pt x="1234" y="229"/>
                  <a:pt x="1219" y="229"/>
                  <a:pt x="1203" y="229"/>
                </a:cubicBezTo>
                <a:close/>
                <a:moveTo>
                  <a:pt x="1763" y="324"/>
                </a:moveTo>
                <a:cubicBezTo>
                  <a:pt x="1763" y="330"/>
                  <a:pt x="1763" y="330"/>
                  <a:pt x="1769" y="333"/>
                </a:cubicBezTo>
                <a:cubicBezTo>
                  <a:pt x="1780" y="337"/>
                  <a:pt x="1791" y="339"/>
                  <a:pt x="1803" y="340"/>
                </a:cubicBezTo>
                <a:cubicBezTo>
                  <a:pt x="1818" y="341"/>
                  <a:pt x="1832" y="340"/>
                  <a:pt x="1846" y="336"/>
                </a:cubicBezTo>
                <a:cubicBezTo>
                  <a:pt x="1871" y="329"/>
                  <a:pt x="1889" y="314"/>
                  <a:pt x="1898" y="291"/>
                </a:cubicBezTo>
                <a:cubicBezTo>
                  <a:pt x="1905" y="274"/>
                  <a:pt x="1905" y="257"/>
                  <a:pt x="1902" y="239"/>
                </a:cubicBezTo>
                <a:cubicBezTo>
                  <a:pt x="1899" y="224"/>
                  <a:pt x="1891" y="211"/>
                  <a:pt x="1879" y="201"/>
                </a:cubicBezTo>
                <a:cubicBezTo>
                  <a:pt x="1861" y="187"/>
                  <a:pt x="1840" y="183"/>
                  <a:pt x="1819" y="183"/>
                </a:cubicBezTo>
                <a:cubicBezTo>
                  <a:pt x="1812" y="183"/>
                  <a:pt x="1805" y="184"/>
                  <a:pt x="1798" y="184"/>
                </a:cubicBezTo>
                <a:cubicBezTo>
                  <a:pt x="1796" y="184"/>
                  <a:pt x="1796" y="184"/>
                  <a:pt x="1796" y="182"/>
                </a:cubicBezTo>
                <a:cubicBezTo>
                  <a:pt x="1796" y="179"/>
                  <a:pt x="1796" y="175"/>
                  <a:pt x="1797" y="171"/>
                </a:cubicBezTo>
                <a:cubicBezTo>
                  <a:pt x="1798" y="152"/>
                  <a:pt x="1799" y="133"/>
                  <a:pt x="1801" y="113"/>
                </a:cubicBezTo>
                <a:cubicBezTo>
                  <a:pt x="1801" y="111"/>
                  <a:pt x="1801" y="110"/>
                  <a:pt x="1804" y="110"/>
                </a:cubicBezTo>
                <a:cubicBezTo>
                  <a:pt x="1832" y="111"/>
                  <a:pt x="1861" y="110"/>
                  <a:pt x="1890" y="111"/>
                </a:cubicBezTo>
                <a:cubicBezTo>
                  <a:pt x="1892" y="111"/>
                  <a:pt x="1892" y="110"/>
                  <a:pt x="1892" y="108"/>
                </a:cubicBezTo>
                <a:cubicBezTo>
                  <a:pt x="1892" y="101"/>
                  <a:pt x="1892" y="94"/>
                  <a:pt x="1892" y="87"/>
                </a:cubicBezTo>
                <a:cubicBezTo>
                  <a:pt x="1892" y="85"/>
                  <a:pt x="1892" y="84"/>
                  <a:pt x="1889" y="84"/>
                </a:cubicBezTo>
                <a:cubicBezTo>
                  <a:pt x="1853" y="84"/>
                  <a:pt x="1816" y="85"/>
                  <a:pt x="1779" y="84"/>
                </a:cubicBezTo>
                <a:cubicBezTo>
                  <a:pt x="1776" y="84"/>
                  <a:pt x="1776" y="85"/>
                  <a:pt x="1776" y="87"/>
                </a:cubicBezTo>
                <a:cubicBezTo>
                  <a:pt x="1774" y="107"/>
                  <a:pt x="1773" y="126"/>
                  <a:pt x="1772" y="145"/>
                </a:cubicBezTo>
                <a:cubicBezTo>
                  <a:pt x="1770" y="166"/>
                  <a:pt x="1769" y="188"/>
                  <a:pt x="1767" y="209"/>
                </a:cubicBezTo>
                <a:cubicBezTo>
                  <a:pt x="1767" y="210"/>
                  <a:pt x="1768" y="211"/>
                  <a:pt x="1769" y="210"/>
                </a:cubicBezTo>
                <a:cubicBezTo>
                  <a:pt x="1778" y="209"/>
                  <a:pt x="1787" y="209"/>
                  <a:pt x="1796" y="209"/>
                </a:cubicBezTo>
                <a:cubicBezTo>
                  <a:pt x="1807" y="208"/>
                  <a:pt x="1818" y="208"/>
                  <a:pt x="1830" y="210"/>
                </a:cubicBezTo>
                <a:cubicBezTo>
                  <a:pt x="1840" y="212"/>
                  <a:pt x="1850" y="216"/>
                  <a:pt x="1858" y="223"/>
                </a:cubicBezTo>
                <a:cubicBezTo>
                  <a:pt x="1869" y="232"/>
                  <a:pt x="1874" y="245"/>
                  <a:pt x="1874" y="259"/>
                </a:cubicBezTo>
                <a:cubicBezTo>
                  <a:pt x="1875" y="286"/>
                  <a:pt x="1859" y="307"/>
                  <a:pt x="1833" y="313"/>
                </a:cubicBezTo>
                <a:cubicBezTo>
                  <a:pt x="1815" y="317"/>
                  <a:pt x="1797" y="315"/>
                  <a:pt x="1780" y="308"/>
                </a:cubicBezTo>
                <a:cubicBezTo>
                  <a:pt x="1774" y="306"/>
                  <a:pt x="1769" y="303"/>
                  <a:pt x="1763" y="299"/>
                </a:cubicBezTo>
                <a:cubicBezTo>
                  <a:pt x="1763" y="307"/>
                  <a:pt x="1763" y="315"/>
                  <a:pt x="1763" y="324"/>
                </a:cubicBezTo>
                <a:close/>
                <a:moveTo>
                  <a:pt x="1413" y="120"/>
                </a:moveTo>
                <a:cubicBezTo>
                  <a:pt x="1432" y="107"/>
                  <a:pt x="1454" y="102"/>
                  <a:pt x="1477" y="106"/>
                </a:cubicBezTo>
                <a:cubicBezTo>
                  <a:pt x="1490" y="109"/>
                  <a:pt x="1500" y="117"/>
                  <a:pt x="1504" y="130"/>
                </a:cubicBezTo>
                <a:cubicBezTo>
                  <a:pt x="1507" y="137"/>
                  <a:pt x="1507" y="145"/>
                  <a:pt x="1507" y="152"/>
                </a:cubicBezTo>
                <a:cubicBezTo>
                  <a:pt x="1505" y="168"/>
                  <a:pt x="1498" y="180"/>
                  <a:pt x="1483" y="187"/>
                </a:cubicBezTo>
                <a:cubicBezTo>
                  <a:pt x="1474" y="191"/>
                  <a:pt x="1464" y="193"/>
                  <a:pt x="1454" y="193"/>
                </a:cubicBezTo>
                <a:cubicBezTo>
                  <a:pt x="1445" y="194"/>
                  <a:pt x="1436" y="193"/>
                  <a:pt x="1427" y="193"/>
                </a:cubicBezTo>
                <a:cubicBezTo>
                  <a:pt x="1426" y="193"/>
                  <a:pt x="1425" y="194"/>
                  <a:pt x="1425" y="196"/>
                </a:cubicBezTo>
                <a:cubicBezTo>
                  <a:pt x="1425" y="202"/>
                  <a:pt x="1425" y="209"/>
                  <a:pt x="1425" y="216"/>
                </a:cubicBezTo>
                <a:cubicBezTo>
                  <a:pt x="1425" y="218"/>
                  <a:pt x="1426" y="218"/>
                  <a:pt x="1427" y="218"/>
                </a:cubicBezTo>
                <a:cubicBezTo>
                  <a:pt x="1436" y="218"/>
                  <a:pt x="1445" y="218"/>
                  <a:pt x="1453" y="218"/>
                </a:cubicBezTo>
                <a:cubicBezTo>
                  <a:pt x="1464" y="218"/>
                  <a:pt x="1475" y="220"/>
                  <a:pt x="1485" y="224"/>
                </a:cubicBezTo>
                <a:cubicBezTo>
                  <a:pt x="1494" y="227"/>
                  <a:pt x="1503" y="232"/>
                  <a:pt x="1508" y="240"/>
                </a:cubicBezTo>
                <a:cubicBezTo>
                  <a:pt x="1517" y="253"/>
                  <a:pt x="1518" y="268"/>
                  <a:pt x="1514" y="282"/>
                </a:cubicBezTo>
                <a:cubicBezTo>
                  <a:pt x="1509" y="298"/>
                  <a:pt x="1497" y="308"/>
                  <a:pt x="1482" y="312"/>
                </a:cubicBezTo>
                <a:cubicBezTo>
                  <a:pt x="1453" y="320"/>
                  <a:pt x="1426" y="314"/>
                  <a:pt x="1402" y="297"/>
                </a:cubicBezTo>
                <a:cubicBezTo>
                  <a:pt x="1402" y="297"/>
                  <a:pt x="1401" y="296"/>
                  <a:pt x="1400" y="295"/>
                </a:cubicBezTo>
                <a:cubicBezTo>
                  <a:pt x="1400" y="306"/>
                  <a:pt x="1400" y="315"/>
                  <a:pt x="1400" y="325"/>
                </a:cubicBezTo>
                <a:cubicBezTo>
                  <a:pt x="1400" y="326"/>
                  <a:pt x="1401" y="327"/>
                  <a:pt x="1401" y="327"/>
                </a:cubicBezTo>
                <a:cubicBezTo>
                  <a:pt x="1406" y="330"/>
                  <a:pt x="1410" y="332"/>
                  <a:pt x="1415" y="334"/>
                </a:cubicBezTo>
                <a:cubicBezTo>
                  <a:pt x="1426" y="338"/>
                  <a:pt x="1437" y="339"/>
                  <a:pt x="1449" y="340"/>
                </a:cubicBezTo>
                <a:cubicBezTo>
                  <a:pt x="1464" y="341"/>
                  <a:pt x="1479" y="339"/>
                  <a:pt x="1494" y="334"/>
                </a:cubicBezTo>
                <a:cubicBezTo>
                  <a:pt x="1513" y="328"/>
                  <a:pt x="1528" y="317"/>
                  <a:pt x="1537" y="300"/>
                </a:cubicBezTo>
                <a:cubicBezTo>
                  <a:pt x="1543" y="289"/>
                  <a:pt x="1545" y="278"/>
                  <a:pt x="1545" y="267"/>
                </a:cubicBezTo>
                <a:cubicBezTo>
                  <a:pt x="1546" y="256"/>
                  <a:pt x="1544" y="246"/>
                  <a:pt x="1539" y="237"/>
                </a:cubicBezTo>
                <a:cubicBezTo>
                  <a:pt x="1530" y="221"/>
                  <a:pt x="1516" y="211"/>
                  <a:pt x="1498" y="207"/>
                </a:cubicBezTo>
                <a:cubicBezTo>
                  <a:pt x="1494" y="206"/>
                  <a:pt x="1490" y="205"/>
                  <a:pt x="1486" y="204"/>
                </a:cubicBezTo>
                <a:cubicBezTo>
                  <a:pt x="1487" y="203"/>
                  <a:pt x="1488" y="203"/>
                  <a:pt x="1489" y="203"/>
                </a:cubicBezTo>
                <a:cubicBezTo>
                  <a:pt x="1502" y="199"/>
                  <a:pt x="1513" y="194"/>
                  <a:pt x="1521" y="184"/>
                </a:cubicBezTo>
                <a:cubicBezTo>
                  <a:pt x="1537" y="165"/>
                  <a:pt x="1540" y="143"/>
                  <a:pt x="1533" y="121"/>
                </a:cubicBezTo>
                <a:cubicBezTo>
                  <a:pt x="1528" y="102"/>
                  <a:pt x="1514" y="92"/>
                  <a:pt x="1497" y="85"/>
                </a:cubicBezTo>
                <a:cubicBezTo>
                  <a:pt x="1486" y="81"/>
                  <a:pt x="1474" y="80"/>
                  <a:pt x="1462" y="80"/>
                </a:cubicBezTo>
                <a:cubicBezTo>
                  <a:pt x="1445" y="81"/>
                  <a:pt x="1429" y="84"/>
                  <a:pt x="1414" y="92"/>
                </a:cubicBezTo>
                <a:cubicBezTo>
                  <a:pt x="1411" y="94"/>
                  <a:pt x="1409" y="96"/>
                  <a:pt x="1410" y="100"/>
                </a:cubicBezTo>
                <a:cubicBezTo>
                  <a:pt x="1410" y="106"/>
                  <a:pt x="1410" y="113"/>
                  <a:pt x="1410" y="120"/>
                </a:cubicBezTo>
                <a:cubicBezTo>
                  <a:pt x="1410" y="121"/>
                  <a:pt x="1410" y="121"/>
                  <a:pt x="1410" y="123"/>
                </a:cubicBezTo>
                <a:cubicBezTo>
                  <a:pt x="1411" y="122"/>
                  <a:pt x="1412" y="121"/>
                  <a:pt x="1413" y="120"/>
                </a:cubicBezTo>
                <a:close/>
                <a:moveTo>
                  <a:pt x="1149" y="301"/>
                </a:moveTo>
                <a:cubicBezTo>
                  <a:pt x="1134" y="312"/>
                  <a:pt x="1118" y="317"/>
                  <a:pt x="1100" y="315"/>
                </a:cubicBezTo>
                <a:cubicBezTo>
                  <a:pt x="1078" y="313"/>
                  <a:pt x="1062" y="302"/>
                  <a:pt x="1052" y="283"/>
                </a:cubicBezTo>
                <a:cubicBezTo>
                  <a:pt x="1043" y="263"/>
                  <a:pt x="1043" y="242"/>
                  <a:pt x="1049" y="221"/>
                </a:cubicBezTo>
                <a:cubicBezTo>
                  <a:pt x="1054" y="203"/>
                  <a:pt x="1065" y="189"/>
                  <a:pt x="1083" y="182"/>
                </a:cubicBezTo>
                <a:cubicBezTo>
                  <a:pt x="1101" y="174"/>
                  <a:pt x="1119" y="175"/>
                  <a:pt x="1137" y="183"/>
                </a:cubicBezTo>
                <a:cubicBezTo>
                  <a:pt x="1142" y="185"/>
                  <a:pt x="1146" y="188"/>
                  <a:pt x="1151" y="191"/>
                </a:cubicBezTo>
                <a:cubicBezTo>
                  <a:pt x="1151" y="181"/>
                  <a:pt x="1151" y="171"/>
                  <a:pt x="1151" y="162"/>
                </a:cubicBezTo>
                <a:cubicBezTo>
                  <a:pt x="1151" y="161"/>
                  <a:pt x="1150" y="161"/>
                  <a:pt x="1149" y="160"/>
                </a:cubicBezTo>
                <a:cubicBezTo>
                  <a:pt x="1146" y="159"/>
                  <a:pt x="1143" y="157"/>
                  <a:pt x="1139" y="156"/>
                </a:cubicBezTo>
                <a:cubicBezTo>
                  <a:pt x="1123" y="151"/>
                  <a:pt x="1107" y="151"/>
                  <a:pt x="1091" y="153"/>
                </a:cubicBezTo>
                <a:cubicBezTo>
                  <a:pt x="1064" y="157"/>
                  <a:pt x="1044" y="171"/>
                  <a:pt x="1030" y="194"/>
                </a:cubicBezTo>
                <a:cubicBezTo>
                  <a:pt x="1013" y="223"/>
                  <a:pt x="1011" y="254"/>
                  <a:pt x="1022" y="285"/>
                </a:cubicBezTo>
                <a:cubicBezTo>
                  <a:pt x="1030" y="311"/>
                  <a:pt x="1048" y="328"/>
                  <a:pt x="1074" y="336"/>
                </a:cubicBezTo>
                <a:cubicBezTo>
                  <a:pt x="1089" y="341"/>
                  <a:pt x="1105" y="341"/>
                  <a:pt x="1120" y="338"/>
                </a:cubicBezTo>
                <a:cubicBezTo>
                  <a:pt x="1130" y="337"/>
                  <a:pt x="1140" y="333"/>
                  <a:pt x="1149" y="328"/>
                </a:cubicBezTo>
                <a:cubicBezTo>
                  <a:pt x="1150" y="328"/>
                  <a:pt x="1150" y="328"/>
                  <a:pt x="1150" y="326"/>
                </a:cubicBezTo>
                <a:cubicBezTo>
                  <a:pt x="1150" y="318"/>
                  <a:pt x="1150" y="309"/>
                  <a:pt x="1150" y="300"/>
                </a:cubicBezTo>
                <a:cubicBezTo>
                  <a:pt x="1150" y="301"/>
                  <a:pt x="1149" y="301"/>
                  <a:pt x="1149" y="301"/>
                </a:cubicBezTo>
                <a:close/>
                <a:moveTo>
                  <a:pt x="987" y="159"/>
                </a:moveTo>
                <a:cubicBezTo>
                  <a:pt x="987" y="159"/>
                  <a:pt x="987" y="158"/>
                  <a:pt x="987" y="158"/>
                </a:cubicBezTo>
                <a:cubicBezTo>
                  <a:pt x="987" y="157"/>
                  <a:pt x="986" y="156"/>
                  <a:pt x="985" y="156"/>
                </a:cubicBezTo>
                <a:cubicBezTo>
                  <a:pt x="976" y="156"/>
                  <a:pt x="968" y="156"/>
                  <a:pt x="959" y="156"/>
                </a:cubicBezTo>
                <a:cubicBezTo>
                  <a:pt x="958" y="156"/>
                  <a:pt x="958" y="157"/>
                  <a:pt x="958" y="158"/>
                </a:cubicBezTo>
                <a:cubicBezTo>
                  <a:pt x="958" y="160"/>
                  <a:pt x="958" y="162"/>
                  <a:pt x="958" y="164"/>
                </a:cubicBezTo>
                <a:cubicBezTo>
                  <a:pt x="958" y="220"/>
                  <a:pt x="958" y="276"/>
                  <a:pt x="958" y="332"/>
                </a:cubicBezTo>
                <a:cubicBezTo>
                  <a:pt x="958" y="336"/>
                  <a:pt x="958" y="336"/>
                  <a:pt x="961" y="336"/>
                </a:cubicBezTo>
                <a:cubicBezTo>
                  <a:pt x="969" y="336"/>
                  <a:pt x="976" y="336"/>
                  <a:pt x="984" y="336"/>
                </a:cubicBezTo>
                <a:cubicBezTo>
                  <a:pt x="987" y="336"/>
                  <a:pt x="987" y="336"/>
                  <a:pt x="987" y="332"/>
                </a:cubicBezTo>
                <a:cubicBezTo>
                  <a:pt x="987" y="304"/>
                  <a:pt x="987" y="275"/>
                  <a:pt x="987" y="246"/>
                </a:cubicBezTo>
                <a:cubicBezTo>
                  <a:pt x="987" y="217"/>
                  <a:pt x="987" y="188"/>
                  <a:pt x="987" y="159"/>
                </a:cubicBezTo>
                <a:close/>
                <a:moveTo>
                  <a:pt x="973" y="111"/>
                </a:moveTo>
                <a:cubicBezTo>
                  <a:pt x="983" y="111"/>
                  <a:pt x="991" y="103"/>
                  <a:pt x="991" y="92"/>
                </a:cubicBezTo>
                <a:cubicBezTo>
                  <a:pt x="991" y="81"/>
                  <a:pt x="983" y="73"/>
                  <a:pt x="972" y="73"/>
                </a:cubicBezTo>
                <a:cubicBezTo>
                  <a:pt x="962" y="74"/>
                  <a:pt x="954" y="82"/>
                  <a:pt x="954" y="92"/>
                </a:cubicBezTo>
                <a:cubicBezTo>
                  <a:pt x="954" y="103"/>
                  <a:pt x="961" y="111"/>
                  <a:pt x="973" y="111"/>
                </a:cubicBezTo>
                <a:close/>
                <a:moveTo>
                  <a:pt x="1" y="336"/>
                </a:moveTo>
                <a:cubicBezTo>
                  <a:pt x="1" y="336"/>
                  <a:pt x="1" y="336"/>
                  <a:pt x="1" y="336"/>
                </a:cubicBezTo>
                <a:cubicBezTo>
                  <a:pt x="2" y="336"/>
                  <a:pt x="2" y="336"/>
                  <a:pt x="2" y="336"/>
                </a:cubicBezTo>
                <a:cubicBezTo>
                  <a:pt x="2" y="336"/>
                  <a:pt x="2" y="336"/>
                  <a:pt x="2" y="336"/>
                </a:cubicBezTo>
                <a:cubicBezTo>
                  <a:pt x="2" y="336"/>
                  <a:pt x="1" y="336"/>
                  <a:pt x="1" y="33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Freeform 5"/>
          <p:cNvSpPr>
            <a:spLocks noEditPoints="1"/>
          </p:cNvSpPr>
          <p:nvPr/>
        </p:nvSpPr>
        <p:spPr bwMode="auto">
          <a:xfrm>
            <a:off x="2873136" y="5832139"/>
            <a:ext cx="1371852" cy="176504"/>
          </a:xfrm>
          <a:custGeom>
            <a:avLst/>
            <a:gdLst>
              <a:gd name="T0" fmla="*/ 96 w 1841"/>
              <a:gd name="T1" fmla="*/ 214 h 234"/>
              <a:gd name="T2" fmla="*/ 24 w 1841"/>
              <a:gd name="T3" fmla="*/ 214 h 234"/>
              <a:gd name="T4" fmla="*/ 1 w 1841"/>
              <a:gd name="T5" fmla="*/ 22 h 234"/>
              <a:gd name="T6" fmla="*/ 103 w 1841"/>
              <a:gd name="T7" fmla="*/ 181 h 234"/>
              <a:gd name="T8" fmla="*/ 202 w 1841"/>
              <a:gd name="T9" fmla="*/ 16 h 234"/>
              <a:gd name="T10" fmla="*/ 188 w 1841"/>
              <a:gd name="T11" fmla="*/ 218 h 234"/>
              <a:gd name="T12" fmla="*/ 184 w 1841"/>
              <a:gd name="T13" fmla="*/ 47 h 234"/>
              <a:gd name="T14" fmla="*/ 1053 w 1841"/>
              <a:gd name="T15" fmla="*/ 179 h 234"/>
              <a:gd name="T16" fmla="*/ 1090 w 1841"/>
              <a:gd name="T17" fmla="*/ 78 h 234"/>
              <a:gd name="T18" fmla="*/ 1033 w 1841"/>
              <a:gd name="T19" fmla="*/ 38 h 234"/>
              <a:gd name="T20" fmla="*/ 972 w 1841"/>
              <a:gd name="T21" fmla="*/ 71 h 234"/>
              <a:gd name="T22" fmla="*/ 998 w 1841"/>
              <a:gd name="T23" fmla="*/ 2 h 234"/>
              <a:gd name="T24" fmla="*/ 924 w 1841"/>
              <a:gd name="T25" fmla="*/ 79 h 234"/>
              <a:gd name="T26" fmla="*/ 948 w 1841"/>
              <a:gd name="T27" fmla="*/ 111 h 234"/>
              <a:gd name="T28" fmla="*/ 972 w 1841"/>
              <a:gd name="T29" fmla="*/ 98 h 234"/>
              <a:gd name="T30" fmla="*/ 1040 w 1841"/>
              <a:gd name="T31" fmla="*/ 212 h 234"/>
              <a:gd name="T32" fmla="*/ 1575 w 1841"/>
              <a:gd name="T33" fmla="*/ 215 h 234"/>
              <a:gd name="T34" fmla="*/ 1599 w 1841"/>
              <a:gd name="T35" fmla="*/ 79 h 234"/>
              <a:gd name="T36" fmla="*/ 1561 w 1841"/>
              <a:gd name="T37" fmla="*/ 193 h 234"/>
              <a:gd name="T38" fmla="*/ 1482 w 1841"/>
              <a:gd name="T39" fmla="*/ 74 h 234"/>
              <a:gd name="T40" fmla="*/ 1575 w 1841"/>
              <a:gd name="T41" fmla="*/ 197 h 234"/>
              <a:gd name="T42" fmla="*/ 1341 w 1841"/>
              <a:gd name="T43" fmla="*/ 217 h 234"/>
              <a:gd name="T44" fmla="*/ 1455 w 1841"/>
              <a:gd name="T45" fmla="*/ 198 h 234"/>
              <a:gd name="T46" fmla="*/ 1459 w 1841"/>
              <a:gd name="T47" fmla="*/ 83 h 234"/>
              <a:gd name="T48" fmla="*/ 1349 w 1841"/>
              <a:gd name="T49" fmla="*/ 90 h 234"/>
              <a:gd name="T50" fmla="*/ 672 w 1841"/>
              <a:gd name="T51" fmla="*/ 211 h 234"/>
              <a:gd name="T52" fmla="*/ 723 w 1841"/>
              <a:gd name="T53" fmla="*/ 137 h 234"/>
              <a:gd name="T54" fmla="*/ 754 w 1841"/>
              <a:gd name="T55" fmla="*/ 101 h 234"/>
              <a:gd name="T56" fmla="*/ 707 w 1841"/>
              <a:gd name="T57" fmla="*/ 155 h 234"/>
              <a:gd name="T58" fmla="*/ 672 w 1841"/>
              <a:gd name="T59" fmla="*/ 188 h 234"/>
              <a:gd name="T60" fmla="*/ 384 w 1841"/>
              <a:gd name="T61" fmla="*/ 92 h 234"/>
              <a:gd name="T62" fmla="*/ 309 w 1841"/>
              <a:gd name="T63" fmla="*/ 108 h 234"/>
              <a:gd name="T64" fmla="*/ 393 w 1841"/>
              <a:gd name="T65" fmla="*/ 198 h 234"/>
              <a:gd name="T66" fmla="*/ 434 w 1841"/>
              <a:gd name="T67" fmla="*/ 127 h 234"/>
              <a:gd name="T68" fmla="*/ 458 w 1841"/>
              <a:gd name="T69" fmla="*/ 147 h 234"/>
              <a:gd name="T70" fmla="*/ 507 w 1841"/>
              <a:gd name="T71" fmla="*/ 73 h 234"/>
              <a:gd name="T72" fmla="*/ 1656 w 1841"/>
              <a:gd name="T73" fmla="*/ 74 h 234"/>
              <a:gd name="T74" fmla="*/ 1642 w 1841"/>
              <a:gd name="T75" fmla="*/ 218 h 234"/>
              <a:gd name="T76" fmla="*/ 1692 w 1841"/>
              <a:gd name="T77" fmla="*/ 93 h 234"/>
              <a:gd name="T78" fmla="*/ 1661 w 1841"/>
              <a:gd name="T79" fmla="*/ 102 h 234"/>
              <a:gd name="T80" fmla="*/ 248 w 1841"/>
              <a:gd name="T81" fmla="*/ 78 h 234"/>
              <a:gd name="T82" fmla="*/ 272 w 1841"/>
              <a:gd name="T83" fmla="*/ 214 h 234"/>
              <a:gd name="T84" fmla="*/ 260 w 1841"/>
              <a:gd name="T85" fmla="*/ 38 h 234"/>
              <a:gd name="T86" fmla="*/ 183 w 1841"/>
              <a:gd name="T87" fmla="*/ 56 h 234"/>
              <a:gd name="T88" fmla="*/ 23 w 1841"/>
              <a:gd name="T89" fmla="*/ 49 h 234"/>
              <a:gd name="T90" fmla="*/ 184 w 1841"/>
              <a:gd name="T91" fmla="*/ 47 h 234"/>
              <a:gd name="T92" fmla="*/ 1255 w 1841"/>
              <a:gd name="T93" fmla="*/ 20 h 234"/>
              <a:gd name="T94" fmla="*/ 1153 w 1841"/>
              <a:gd name="T95" fmla="*/ 213 h 234"/>
              <a:gd name="T96" fmla="*/ 1203 w 1841"/>
              <a:gd name="T97" fmla="*/ 162 h 234"/>
              <a:gd name="T98" fmla="*/ 1318 w 1841"/>
              <a:gd name="T99" fmla="*/ 218 h 234"/>
              <a:gd name="T100" fmla="*/ 1212 w 1841"/>
              <a:gd name="T101" fmla="*/ 140 h 234"/>
              <a:gd name="T102" fmla="*/ 1270 w 1841"/>
              <a:gd name="T103" fmla="*/ 140 h 234"/>
              <a:gd name="T104" fmla="*/ 1727 w 1841"/>
              <a:gd name="T105" fmla="*/ 195 h 234"/>
              <a:gd name="T106" fmla="*/ 1791 w 1841"/>
              <a:gd name="T107" fmla="*/ 202 h 234"/>
              <a:gd name="T108" fmla="*/ 1841 w 1841"/>
              <a:gd name="T109" fmla="*/ 149 h 234"/>
              <a:gd name="T110" fmla="*/ 1740 w 1841"/>
              <a:gd name="T111" fmla="*/ 130 h 234"/>
              <a:gd name="T112" fmla="*/ 630 w 1841"/>
              <a:gd name="T113" fmla="*/ 85 h 234"/>
              <a:gd name="T114" fmla="*/ 638 w 1841"/>
              <a:gd name="T115" fmla="*/ 197 h 234"/>
              <a:gd name="T116" fmla="*/ 537 w 1841"/>
              <a:gd name="T117" fmla="*/ 159 h 234"/>
              <a:gd name="T118" fmla="*/ 916 w 1841"/>
              <a:gd name="T119" fmla="*/ 129 h 234"/>
              <a:gd name="T120" fmla="*/ 841 w 1841"/>
              <a:gd name="T121" fmla="*/ 222 h 234"/>
              <a:gd name="T122" fmla="*/ 800 w 1841"/>
              <a:gd name="T123" fmla="*/ 156 h 234"/>
              <a:gd name="T124" fmla="*/ 890 w 1841"/>
              <a:gd name="T125" fmla="*/ 17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41" h="234">
                <a:moveTo>
                  <a:pt x="183" y="52"/>
                </a:moveTo>
                <a:cubicBezTo>
                  <a:pt x="171" y="84"/>
                  <a:pt x="155" y="115"/>
                  <a:pt x="142" y="146"/>
                </a:cubicBezTo>
                <a:cubicBezTo>
                  <a:pt x="132" y="169"/>
                  <a:pt x="121" y="192"/>
                  <a:pt x="112" y="214"/>
                </a:cubicBezTo>
                <a:cubicBezTo>
                  <a:pt x="109" y="219"/>
                  <a:pt x="106" y="218"/>
                  <a:pt x="103" y="218"/>
                </a:cubicBezTo>
                <a:cubicBezTo>
                  <a:pt x="99" y="219"/>
                  <a:pt x="97" y="218"/>
                  <a:pt x="96" y="214"/>
                </a:cubicBezTo>
                <a:cubicBezTo>
                  <a:pt x="74" y="165"/>
                  <a:pt x="52" y="115"/>
                  <a:pt x="30" y="66"/>
                </a:cubicBezTo>
                <a:cubicBezTo>
                  <a:pt x="27" y="60"/>
                  <a:pt x="25" y="54"/>
                  <a:pt x="24" y="48"/>
                </a:cubicBezTo>
                <a:cubicBezTo>
                  <a:pt x="23" y="47"/>
                  <a:pt x="23" y="46"/>
                  <a:pt x="23" y="45"/>
                </a:cubicBezTo>
                <a:cubicBezTo>
                  <a:pt x="23" y="46"/>
                  <a:pt x="23" y="47"/>
                  <a:pt x="23" y="49"/>
                </a:cubicBezTo>
                <a:cubicBezTo>
                  <a:pt x="25" y="104"/>
                  <a:pt x="23" y="159"/>
                  <a:pt x="24" y="214"/>
                </a:cubicBezTo>
                <a:cubicBezTo>
                  <a:pt x="24" y="218"/>
                  <a:pt x="23" y="219"/>
                  <a:pt x="20" y="218"/>
                </a:cubicBezTo>
                <a:cubicBezTo>
                  <a:pt x="14" y="218"/>
                  <a:pt x="9" y="218"/>
                  <a:pt x="4" y="218"/>
                </a:cubicBezTo>
                <a:cubicBezTo>
                  <a:pt x="2" y="218"/>
                  <a:pt x="0" y="218"/>
                  <a:pt x="1" y="216"/>
                </a:cubicBezTo>
                <a:cubicBezTo>
                  <a:pt x="1" y="215"/>
                  <a:pt x="1" y="214"/>
                  <a:pt x="1" y="213"/>
                </a:cubicBezTo>
                <a:cubicBezTo>
                  <a:pt x="1" y="149"/>
                  <a:pt x="1" y="85"/>
                  <a:pt x="1" y="22"/>
                </a:cubicBezTo>
                <a:cubicBezTo>
                  <a:pt x="1" y="17"/>
                  <a:pt x="2" y="16"/>
                  <a:pt x="6" y="16"/>
                </a:cubicBezTo>
                <a:cubicBezTo>
                  <a:pt x="14" y="17"/>
                  <a:pt x="21" y="17"/>
                  <a:pt x="29" y="16"/>
                </a:cubicBezTo>
                <a:cubicBezTo>
                  <a:pt x="31" y="16"/>
                  <a:pt x="32" y="17"/>
                  <a:pt x="33" y="19"/>
                </a:cubicBezTo>
                <a:cubicBezTo>
                  <a:pt x="55" y="69"/>
                  <a:pt x="77" y="120"/>
                  <a:pt x="99" y="170"/>
                </a:cubicBezTo>
                <a:cubicBezTo>
                  <a:pt x="101" y="174"/>
                  <a:pt x="102" y="177"/>
                  <a:pt x="103" y="181"/>
                </a:cubicBezTo>
                <a:cubicBezTo>
                  <a:pt x="104" y="181"/>
                  <a:pt x="104" y="180"/>
                  <a:pt x="104" y="180"/>
                </a:cubicBezTo>
                <a:cubicBezTo>
                  <a:pt x="120" y="140"/>
                  <a:pt x="139" y="102"/>
                  <a:pt x="156" y="62"/>
                </a:cubicBezTo>
                <a:cubicBezTo>
                  <a:pt x="162" y="48"/>
                  <a:pt x="169" y="34"/>
                  <a:pt x="175" y="20"/>
                </a:cubicBezTo>
                <a:cubicBezTo>
                  <a:pt x="176" y="17"/>
                  <a:pt x="178" y="16"/>
                  <a:pt x="181" y="16"/>
                </a:cubicBezTo>
                <a:cubicBezTo>
                  <a:pt x="188" y="17"/>
                  <a:pt x="195" y="17"/>
                  <a:pt x="202" y="16"/>
                </a:cubicBezTo>
                <a:cubicBezTo>
                  <a:pt x="205" y="16"/>
                  <a:pt x="207" y="17"/>
                  <a:pt x="207" y="21"/>
                </a:cubicBezTo>
                <a:cubicBezTo>
                  <a:pt x="206" y="34"/>
                  <a:pt x="207" y="47"/>
                  <a:pt x="207" y="59"/>
                </a:cubicBezTo>
                <a:cubicBezTo>
                  <a:pt x="207" y="111"/>
                  <a:pt x="207" y="162"/>
                  <a:pt x="207" y="214"/>
                </a:cubicBezTo>
                <a:cubicBezTo>
                  <a:pt x="207" y="217"/>
                  <a:pt x="206" y="219"/>
                  <a:pt x="202" y="218"/>
                </a:cubicBezTo>
                <a:cubicBezTo>
                  <a:pt x="197" y="218"/>
                  <a:pt x="192" y="218"/>
                  <a:pt x="188" y="218"/>
                </a:cubicBezTo>
                <a:cubicBezTo>
                  <a:pt x="184" y="219"/>
                  <a:pt x="182" y="218"/>
                  <a:pt x="182" y="213"/>
                </a:cubicBezTo>
                <a:cubicBezTo>
                  <a:pt x="183" y="182"/>
                  <a:pt x="183" y="151"/>
                  <a:pt x="183" y="120"/>
                </a:cubicBezTo>
                <a:cubicBezTo>
                  <a:pt x="182" y="99"/>
                  <a:pt x="183" y="78"/>
                  <a:pt x="183" y="56"/>
                </a:cubicBezTo>
                <a:cubicBezTo>
                  <a:pt x="185" y="54"/>
                  <a:pt x="183" y="51"/>
                  <a:pt x="184" y="48"/>
                </a:cubicBezTo>
                <a:cubicBezTo>
                  <a:pt x="184" y="48"/>
                  <a:pt x="184" y="47"/>
                  <a:pt x="184" y="47"/>
                </a:cubicBezTo>
                <a:cubicBezTo>
                  <a:pt x="184" y="47"/>
                  <a:pt x="184" y="47"/>
                  <a:pt x="184" y="47"/>
                </a:cubicBezTo>
                <a:cubicBezTo>
                  <a:pt x="184" y="49"/>
                  <a:pt x="184" y="50"/>
                  <a:pt x="183" y="52"/>
                </a:cubicBezTo>
                <a:close/>
                <a:moveTo>
                  <a:pt x="1085" y="200"/>
                </a:moveTo>
                <a:cubicBezTo>
                  <a:pt x="1071" y="206"/>
                  <a:pt x="1057" y="200"/>
                  <a:pt x="1054" y="187"/>
                </a:cubicBezTo>
                <a:cubicBezTo>
                  <a:pt x="1054" y="184"/>
                  <a:pt x="1053" y="182"/>
                  <a:pt x="1053" y="179"/>
                </a:cubicBezTo>
                <a:cubicBezTo>
                  <a:pt x="1053" y="152"/>
                  <a:pt x="1053" y="124"/>
                  <a:pt x="1053" y="97"/>
                </a:cubicBezTo>
                <a:cubicBezTo>
                  <a:pt x="1053" y="95"/>
                  <a:pt x="1054" y="94"/>
                  <a:pt x="1056" y="94"/>
                </a:cubicBezTo>
                <a:cubicBezTo>
                  <a:pt x="1062" y="94"/>
                  <a:pt x="1068" y="94"/>
                  <a:pt x="1074" y="94"/>
                </a:cubicBezTo>
                <a:cubicBezTo>
                  <a:pt x="1079" y="94"/>
                  <a:pt x="1086" y="96"/>
                  <a:pt x="1089" y="93"/>
                </a:cubicBezTo>
                <a:cubicBezTo>
                  <a:pt x="1091" y="90"/>
                  <a:pt x="1089" y="83"/>
                  <a:pt x="1090" y="78"/>
                </a:cubicBezTo>
                <a:cubicBezTo>
                  <a:pt x="1090" y="75"/>
                  <a:pt x="1089" y="74"/>
                  <a:pt x="1085" y="74"/>
                </a:cubicBezTo>
                <a:cubicBezTo>
                  <a:pt x="1076" y="74"/>
                  <a:pt x="1066" y="74"/>
                  <a:pt x="1057" y="74"/>
                </a:cubicBezTo>
                <a:cubicBezTo>
                  <a:pt x="1054" y="74"/>
                  <a:pt x="1053" y="73"/>
                  <a:pt x="1053" y="70"/>
                </a:cubicBezTo>
                <a:cubicBezTo>
                  <a:pt x="1053" y="58"/>
                  <a:pt x="1053" y="45"/>
                  <a:pt x="1053" y="32"/>
                </a:cubicBezTo>
                <a:cubicBezTo>
                  <a:pt x="1046" y="34"/>
                  <a:pt x="1040" y="36"/>
                  <a:pt x="1033" y="38"/>
                </a:cubicBezTo>
                <a:cubicBezTo>
                  <a:pt x="1031" y="39"/>
                  <a:pt x="1030" y="40"/>
                  <a:pt x="1030" y="43"/>
                </a:cubicBezTo>
                <a:cubicBezTo>
                  <a:pt x="1030" y="52"/>
                  <a:pt x="1030" y="61"/>
                  <a:pt x="1030" y="70"/>
                </a:cubicBezTo>
                <a:cubicBezTo>
                  <a:pt x="1030" y="72"/>
                  <a:pt x="1030" y="74"/>
                  <a:pt x="1027" y="74"/>
                </a:cubicBezTo>
                <a:cubicBezTo>
                  <a:pt x="1010" y="74"/>
                  <a:pt x="992" y="74"/>
                  <a:pt x="974" y="74"/>
                </a:cubicBezTo>
                <a:cubicBezTo>
                  <a:pt x="972" y="74"/>
                  <a:pt x="972" y="73"/>
                  <a:pt x="972" y="71"/>
                </a:cubicBezTo>
                <a:cubicBezTo>
                  <a:pt x="972" y="62"/>
                  <a:pt x="971" y="52"/>
                  <a:pt x="973" y="43"/>
                </a:cubicBezTo>
                <a:cubicBezTo>
                  <a:pt x="975" y="29"/>
                  <a:pt x="983" y="22"/>
                  <a:pt x="997" y="22"/>
                </a:cubicBezTo>
                <a:cubicBezTo>
                  <a:pt x="1002" y="22"/>
                  <a:pt x="1006" y="23"/>
                  <a:pt x="1011" y="25"/>
                </a:cubicBezTo>
                <a:cubicBezTo>
                  <a:pt x="1011" y="22"/>
                  <a:pt x="1011" y="19"/>
                  <a:pt x="1011" y="16"/>
                </a:cubicBezTo>
                <a:cubicBezTo>
                  <a:pt x="1011" y="3"/>
                  <a:pt x="1011" y="3"/>
                  <a:pt x="998" y="2"/>
                </a:cubicBezTo>
                <a:cubicBezTo>
                  <a:pt x="973" y="0"/>
                  <a:pt x="953" y="17"/>
                  <a:pt x="949" y="41"/>
                </a:cubicBezTo>
                <a:cubicBezTo>
                  <a:pt x="948" y="51"/>
                  <a:pt x="949" y="61"/>
                  <a:pt x="949" y="71"/>
                </a:cubicBezTo>
                <a:cubicBezTo>
                  <a:pt x="949" y="73"/>
                  <a:pt x="948" y="74"/>
                  <a:pt x="945" y="74"/>
                </a:cubicBezTo>
                <a:cubicBezTo>
                  <a:pt x="940" y="74"/>
                  <a:pt x="934" y="74"/>
                  <a:pt x="929" y="74"/>
                </a:cubicBezTo>
                <a:cubicBezTo>
                  <a:pt x="925" y="74"/>
                  <a:pt x="924" y="75"/>
                  <a:pt x="924" y="79"/>
                </a:cubicBezTo>
                <a:cubicBezTo>
                  <a:pt x="924" y="83"/>
                  <a:pt x="924" y="86"/>
                  <a:pt x="924" y="89"/>
                </a:cubicBezTo>
                <a:cubicBezTo>
                  <a:pt x="924" y="93"/>
                  <a:pt x="924" y="94"/>
                  <a:pt x="928" y="94"/>
                </a:cubicBezTo>
                <a:cubicBezTo>
                  <a:pt x="934" y="94"/>
                  <a:pt x="940" y="94"/>
                  <a:pt x="945" y="94"/>
                </a:cubicBezTo>
                <a:cubicBezTo>
                  <a:pt x="948" y="94"/>
                  <a:pt x="949" y="95"/>
                  <a:pt x="949" y="97"/>
                </a:cubicBezTo>
                <a:cubicBezTo>
                  <a:pt x="948" y="102"/>
                  <a:pt x="948" y="106"/>
                  <a:pt x="948" y="111"/>
                </a:cubicBezTo>
                <a:cubicBezTo>
                  <a:pt x="948" y="145"/>
                  <a:pt x="949" y="180"/>
                  <a:pt x="948" y="214"/>
                </a:cubicBezTo>
                <a:cubicBezTo>
                  <a:pt x="948" y="218"/>
                  <a:pt x="949" y="219"/>
                  <a:pt x="953" y="218"/>
                </a:cubicBezTo>
                <a:cubicBezTo>
                  <a:pt x="957" y="218"/>
                  <a:pt x="962" y="218"/>
                  <a:pt x="967" y="218"/>
                </a:cubicBezTo>
                <a:cubicBezTo>
                  <a:pt x="971" y="219"/>
                  <a:pt x="972" y="218"/>
                  <a:pt x="972" y="214"/>
                </a:cubicBezTo>
                <a:cubicBezTo>
                  <a:pt x="972" y="175"/>
                  <a:pt x="972" y="137"/>
                  <a:pt x="972" y="98"/>
                </a:cubicBezTo>
                <a:cubicBezTo>
                  <a:pt x="972" y="95"/>
                  <a:pt x="972" y="94"/>
                  <a:pt x="976" y="94"/>
                </a:cubicBezTo>
                <a:cubicBezTo>
                  <a:pt x="992" y="94"/>
                  <a:pt x="1008" y="94"/>
                  <a:pt x="1024" y="94"/>
                </a:cubicBezTo>
                <a:cubicBezTo>
                  <a:pt x="1029" y="94"/>
                  <a:pt x="1030" y="95"/>
                  <a:pt x="1030" y="100"/>
                </a:cubicBezTo>
                <a:cubicBezTo>
                  <a:pt x="1030" y="128"/>
                  <a:pt x="1030" y="157"/>
                  <a:pt x="1030" y="186"/>
                </a:cubicBezTo>
                <a:cubicBezTo>
                  <a:pt x="1030" y="196"/>
                  <a:pt x="1033" y="205"/>
                  <a:pt x="1040" y="212"/>
                </a:cubicBezTo>
                <a:cubicBezTo>
                  <a:pt x="1052" y="225"/>
                  <a:pt x="1078" y="223"/>
                  <a:pt x="1088" y="218"/>
                </a:cubicBezTo>
                <a:cubicBezTo>
                  <a:pt x="1090" y="217"/>
                  <a:pt x="1089" y="216"/>
                  <a:pt x="1089" y="214"/>
                </a:cubicBezTo>
                <a:cubicBezTo>
                  <a:pt x="1089" y="209"/>
                  <a:pt x="1089" y="203"/>
                  <a:pt x="1089" y="197"/>
                </a:cubicBezTo>
                <a:cubicBezTo>
                  <a:pt x="1087" y="198"/>
                  <a:pt x="1086" y="199"/>
                  <a:pt x="1085" y="200"/>
                </a:cubicBezTo>
                <a:close/>
                <a:moveTo>
                  <a:pt x="1575" y="215"/>
                </a:moveTo>
                <a:cubicBezTo>
                  <a:pt x="1575" y="218"/>
                  <a:pt x="1576" y="219"/>
                  <a:pt x="1578" y="218"/>
                </a:cubicBezTo>
                <a:cubicBezTo>
                  <a:pt x="1584" y="218"/>
                  <a:pt x="1589" y="218"/>
                  <a:pt x="1595" y="218"/>
                </a:cubicBezTo>
                <a:cubicBezTo>
                  <a:pt x="1598" y="219"/>
                  <a:pt x="1599" y="217"/>
                  <a:pt x="1599" y="214"/>
                </a:cubicBezTo>
                <a:cubicBezTo>
                  <a:pt x="1598" y="200"/>
                  <a:pt x="1599" y="186"/>
                  <a:pt x="1599" y="171"/>
                </a:cubicBezTo>
                <a:cubicBezTo>
                  <a:pt x="1599" y="140"/>
                  <a:pt x="1599" y="109"/>
                  <a:pt x="1599" y="79"/>
                </a:cubicBezTo>
                <a:cubicBezTo>
                  <a:pt x="1599" y="75"/>
                  <a:pt x="1598" y="74"/>
                  <a:pt x="1594" y="74"/>
                </a:cubicBezTo>
                <a:cubicBezTo>
                  <a:pt x="1589" y="74"/>
                  <a:pt x="1585" y="74"/>
                  <a:pt x="1580" y="74"/>
                </a:cubicBezTo>
                <a:cubicBezTo>
                  <a:pt x="1576" y="74"/>
                  <a:pt x="1575" y="75"/>
                  <a:pt x="1575" y="79"/>
                </a:cubicBezTo>
                <a:cubicBezTo>
                  <a:pt x="1575" y="105"/>
                  <a:pt x="1575" y="132"/>
                  <a:pt x="1575" y="159"/>
                </a:cubicBezTo>
                <a:cubicBezTo>
                  <a:pt x="1575" y="172"/>
                  <a:pt x="1571" y="184"/>
                  <a:pt x="1561" y="193"/>
                </a:cubicBezTo>
                <a:cubicBezTo>
                  <a:pt x="1542" y="211"/>
                  <a:pt x="1511" y="202"/>
                  <a:pt x="1504" y="177"/>
                </a:cubicBezTo>
                <a:cubicBezTo>
                  <a:pt x="1503" y="171"/>
                  <a:pt x="1502" y="165"/>
                  <a:pt x="1502" y="159"/>
                </a:cubicBezTo>
                <a:cubicBezTo>
                  <a:pt x="1502" y="132"/>
                  <a:pt x="1502" y="105"/>
                  <a:pt x="1502" y="79"/>
                </a:cubicBezTo>
                <a:cubicBezTo>
                  <a:pt x="1502" y="75"/>
                  <a:pt x="1501" y="74"/>
                  <a:pt x="1498" y="74"/>
                </a:cubicBezTo>
                <a:cubicBezTo>
                  <a:pt x="1492" y="74"/>
                  <a:pt x="1487" y="74"/>
                  <a:pt x="1482" y="74"/>
                </a:cubicBezTo>
                <a:cubicBezTo>
                  <a:pt x="1479" y="74"/>
                  <a:pt x="1478" y="75"/>
                  <a:pt x="1479" y="77"/>
                </a:cubicBezTo>
                <a:cubicBezTo>
                  <a:pt x="1479" y="109"/>
                  <a:pt x="1477" y="141"/>
                  <a:pt x="1479" y="173"/>
                </a:cubicBezTo>
                <a:cubicBezTo>
                  <a:pt x="1480" y="186"/>
                  <a:pt x="1484" y="199"/>
                  <a:pt x="1493" y="208"/>
                </a:cubicBezTo>
                <a:cubicBezTo>
                  <a:pt x="1508" y="223"/>
                  <a:pt x="1527" y="224"/>
                  <a:pt x="1546" y="220"/>
                </a:cubicBezTo>
                <a:cubicBezTo>
                  <a:pt x="1559" y="217"/>
                  <a:pt x="1568" y="208"/>
                  <a:pt x="1575" y="197"/>
                </a:cubicBezTo>
                <a:cubicBezTo>
                  <a:pt x="1575" y="203"/>
                  <a:pt x="1575" y="209"/>
                  <a:pt x="1575" y="215"/>
                </a:cubicBezTo>
                <a:close/>
                <a:moveTo>
                  <a:pt x="1424" y="97"/>
                </a:moveTo>
                <a:cubicBezTo>
                  <a:pt x="1402" y="126"/>
                  <a:pt x="1381" y="156"/>
                  <a:pt x="1360" y="185"/>
                </a:cubicBezTo>
                <a:cubicBezTo>
                  <a:pt x="1354" y="193"/>
                  <a:pt x="1348" y="201"/>
                  <a:pt x="1342" y="209"/>
                </a:cubicBezTo>
                <a:cubicBezTo>
                  <a:pt x="1340" y="212"/>
                  <a:pt x="1341" y="215"/>
                  <a:pt x="1341" y="217"/>
                </a:cubicBezTo>
                <a:cubicBezTo>
                  <a:pt x="1341" y="219"/>
                  <a:pt x="1343" y="218"/>
                  <a:pt x="1344" y="218"/>
                </a:cubicBezTo>
                <a:cubicBezTo>
                  <a:pt x="1381" y="218"/>
                  <a:pt x="1419" y="218"/>
                  <a:pt x="1456" y="218"/>
                </a:cubicBezTo>
                <a:cubicBezTo>
                  <a:pt x="1459" y="218"/>
                  <a:pt x="1459" y="217"/>
                  <a:pt x="1459" y="215"/>
                </a:cubicBezTo>
                <a:cubicBezTo>
                  <a:pt x="1459" y="211"/>
                  <a:pt x="1459" y="207"/>
                  <a:pt x="1459" y="203"/>
                </a:cubicBezTo>
                <a:cubicBezTo>
                  <a:pt x="1460" y="199"/>
                  <a:pt x="1458" y="198"/>
                  <a:pt x="1455" y="198"/>
                </a:cubicBezTo>
                <a:cubicBezTo>
                  <a:pt x="1436" y="199"/>
                  <a:pt x="1418" y="199"/>
                  <a:pt x="1400" y="199"/>
                </a:cubicBezTo>
                <a:cubicBezTo>
                  <a:pt x="1392" y="199"/>
                  <a:pt x="1384" y="199"/>
                  <a:pt x="1375" y="199"/>
                </a:cubicBezTo>
                <a:cubicBezTo>
                  <a:pt x="1377" y="197"/>
                  <a:pt x="1377" y="196"/>
                  <a:pt x="1378" y="195"/>
                </a:cubicBezTo>
                <a:cubicBezTo>
                  <a:pt x="1399" y="165"/>
                  <a:pt x="1420" y="136"/>
                  <a:pt x="1441" y="107"/>
                </a:cubicBezTo>
                <a:cubicBezTo>
                  <a:pt x="1447" y="99"/>
                  <a:pt x="1453" y="91"/>
                  <a:pt x="1459" y="83"/>
                </a:cubicBezTo>
                <a:cubicBezTo>
                  <a:pt x="1461" y="80"/>
                  <a:pt x="1461" y="77"/>
                  <a:pt x="1460" y="75"/>
                </a:cubicBezTo>
                <a:cubicBezTo>
                  <a:pt x="1459" y="73"/>
                  <a:pt x="1457" y="74"/>
                  <a:pt x="1455" y="74"/>
                </a:cubicBezTo>
                <a:cubicBezTo>
                  <a:pt x="1425" y="74"/>
                  <a:pt x="1395" y="74"/>
                  <a:pt x="1365" y="74"/>
                </a:cubicBezTo>
                <a:cubicBezTo>
                  <a:pt x="1360" y="74"/>
                  <a:pt x="1353" y="72"/>
                  <a:pt x="1350" y="75"/>
                </a:cubicBezTo>
                <a:cubicBezTo>
                  <a:pt x="1347" y="78"/>
                  <a:pt x="1349" y="85"/>
                  <a:pt x="1349" y="90"/>
                </a:cubicBezTo>
                <a:cubicBezTo>
                  <a:pt x="1348" y="93"/>
                  <a:pt x="1349" y="94"/>
                  <a:pt x="1353" y="94"/>
                </a:cubicBezTo>
                <a:cubicBezTo>
                  <a:pt x="1364" y="94"/>
                  <a:pt x="1375" y="94"/>
                  <a:pt x="1387" y="94"/>
                </a:cubicBezTo>
                <a:cubicBezTo>
                  <a:pt x="1399" y="94"/>
                  <a:pt x="1412" y="94"/>
                  <a:pt x="1426" y="94"/>
                </a:cubicBezTo>
                <a:cubicBezTo>
                  <a:pt x="1425" y="96"/>
                  <a:pt x="1424" y="96"/>
                  <a:pt x="1424" y="97"/>
                </a:cubicBezTo>
                <a:close/>
                <a:moveTo>
                  <a:pt x="672" y="211"/>
                </a:moveTo>
                <a:cubicBezTo>
                  <a:pt x="672" y="213"/>
                  <a:pt x="673" y="214"/>
                  <a:pt x="675" y="215"/>
                </a:cubicBezTo>
                <a:cubicBezTo>
                  <a:pt x="684" y="219"/>
                  <a:pt x="693" y="221"/>
                  <a:pt x="703" y="222"/>
                </a:cubicBezTo>
                <a:cubicBezTo>
                  <a:pt x="717" y="222"/>
                  <a:pt x="731" y="221"/>
                  <a:pt x="743" y="213"/>
                </a:cubicBezTo>
                <a:cubicBezTo>
                  <a:pt x="766" y="198"/>
                  <a:pt x="767" y="163"/>
                  <a:pt x="744" y="148"/>
                </a:cubicBezTo>
                <a:cubicBezTo>
                  <a:pt x="737" y="144"/>
                  <a:pt x="730" y="140"/>
                  <a:pt x="723" y="137"/>
                </a:cubicBezTo>
                <a:cubicBezTo>
                  <a:pt x="717" y="135"/>
                  <a:pt x="711" y="132"/>
                  <a:pt x="706" y="128"/>
                </a:cubicBezTo>
                <a:cubicBezTo>
                  <a:pt x="699" y="124"/>
                  <a:pt x="696" y="117"/>
                  <a:pt x="696" y="109"/>
                </a:cubicBezTo>
                <a:cubicBezTo>
                  <a:pt x="697" y="101"/>
                  <a:pt x="701" y="96"/>
                  <a:pt x="709" y="93"/>
                </a:cubicBezTo>
                <a:cubicBezTo>
                  <a:pt x="714" y="91"/>
                  <a:pt x="719" y="91"/>
                  <a:pt x="725" y="91"/>
                </a:cubicBezTo>
                <a:cubicBezTo>
                  <a:pt x="735" y="91"/>
                  <a:pt x="745" y="95"/>
                  <a:pt x="754" y="101"/>
                </a:cubicBezTo>
                <a:cubicBezTo>
                  <a:pt x="754" y="93"/>
                  <a:pt x="754" y="86"/>
                  <a:pt x="754" y="80"/>
                </a:cubicBezTo>
                <a:cubicBezTo>
                  <a:pt x="754" y="78"/>
                  <a:pt x="753" y="77"/>
                  <a:pt x="752" y="76"/>
                </a:cubicBezTo>
                <a:cubicBezTo>
                  <a:pt x="731" y="68"/>
                  <a:pt x="710" y="68"/>
                  <a:pt x="691" y="80"/>
                </a:cubicBezTo>
                <a:cubicBezTo>
                  <a:pt x="666" y="95"/>
                  <a:pt x="666" y="133"/>
                  <a:pt x="692" y="147"/>
                </a:cubicBezTo>
                <a:cubicBezTo>
                  <a:pt x="697" y="150"/>
                  <a:pt x="702" y="153"/>
                  <a:pt x="707" y="155"/>
                </a:cubicBezTo>
                <a:cubicBezTo>
                  <a:pt x="715" y="158"/>
                  <a:pt x="722" y="162"/>
                  <a:pt x="729" y="167"/>
                </a:cubicBezTo>
                <a:cubicBezTo>
                  <a:pt x="736" y="172"/>
                  <a:pt x="738" y="179"/>
                  <a:pt x="736" y="187"/>
                </a:cubicBezTo>
                <a:cubicBezTo>
                  <a:pt x="735" y="194"/>
                  <a:pt x="730" y="198"/>
                  <a:pt x="723" y="200"/>
                </a:cubicBezTo>
                <a:cubicBezTo>
                  <a:pt x="719" y="201"/>
                  <a:pt x="715" y="202"/>
                  <a:pt x="711" y="202"/>
                </a:cubicBezTo>
                <a:cubicBezTo>
                  <a:pt x="697" y="202"/>
                  <a:pt x="684" y="198"/>
                  <a:pt x="672" y="188"/>
                </a:cubicBezTo>
                <a:cubicBezTo>
                  <a:pt x="672" y="196"/>
                  <a:pt x="672" y="203"/>
                  <a:pt x="672" y="211"/>
                </a:cubicBezTo>
                <a:close/>
                <a:moveTo>
                  <a:pt x="393" y="198"/>
                </a:moveTo>
                <a:cubicBezTo>
                  <a:pt x="369" y="208"/>
                  <a:pt x="343" y="200"/>
                  <a:pt x="331" y="180"/>
                </a:cubicBezTo>
                <a:cubicBezTo>
                  <a:pt x="322" y="165"/>
                  <a:pt x="322" y="149"/>
                  <a:pt x="325" y="133"/>
                </a:cubicBezTo>
                <a:cubicBezTo>
                  <a:pt x="330" y="103"/>
                  <a:pt x="355" y="86"/>
                  <a:pt x="384" y="92"/>
                </a:cubicBezTo>
                <a:cubicBezTo>
                  <a:pt x="393" y="93"/>
                  <a:pt x="400" y="97"/>
                  <a:pt x="408" y="102"/>
                </a:cubicBezTo>
                <a:cubicBezTo>
                  <a:pt x="408" y="95"/>
                  <a:pt x="408" y="89"/>
                  <a:pt x="408" y="82"/>
                </a:cubicBezTo>
                <a:cubicBezTo>
                  <a:pt x="408" y="79"/>
                  <a:pt x="407" y="77"/>
                  <a:pt x="404" y="76"/>
                </a:cubicBezTo>
                <a:cubicBezTo>
                  <a:pt x="393" y="72"/>
                  <a:pt x="382" y="70"/>
                  <a:pt x="370" y="71"/>
                </a:cubicBezTo>
                <a:cubicBezTo>
                  <a:pt x="343" y="72"/>
                  <a:pt x="322" y="84"/>
                  <a:pt x="309" y="108"/>
                </a:cubicBezTo>
                <a:cubicBezTo>
                  <a:pt x="301" y="123"/>
                  <a:pt x="299" y="138"/>
                  <a:pt x="300" y="154"/>
                </a:cubicBezTo>
                <a:cubicBezTo>
                  <a:pt x="303" y="219"/>
                  <a:pt x="364" y="234"/>
                  <a:pt x="405" y="213"/>
                </a:cubicBezTo>
                <a:cubicBezTo>
                  <a:pt x="407" y="212"/>
                  <a:pt x="408" y="211"/>
                  <a:pt x="408" y="209"/>
                </a:cubicBezTo>
                <a:cubicBezTo>
                  <a:pt x="407" y="203"/>
                  <a:pt x="408" y="197"/>
                  <a:pt x="408" y="190"/>
                </a:cubicBezTo>
                <a:cubicBezTo>
                  <a:pt x="402" y="193"/>
                  <a:pt x="398" y="196"/>
                  <a:pt x="393" y="198"/>
                </a:cubicBezTo>
                <a:close/>
                <a:moveTo>
                  <a:pt x="458" y="78"/>
                </a:moveTo>
                <a:cubicBezTo>
                  <a:pt x="458" y="75"/>
                  <a:pt x="457" y="74"/>
                  <a:pt x="454" y="74"/>
                </a:cubicBezTo>
                <a:cubicBezTo>
                  <a:pt x="449" y="74"/>
                  <a:pt x="444" y="74"/>
                  <a:pt x="439" y="74"/>
                </a:cubicBezTo>
                <a:cubicBezTo>
                  <a:pt x="436" y="74"/>
                  <a:pt x="434" y="75"/>
                  <a:pt x="434" y="79"/>
                </a:cubicBezTo>
                <a:cubicBezTo>
                  <a:pt x="435" y="95"/>
                  <a:pt x="434" y="111"/>
                  <a:pt x="434" y="127"/>
                </a:cubicBezTo>
                <a:cubicBezTo>
                  <a:pt x="434" y="156"/>
                  <a:pt x="434" y="185"/>
                  <a:pt x="434" y="214"/>
                </a:cubicBezTo>
                <a:cubicBezTo>
                  <a:pt x="434" y="217"/>
                  <a:pt x="435" y="219"/>
                  <a:pt x="439" y="218"/>
                </a:cubicBezTo>
                <a:cubicBezTo>
                  <a:pt x="444" y="218"/>
                  <a:pt x="449" y="218"/>
                  <a:pt x="453" y="218"/>
                </a:cubicBezTo>
                <a:cubicBezTo>
                  <a:pt x="457" y="219"/>
                  <a:pt x="458" y="217"/>
                  <a:pt x="458" y="214"/>
                </a:cubicBezTo>
                <a:cubicBezTo>
                  <a:pt x="458" y="191"/>
                  <a:pt x="458" y="169"/>
                  <a:pt x="458" y="147"/>
                </a:cubicBezTo>
                <a:cubicBezTo>
                  <a:pt x="458" y="139"/>
                  <a:pt x="458" y="132"/>
                  <a:pt x="460" y="125"/>
                </a:cubicBezTo>
                <a:cubicBezTo>
                  <a:pt x="463" y="114"/>
                  <a:pt x="467" y="104"/>
                  <a:pt x="477" y="98"/>
                </a:cubicBezTo>
                <a:cubicBezTo>
                  <a:pt x="487" y="91"/>
                  <a:pt x="498" y="92"/>
                  <a:pt x="510" y="97"/>
                </a:cubicBezTo>
                <a:cubicBezTo>
                  <a:pt x="510" y="90"/>
                  <a:pt x="510" y="83"/>
                  <a:pt x="510" y="76"/>
                </a:cubicBezTo>
                <a:cubicBezTo>
                  <a:pt x="510" y="74"/>
                  <a:pt x="509" y="73"/>
                  <a:pt x="507" y="73"/>
                </a:cubicBezTo>
                <a:cubicBezTo>
                  <a:pt x="491" y="69"/>
                  <a:pt x="476" y="74"/>
                  <a:pt x="467" y="87"/>
                </a:cubicBezTo>
                <a:cubicBezTo>
                  <a:pt x="463" y="92"/>
                  <a:pt x="461" y="97"/>
                  <a:pt x="458" y="102"/>
                </a:cubicBezTo>
                <a:cubicBezTo>
                  <a:pt x="458" y="94"/>
                  <a:pt x="458" y="86"/>
                  <a:pt x="458" y="78"/>
                </a:cubicBezTo>
                <a:close/>
                <a:moveTo>
                  <a:pt x="1661" y="79"/>
                </a:moveTo>
                <a:cubicBezTo>
                  <a:pt x="1661" y="75"/>
                  <a:pt x="1660" y="74"/>
                  <a:pt x="1656" y="74"/>
                </a:cubicBezTo>
                <a:cubicBezTo>
                  <a:pt x="1651" y="74"/>
                  <a:pt x="1646" y="74"/>
                  <a:pt x="1642" y="74"/>
                </a:cubicBezTo>
                <a:cubicBezTo>
                  <a:pt x="1638" y="74"/>
                  <a:pt x="1637" y="75"/>
                  <a:pt x="1637" y="78"/>
                </a:cubicBezTo>
                <a:cubicBezTo>
                  <a:pt x="1637" y="96"/>
                  <a:pt x="1637" y="113"/>
                  <a:pt x="1637" y="130"/>
                </a:cubicBezTo>
                <a:cubicBezTo>
                  <a:pt x="1637" y="158"/>
                  <a:pt x="1637" y="186"/>
                  <a:pt x="1637" y="214"/>
                </a:cubicBezTo>
                <a:cubicBezTo>
                  <a:pt x="1637" y="218"/>
                  <a:pt x="1638" y="219"/>
                  <a:pt x="1642" y="218"/>
                </a:cubicBezTo>
                <a:cubicBezTo>
                  <a:pt x="1647" y="218"/>
                  <a:pt x="1651" y="218"/>
                  <a:pt x="1656" y="218"/>
                </a:cubicBezTo>
                <a:cubicBezTo>
                  <a:pt x="1660" y="219"/>
                  <a:pt x="1661" y="217"/>
                  <a:pt x="1661" y="213"/>
                </a:cubicBezTo>
                <a:cubicBezTo>
                  <a:pt x="1661" y="190"/>
                  <a:pt x="1661" y="166"/>
                  <a:pt x="1661" y="142"/>
                </a:cubicBezTo>
                <a:cubicBezTo>
                  <a:pt x="1661" y="133"/>
                  <a:pt x="1662" y="123"/>
                  <a:pt x="1667" y="114"/>
                </a:cubicBezTo>
                <a:cubicBezTo>
                  <a:pt x="1672" y="103"/>
                  <a:pt x="1679" y="94"/>
                  <a:pt x="1692" y="93"/>
                </a:cubicBezTo>
                <a:cubicBezTo>
                  <a:pt x="1699" y="93"/>
                  <a:pt x="1706" y="94"/>
                  <a:pt x="1713" y="98"/>
                </a:cubicBezTo>
                <a:cubicBezTo>
                  <a:pt x="1713" y="90"/>
                  <a:pt x="1713" y="84"/>
                  <a:pt x="1713" y="77"/>
                </a:cubicBezTo>
                <a:cubicBezTo>
                  <a:pt x="1713" y="75"/>
                  <a:pt x="1712" y="73"/>
                  <a:pt x="1710" y="73"/>
                </a:cubicBezTo>
                <a:cubicBezTo>
                  <a:pt x="1696" y="70"/>
                  <a:pt x="1683" y="72"/>
                  <a:pt x="1673" y="83"/>
                </a:cubicBezTo>
                <a:cubicBezTo>
                  <a:pt x="1668" y="88"/>
                  <a:pt x="1664" y="95"/>
                  <a:pt x="1661" y="102"/>
                </a:cubicBezTo>
                <a:cubicBezTo>
                  <a:pt x="1661" y="94"/>
                  <a:pt x="1660" y="86"/>
                  <a:pt x="1661" y="79"/>
                </a:cubicBezTo>
                <a:close/>
                <a:moveTo>
                  <a:pt x="272" y="78"/>
                </a:moveTo>
                <a:cubicBezTo>
                  <a:pt x="272" y="75"/>
                  <a:pt x="271" y="74"/>
                  <a:pt x="267" y="74"/>
                </a:cubicBezTo>
                <a:cubicBezTo>
                  <a:pt x="262" y="74"/>
                  <a:pt x="257" y="74"/>
                  <a:pt x="252" y="74"/>
                </a:cubicBezTo>
                <a:cubicBezTo>
                  <a:pt x="249" y="74"/>
                  <a:pt x="248" y="75"/>
                  <a:pt x="248" y="78"/>
                </a:cubicBezTo>
                <a:cubicBezTo>
                  <a:pt x="249" y="90"/>
                  <a:pt x="248" y="103"/>
                  <a:pt x="248" y="115"/>
                </a:cubicBezTo>
                <a:cubicBezTo>
                  <a:pt x="248" y="148"/>
                  <a:pt x="249" y="181"/>
                  <a:pt x="248" y="213"/>
                </a:cubicBezTo>
                <a:cubicBezTo>
                  <a:pt x="248" y="218"/>
                  <a:pt x="250" y="219"/>
                  <a:pt x="254" y="218"/>
                </a:cubicBezTo>
                <a:cubicBezTo>
                  <a:pt x="258" y="218"/>
                  <a:pt x="263" y="218"/>
                  <a:pt x="268" y="218"/>
                </a:cubicBezTo>
                <a:cubicBezTo>
                  <a:pt x="271" y="219"/>
                  <a:pt x="272" y="218"/>
                  <a:pt x="272" y="214"/>
                </a:cubicBezTo>
                <a:cubicBezTo>
                  <a:pt x="272" y="192"/>
                  <a:pt x="272" y="169"/>
                  <a:pt x="272" y="146"/>
                </a:cubicBezTo>
                <a:cubicBezTo>
                  <a:pt x="272" y="124"/>
                  <a:pt x="272" y="101"/>
                  <a:pt x="272" y="78"/>
                </a:cubicBezTo>
                <a:close/>
                <a:moveTo>
                  <a:pt x="260" y="8"/>
                </a:moveTo>
                <a:cubicBezTo>
                  <a:pt x="252" y="8"/>
                  <a:pt x="245" y="15"/>
                  <a:pt x="245" y="23"/>
                </a:cubicBezTo>
                <a:cubicBezTo>
                  <a:pt x="245" y="32"/>
                  <a:pt x="252" y="38"/>
                  <a:pt x="260" y="38"/>
                </a:cubicBezTo>
                <a:cubicBezTo>
                  <a:pt x="269" y="38"/>
                  <a:pt x="275" y="31"/>
                  <a:pt x="276" y="23"/>
                </a:cubicBezTo>
                <a:cubicBezTo>
                  <a:pt x="276" y="14"/>
                  <a:pt x="269" y="7"/>
                  <a:pt x="260" y="8"/>
                </a:cubicBezTo>
                <a:close/>
                <a:moveTo>
                  <a:pt x="183" y="47"/>
                </a:moveTo>
                <a:cubicBezTo>
                  <a:pt x="183" y="48"/>
                  <a:pt x="183" y="50"/>
                  <a:pt x="183" y="52"/>
                </a:cubicBezTo>
                <a:cubicBezTo>
                  <a:pt x="184" y="53"/>
                  <a:pt x="183" y="55"/>
                  <a:pt x="183" y="56"/>
                </a:cubicBezTo>
                <a:cubicBezTo>
                  <a:pt x="184" y="53"/>
                  <a:pt x="184" y="50"/>
                  <a:pt x="184" y="47"/>
                </a:cubicBezTo>
                <a:cubicBezTo>
                  <a:pt x="184" y="46"/>
                  <a:pt x="184" y="46"/>
                  <a:pt x="183" y="47"/>
                </a:cubicBezTo>
                <a:close/>
                <a:moveTo>
                  <a:pt x="24" y="48"/>
                </a:moveTo>
                <a:cubicBezTo>
                  <a:pt x="24" y="46"/>
                  <a:pt x="24" y="45"/>
                  <a:pt x="22" y="45"/>
                </a:cubicBezTo>
                <a:cubicBezTo>
                  <a:pt x="22" y="46"/>
                  <a:pt x="22" y="47"/>
                  <a:pt x="23" y="49"/>
                </a:cubicBezTo>
                <a:cubicBezTo>
                  <a:pt x="23" y="48"/>
                  <a:pt x="24" y="48"/>
                  <a:pt x="24" y="48"/>
                </a:cubicBezTo>
                <a:close/>
                <a:moveTo>
                  <a:pt x="185" y="45"/>
                </a:moveTo>
                <a:cubicBezTo>
                  <a:pt x="185" y="45"/>
                  <a:pt x="185" y="44"/>
                  <a:pt x="184" y="44"/>
                </a:cubicBezTo>
                <a:cubicBezTo>
                  <a:pt x="183" y="45"/>
                  <a:pt x="183" y="46"/>
                  <a:pt x="183" y="47"/>
                </a:cubicBezTo>
                <a:cubicBezTo>
                  <a:pt x="184" y="47"/>
                  <a:pt x="184" y="47"/>
                  <a:pt x="184" y="47"/>
                </a:cubicBezTo>
                <a:cubicBezTo>
                  <a:pt x="184" y="47"/>
                  <a:pt x="184" y="47"/>
                  <a:pt x="184" y="47"/>
                </a:cubicBezTo>
                <a:cubicBezTo>
                  <a:pt x="185" y="46"/>
                  <a:pt x="185" y="46"/>
                  <a:pt x="185" y="45"/>
                </a:cubicBezTo>
                <a:close/>
                <a:moveTo>
                  <a:pt x="1329" y="213"/>
                </a:moveTo>
                <a:cubicBezTo>
                  <a:pt x="1320" y="189"/>
                  <a:pt x="1310" y="164"/>
                  <a:pt x="1301" y="140"/>
                </a:cubicBezTo>
                <a:cubicBezTo>
                  <a:pt x="1285" y="100"/>
                  <a:pt x="1270" y="60"/>
                  <a:pt x="1255" y="20"/>
                </a:cubicBezTo>
                <a:cubicBezTo>
                  <a:pt x="1254" y="17"/>
                  <a:pt x="1252" y="16"/>
                  <a:pt x="1249" y="16"/>
                </a:cubicBezTo>
                <a:cubicBezTo>
                  <a:pt x="1244" y="17"/>
                  <a:pt x="1239" y="17"/>
                  <a:pt x="1234" y="16"/>
                </a:cubicBezTo>
                <a:cubicBezTo>
                  <a:pt x="1230" y="16"/>
                  <a:pt x="1228" y="17"/>
                  <a:pt x="1227" y="21"/>
                </a:cubicBezTo>
                <a:cubicBezTo>
                  <a:pt x="1210" y="64"/>
                  <a:pt x="1194" y="108"/>
                  <a:pt x="1177" y="151"/>
                </a:cubicBezTo>
                <a:cubicBezTo>
                  <a:pt x="1169" y="172"/>
                  <a:pt x="1161" y="192"/>
                  <a:pt x="1153" y="213"/>
                </a:cubicBezTo>
                <a:cubicBezTo>
                  <a:pt x="1151" y="218"/>
                  <a:pt x="1151" y="218"/>
                  <a:pt x="1157" y="218"/>
                </a:cubicBezTo>
                <a:cubicBezTo>
                  <a:pt x="1163" y="218"/>
                  <a:pt x="1168" y="218"/>
                  <a:pt x="1174" y="218"/>
                </a:cubicBezTo>
                <a:cubicBezTo>
                  <a:pt x="1177" y="219"/>
                  <a:pt x="1178" y="218"/>
                  <a:pt x="1179" y="215"/>
                </a:cubicBezTo>
                <a:cubicBezTo>
                  <a:pt x="1185" y="199"/>
                  <a:pt x="1191" y="183"/>
                  <a:pt x="1196" y="167"/>
                </a:cubicBezTo>
                <a:cubicBezTo>
                  <a:pt x="1197" y="163"/>
                  <a:pt x="1199" y="162"/>
                  <a:pt x="1203" y="162"/>
                </a:cubicBezTo>
                <a:cubicBezTo>
                  <a:pt x="1228" y="162"/>
                  <a:pt x="1254" y="162"/>
                  <a:pt x="1279" y="162"/>
                </a:cubicBezTo>
                <a:cubicBezTo>
                  <a:pt x="1282" y="162"/>
                  <a:pt x="1284" y="163"/>
                  <a:pt x="1285" y="166"/>
                </a:cubicBezTo>
                <a:cubicBezTo>
                  <a:pt x="1290" y="179"/>
                  <a:pt x="1295" y="193"/>
                  <a:pt x="1300" y="206"/>
                </a:cubicBezTo>
                <a:cubicBezTo>
                  <a:pt x="1301" y="210"/>
                  <a:pt x="1302" y="216"/>
                  <a:pt x="1305" y="218"/>
                </a:cubicBezTo>
                <a:cubicBezTo>
                  <a:pt x="1308" y="220"/>
                  <a:pt x="1313" y="218"/>
                  <a:pt x="1318" y="218"/>
                </a:cubicBezTo>
                <a:cubicBezTo>
                  <a:pt x="1318" y="218"/>
                  <a:pt x="1318" y="218"/>
                  <a:pt x="1318" y="218"/>
                </a:cubicBezTo>
                <a:cubicBezTo>
                  <a:pt x="1320" y="218"/>
                  <a:pt x="1323" y="218"/>
                  <a:pt x="1325" y="218"/>
                </a:cubicBezTo>
                <a:cubicBezTo>
                  <a:pt x="1331" y="218"/>
                  <a:pt x="1331" y="218"/>
                  <a:pt x="1329" y="213"/>
                </a:cubicBezTo>
                <a:close/>
                <a:moveTo>
                  <a:pt x="1270" y="140"/>
                </a:moveTo>
                <a:cubicBezTo>
                  <a:pt x="1250" y="140"/>
                  <a:pt x="1231" y="140"/>
                  <a:pt x="1212" y="140"/>
                </a:cubicBezTo>
                <a:cubicBezTo>
                  <a:pt x="1206" y="140"/>
                  <a:pt x="1206" y="140"/>
                  <a:pt x="1208" y="135"/>
                </a:cubicBezTo>
                <a:cubicBezTo>
                  <a:pt x="1218" y="108"/>
                  <a:pt x="1227" y="82"/>
                  <a:pt x="1237" y="56"/>
                </a:cubicBezTo>
                <a:cubicBezTo>
                  <a:pt x="1238" y="52"/>
                  <a:pt x="1239" y="47"/>
                  <a:pt x="1240" y="43"/>
                </a:cubicBezTo>
                <a:cubicBezTo>
                  <a:pt x="1250" y="74"/>
                  <a:pt x="1263" y="104"/>
                  <a:pt x="1273" y="135"/>
                </a:cubicBezTo>
                <a:cubicBezTo>
                  <a:pt x="1275" y="140"/>
                  <a:pt x="1275" y="140"/>
                  <a:pt x="1270" y="140"/>
                </a:cubicBezTo>
                <a:close/>
                <a:moveTo>
                  <a:pt x="1839" y="122"/>
                </a:moveTo>
                <a:cubicBezTo>
                  <a:pt x="1836" y="104"/>
                  <a:pt x="1829" y="88"/>
                  <a:pt x="1813" y="78"/>
                </a:cubicBezTo>
                <a:cubicBezTo>
                  <a:pt x="1789" y="65"/>
                  <a:pt x="1747" y="66"/>
                  <a:pt x="1726" y="104"/>
                </a:cubicBezTo>
                <a:cubicBezTo>
                  <a:pt x="1715" y="122"/>
                  <a:pt x="1713" y="143"/>
                  <a:pt x="1716" y="164"/>
                </a:cubicBezTo>
                <a:cubicBezTo>
                  <a:pt x="1717" y="175"/>
                  <a:pt x="1721" y="185"/>
                  <a:pt x="1727" y="195"/>
                </a:cubicBezTo>
                <a:cubicBezTo>
                  <a:pt x="1737" y="211"/>
                  <a:pt x="1753" y="220"/>
                  <a:pt x="1772" y="221"/>
                </a:cubicBezTo>
                <a:cubicBezTo>
                  <a:pt x="1791" y="223"/>
                  <a:pt x="1810" y="221"/>
                  <a:pt x="1827" y="210"/>
                </a:cubicBezTo>
                <a:cubicBezTo>
                  <a:pt x="1829" y="209"/>
                  <a:pt x="1831" y="209"/>
                  <a:pt x="1831" y="206"/>
                </a:cubicBezTo>
                <a:cubicBezTo>
                  <a:pt x="1831" y="200"/>
                  <a:pt x="1831" y="193"/>
                  <a:pt x="1831" y="186"/>
                </a:cubicBezTo>
                <a:cubicBezTo>
                  <a:pt x="1818" y="196"/>
                  <a:pt x="1805" y="201"/>
                  <a:pt x="1791" y="202"/>
                </a:cubicBezTo>
                <a:cubicBezTo>
                  <a:pt x="1774" y="203"/>
                  <a:pt x="1758" y="199"/>
                  <a:pt x="1748" y="184"/>
                </a:cubicBezTo>
                <a:cubicBezTo>
                  <a:pt x="1742" y="176"/>
                  <a:pt x="1740" y="167"/>
                  <a:pt x="1739" y="157"/>
                </a:cubicBezTo>
                <a:cubicBezTo>
                  <a:pt x="1739" y="153"/>
                  <a:pt x="1740" y="152"/>
                  <a:pt x="1744" y="152"/>
                </a:cubicBezTo>
                <a:cubicBezTo>
                  <a:pt x="1775" y="152"/>
                  <a:pt x="1806" y="152"/>
                  <a:pt x="1837" y="152"/>
                </a:cubicBezTo>
                <a:cubicBezTo>
                  <a:pt x="1840" y="152"/>
                  <a:pt x="1841" y="152"/>
                  <a:pt x="1841" y="149"/>
                </a:cubicBezTo>
                <a:cubicBezTo>
                  <a:pt x="1841" y="140"/>
                  <a:pt x="1841" y="131"/>
                  <a:pt x="1839" y="122"/>
                </a:cubicBezTo>
                <a:close/>
                <a:moveTo>
                  <a:pt x="1809" y="132"/>
                </a:moveTo>
                <a:cubicBezTo>
                  <a:pt x="1799" y="132"/>
                  <a:pt x="1788" y="132"/>
                  <a:pt x="1778" y="132"/>
                </a:cubicBezTo>
                <a:cubicBezTo>
                  <a:pt x="1766" y="132"/>
                  <a:pt x="1755" y="132"/>
                  <a:pt x="1743" y="132"/>
                </a:cubicBezTo>
                <a:cubicBezTo>
                  <a:pt x="1741" y="132"/>
                  <a:pt x="1739" y="133"/>
                  <a:pt x="1740" y="130"/>
                </a:cubicBezTo>
                <a:cubicBezTo>
                  <a:pt x="1743" y="114"/>
                  <a:pt x="1750" y="101"/>
                  <a:pt x="1765" y="94"/>
                </a:cubicBezTo>
                <a:cubicBezTo>
                  <a:pt x="1789" y="83"/>
                  <a:pt x="1814" y="97"/>
                  <a:pt x="1816" y="124"/>
                </a:cubicBezTo>
                <a:cubicBezTo>
                  <a:pt x="1817" y="132"/>
                  <a:pt x="1817" y="132"/>
                  <a:pt x="1809" y="132"/>
                </a:cubicBezTo>
                <a:close/>
                <a:moveTo>
                  <a:pt x="654" y="135"/>
                </a:moveTo>
                <a:cubicBezTo>
                  <a:pt x="652" y="115"/>
                  <a:pt x="646" y="98"/>
                  <a:pt x="630" y="85"/>
                </a:cubicBezTo>
                <a:cubicBezTo>
                  <a:pt x="616" y="73"/>
                  <a:pt x="599" y="70"/>
                  <a:pt x="582" y="71"/>
                </a:cubicBezTo>
                <a:cubicBezTo>
                  <a:pt x="551" y="71"/>
                  <a:pt x="526" y="88"/>
                  <a:pt x="517" y="116"/>
                </a:cubicBezTo>
                <a:cubicBezTo>
                  <a:pt x="513" y="129"/>
                  <a:pt x="512" y="142"/>
                  <a:pt x="512" y="155"/>
                </a:cubicBezTo>
                <a:cubicBezTo>
                  <a:pt x="514" y="189"/>
                  <a:pt x="537" y="220"/>
                  <a:pt x="577" y="222"/>
                </a:cubicBezTo>
                <a:cubicBezTo>
                  <a:pt x="601" y="223"/>
                  <a:pt x="623" y="216"/>
                  <a:pt x="638" y="197"/>
                </a:cubicBezTo>
                <a:cubicBezTo>
                  <a:pt x="650" y="182"/>
                  <a:pt x="654" y="164"/>
                  <a:pt x="654" y="144"/>
                </a:cubicBezTo>
                <a:cubicBezTo>
                  <a:pt x="654" y="142"/>
                  <a:pt x="654" y="138"/>
                  <a:pt x="654" y="135"/>
                </a:cubicBezTo>
                <a:close/>
                <a:moveTo>
                  <a:pt x="627" y="171"/>
                </a:moveTo>
                <a:cubicBezTo>
                  <a:pt x="620" y="194"/>
                  <a:pt x="602" y="204"/>
                  <a:pt x="580" y="202"/>
                </a:cubicBezTo>
                <a:cubicBezTo>
                  <a:pt x="555" y="200"/>
                  <a:pt x="540" y="183"/>
                  <a:pt x="537" y="159"/>
                </a:cubicBezTo>
                <a:cubicBezTo>
                  <a:pt x="535" y="148"/>
                  <a:pt x="536" y="137"/>
                  <a:pt x="539" y="126"/>
                </a:cubicBezTo>
                <a:cubicBezTo>
                  <a:pt x="544" y="103"/>
                  <a:pt x="561" y="91"/>
                  <a:pt x="584" y="91"/>
                </a:cubicBezTo>
                <a:cubicBezTo>
                  <a:pt x="607" y="91"/>
                  <a:pt x="623" y="103"/>
                  <a:pt x="628" y="125"/>
                </a:cubicBezTo>
                <a:cubicBezTo>
                  <a:pt x="631" y="140"/>
                  <a:pt x="631" y="156"/>
                  <a:pt x="627" y="171"/>
                </a:cubicBezTo>
                <a:close/>
                <a:moveTo>
                  <a:pt x="916" y="129"/>
                </a:moveTo>
                <a:cubicBezTo>
                  <a:pt x="914" y="112"/>
                  <a:pt x="908" y="98"/>
                  <a:pt x="895" y="86"/>
                </a:cubicBezTo>
                <a:cubicBezTo>
                  <a:pt x="880" y="73"/>
                  <a:pt x="861" y="70"/>
                  <a:pt x="842" y="71"/>
                </a:cubicBezTo>
                <a:cubicBezTo>
                  <a:pt x="815" y="73"/>
                  <a:pt x="795" y="85"/>
                  <a:pt x="783" y="110"/>
                </a:cubicBezTo>
                <a:cubicBezTo>
                  <a:pt x="777" y="122"/>
                  <a:pt x="776" y="135"/>
                  <a:pt x="776" y="148"/>
                </a:cubicBezTo>
                <a:cubicBezTo>
                  <a:pt x="775" y="190"/>
                  <a:pt x="801" y="220"/>
                  <a:pt x="841" y="222"/>
                </a:cubicBezTo>
                <a:cubicBezTo>
                  <a:pt x="870" y="224"/>
                  <a:pt x="896" y="211"/>
                  <a:pt x="909" y="185"/>
                </a:cubicBezTo>
                <a:cubicBezTo>
                  <a:pt x="918" y="167"/>
                  <a:pt x="919" y="148"/>
                  <a:pt x="916" y="129"/>
                </a:cubicBezTo>
                <a:close/>
                <a:moveTo>
                  <a:pt x="890" y="171"/>
                </a:moveTo>
                <a:cubicBezTo>
                  <a:pt x="884" y="194"/>
                  <a:pt x="866" y="204"/>
                  <a:pt x="843" y="202"/>
                </a:cubicBezTo>
                <a:cubicBezTo>
                  <a:pt x="817" y="200"/>
                  <a:pt x="802" y="181"/>
                  <a:pt x="800" y="156"/>
                </a:cubicBezTo>
                <a:cubicBezTo>
                  <a:pt x="799" y="153"/>
                  <a:pt x="800" y="150"/>
                  <a:pt x="800" y="147"/>
                </a:cubicBezTo>
                <a:cubicBezTo>
                  <a:pt x="799" y="133"/>
                  <a:pt x="802" y="119"/>
                  <a:pt x="811" y="107"/>
                </a:cubicBezTo>
                <a:cubicBezTo>
                  <a:pt x="823" y="92"/>
                  <a:pt x="839" y="89"/>
                  <a:pt x="857" y="92"/>
                </a:cubicBezTo>
                <a:cubicBezTo>
                  <a:pt x="875" y="94"/>
                  <a:pt x="886" y="106"/>
                  <a:pt x="891" y="123"/>
                </a:cubicBezTo>
                <a:cubicBezTo>
                  <a:pt x="895" y="139"/>
                  <a:pt x="895" y="155"/>
                  <a:pt x="890" y="17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Tree>
    <p:extLst>
      <p:ext uri="{BB962C8B-B14F-4D97-AF65-F5344CB8AC3E}">
        <p14:creationId xmlns:p14="http://schemas.microsoft.com/office/powerpoint/2010/main" val="268197555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9"/>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500" fill="hold"/>
                                        <p:tgtEl>
                                          <p:spTgt spid="29"/>
                                        </p:tgtEl>
                                      </p:cBhvr>
                                      <p:by x="0" y="0"/>
                                    </p:animScale>
                                  </p:childTnLst>
                                </p:cTn>
                              </p:par>
                              <p:par>
                                <p:cTn id="9" presetID="1" presetClass="entr" presetSubtype="0" fill="hold" grpId="0" nodeType="withEffect">
                                  <p:stCondLst>
                                    <p:cond delay="0"/>
                                  </p:stCondLst>
                                  <p:childTnLst>
                                    <p:set>
                                      <p:cBhvr>
                                        <p:cTn id="10" dur="1" fill="hold">
                                          <p:stCondLst>
                                            <p:cond delay="499"/>
                                          </p:stCondLst>
                                        </p:cTn>
                                        <p:tgtEl>
                                          <p:spTgt spid="31"/>
                                        </p:tgtEl>
                                        <p:attrNameLst>
                                          <p:attrName>style.visibility</p:attrName>
                                        </p:attrNameLst>
                                      </p:cBhvr>
                                      <p:to>
                                        <p:strVal val="visible"/>
                                      </p:to>
                                    </p:set>
                                  </p:childTnLst>
                                </p:cTn>
                              </p:par>
                              <p:par>
                                <p:cTn id="11" presetID="6" presetClass="emph" presetSubtype="0" accel="100000" autoRev="1" fill="hold" grpId="1" nodeType="withEffect">
                                  <p:stCondLst>
                                    <p:cond delay="0"/>
                                  </p:stCondLst>
                                  <p:childTnLst>
                                    <p:animScale>
                                      <p:cBhvr>
                                        <p:cTn id="12" dur="500" fill="hold"/>
                                        <p:tgtEl>
                                          <p:spTgt spid="31"/>
                                        </p:tgtEl>
                                      </p:cBhvr>
                                      <p:by x="0" y="0"/>
                                    </p:animScale>
                                  </p:childTnLst>
                                </p:cTn>
                              </p:par>
                              <p:par>
                                <p:cTn id="13" presetID="1" presetClass="entr" presetSubtype="0" fill="hold" grpId="0" nodeType="withEffect">
                                  <p:stCondLst>
                                    <p:cond delay="0"/>
                                  </p:stCondLst>
                                  <p:childTnLst>
                                    <p:set>
                                      <p:cBhvr>
                                        <p:cTn id="14" dur="1" fill="hold">
                                          <p:stCondLst>
                                            <p:cond delay="499"/>
                                          </p:stCondLst>
                                        </p:cTn>
                                        <p:tgtEl>
                                          <p:spTgt spid="30"/>
                                        </p:tgtEl>
                                        <p:attrNameLst>
                                          <p:attrName>style.visibility</p:attrName>
                                        </p:attrNameLst>
                                      </p:cBhvr>
                                      <p:to>
                                        <p:strVal val="visible"/>
                                      </p:to>
                                    </p:set>
                                  </p:childTnLst>
                                </p:cTn>
                              </p:par>
                              <p:par>
                                <p:cTn id="15" presetID="6" presetClass="emph" presetSubtype="0" accel="100000" autoRev="1" fill="hold" grpId="1" nodeType="withEffect">
                                  <p:stCondLst>
                                    <p:cond delay="0"/>
                                  </p:stCondLst>
                                  <p:childTnLst>
                                    <p:animScale>
                                      <p:cBhvr>
                                        <p:cTn id="16" dur="500" fill="hold"/>
                                        <p:tgtEl>
                                          <p:spTgt spid="30"/>
                                        </p:tgtEl>
                                      </p:cBhvr>
                                      <p:by x="0" y="0"/>
                                    </p:animScale>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63" presetClass="path" presetSubtype="0" accel="50000" decel="50000" fill="hold" grpId="1" nodeType="withEffect">
                                  <p:stCondLst>
                                    <p:cond delay="0"/>
                                  </p:stCondLst>
                                  <p:childTnLst>
                                    <p:animMotion origin="layout" path="M -0.01622 -2.4739E-6 L 4.41409E-6 -2.4739E-6 " pathEditMode="relative" rAng="0" ptsTypes="AA">
                                      <p:cBhvr>
                                        <p:cTn id="22" dur="750" fill="hold"/>
                                        <p:tgtEl>
                                          <p:spTgt spid="20"/>
                                        </p:tgtEl>
                                        <p:attrNameLst>
                                          <p:attrName>ppt_x</p:attrName>
                                          <p:attrName>ppt_y</p:attrName>
                                        </p:attrNameLst>
                                      </p:cBhvr>
                                      <p:rCtr x="804" y="0"/>
                                    </p:animMotion>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63" presetClass="path" presetSubtype="0" decel="100000" fill="hold" grpId="1" nodeType="withEffect">
                                  <p:stCondLst>
                                    <p:cond delay="0"/>
                                  </p:stCondLst>
                                  <p:childTnLst>
                                    <p:animMotion origin="layout" path="M 2.93592E-7 -2.12438E-6 L 0.01953 -2.12438E-6 " pathEditMode="relative" rAng="0" ptsTypes="AA">
                                      <p:cBhvr>
                                        <p:cTn id="27" dur="750" spd="-100000" fill="hold"/>
                                        <p:tgtEl>
                                          <p:spTgt spid="19"/>
                                        </p:tgtEl>
                                        <p:attrNameLst>
                                          <p:attrName>ppt_x</p:attrName>
                                          <p:attrName>ppt_y</p:attrName>
                                        </p:attrNameLst>
                                      </p:cBhvr>
                                      <p:rCtr x="970" y="0"/>
                                    </p:animMotion>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63" presetClass="path" presetSubtype="0" accel="50000" decel="50000" fill="hold" grpId="1" nodeType="withEffect">
                                  <p:stCondLst>
                                    <p:cond delay="0"/>
                                  </p:stCondLst>
                                  <p:childTnLst>
                                    <p:animMotion origin="layout" path="M -0.01621 3.13209E-7 L -4.36303E-6 3.13209E-7 " pathEditMode="relative" rAng="0" ptsTypes="AA">
                                      <p:cBhvr>
                                        <p:cTn id="32" dur="750" fill="hold"/>
                                        <p:tgtEl>
                                          <p:spTgt spid="18"/>
                                        </p:tgtEl>
                                        <p:attrNameLst>
                                          <p:attrName>ppt_x</p:attrName>
                                          <p:attrName>ppt_y</p:attrName>
                                        </p:attrNameLst>
                                      </p:cBhvr>
                                      <p:rCtr x="804" y="0"/>
                                    </p:animMotion>
                                  </p:childTnLst>
                                </p:cTn>
                              </p:par>
                              <p:par>
                                <p:cTn id="33" presetID="10"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par>
                                <p:cTn id="36" presetID="63" presetClass="path" presetSubtype="0" accel="50000" decel="50000" fill="hold" grpId="1" nodeType="withEffect">
                                  <p:stCondLst>
                                    <p:cond delay="0"/>
                                  </p:stCondLst>
                                  <p:childTnLst>
                                    <p:animMotion origin="layout" path="M -0.01621 4.57104E-6 L 2.55297E-7 4.57104E-6 " pathEditMode="relative" rAng="0" ptsTypes="AA">
                                      <p:cBhvr>
                                        <p:cTn id="37" dur="750" fill="hold"/>
                                        <p:tgtEl>
                                          <p:spTgt spid="38"/>
                                        </p:tgtEl>
                                        <p:attrNameLst>
                                          <p:attrName>ppt_x</p:attrName>
                                          <p:attrName>ppt_y</p:attrName>
                                        </p:attrNameLst>
                                      </p:cBhvr>
                                      <p:rCtr x="804" y="0"/>
                                    </p:animMotion>
                                  </p:childTnLst>
                                </p:cTn>
                              </p:par>
                              <p:par>
                                <p:cTn id="38" presetID="10" presetClass="entr" presetSubtype="0"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63" presetClass="path" presetSubtype="0" decel="100000" fill="hold" grpId="1" nodeType="withEffect">
                                  <p:stCondLst>
                                    <p:cond delay="0"/>
                                  </p:stCondLst>
                                  <p:childTnLst>
                                    <p:animMotion origin="layout" path="M -3.3929E-6 -3.26373E-6 L 0.01953 -3.26373E-6 " pathEditMode="relative" rAng="0" ptsTypes="AA">
                                      <p:cBhvr>
                                        <p:cTn id="42" dur="750" spd="-100000" fill="hold"/>
                                        <p:tgtEl>
                                          <p:spTgt spid="37"/>
                                        </p:tgtEl>
                                        <p:attrNameLst>
                                          <p:attrName>ppt_x</p:attrName>
                                          <p:attrName>ppt_y</p:attrName>
                                        </p:attrNameLst>
                                      </p:cBhvr>
                                      <p:rCtr x="970" y="0"/>
                                    </p:animMotion>
                                  </p:childTnLst>
                                </p:cTn>
                              </p:par>
                              <p:par>
                                <p:cTn id="43" presetID="10"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63" presetClass="path" presetSubtype="0" accel="50000" decel="50000" fill="hold" grpId="1" nodeType="withEffect">
                                  <p:stCondLst>
                                    <p:cond delay="0"/>
                                  </p:stCondLst>
                                  <p:childTnLst>
                                    <p:animMotion origin="layout" path="M -0.01621 4.10803E-6 L 1.5905E-6 4.10803E-6 " pathEditMode="relative" rAng="0" ptsTypes="AA">
                                      <p:cBhvr>
                                        <p:cTn id="47" dur="750" fill="hold"/>
                                        <p:tgtEl>
                                          <p:spTgt spid="39"/>
                                        </p:tgtEl>
                                        <p:attrNameLst>
                                          <p:attrName>ppt_x</p:attrName>
                                          <p:attrName>ppt_y</p:attrName>
                                        </p:attrNameLst>
                                      </p:cBhvr>
                                      <p:rCtr x="80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0" grpId="0"/>
      <p:bldP spid="20" grpId="1"/>
      <p:bldP spid="19" grpId="0"/>
      <p:bldP spid="19" grpId="1"/>
      <p:bldP spid="29" grpId="0" animBg="1"/>
      <p:bldP spid="29" grpId="1" animBg="1"/>
      <p:bldP spid="30" grpId="0" animBg="1"/>
      <p:bldP spid="30" grpId="1" animBg="1"/>
      <p:bldP spid="31" grpId="0" animBg="1"/>
      <p:bldP spid="31" grpId="1" animBg="1"/>
      <p:bldP spid="37" grpId="0" animBg="1"/>
      <p:bldP spid="37" grpId="1" animBg="1"/>
      <p:bldP spid="38" grpId="0" animBg="1"/>
      <p:bldP spid="38" grpId="1" animBg="1"/>
      <p:bldP spid="39" grpId="0" animBg="1"/>
      <p:bldP spid="3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6440" y="1515762"/>
            <a:ext cx="2797413" cy="279741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6124" y="1963776"/>
            <a:ext cx="2572775" cy="2062509"/>
          </a:xfrm>
          <a:prstGeom prst="rect">
            <a:avLst/>
          </a:prstGeom>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 y="1476909"/>
            <a:ext cx="4973179" cy="2797413"/>
          </a:xfrm>
          <a:prstGeom prst="rect">
            <a:avLst/>
          </a:prstGeom>
        </p:spPr>
      </p:pic>
      <p:sp>
        <p:nvSpPr>
          <p:cNvPr id="24" name="TextBox 23"/>
          <p:cNvSpPr txBox="1"/>
          <p:nvPr/>
        </p:nvSpPr>
        <p:spPr>
          <a:xfrm>
            <a:off x="284288" y="4578968"/>
            <a:ext cx="5922550" cy="1975926"/>
          </a:xfrm>
          <a:prstGeom prst="rect">
            <a:avLst/>
          </a:prstGeom>
          <a:noFill/>
        </p:spPr>
        <p:txBody>
          <a:bodyPr wrap="square" rtlCol="0">
            <a:spAutoFit/>
          </a:bodyPr>
          <a:lstStyle/>
          <a:p>
            <a:pPr defTabSz="932563"/>
            <a:r>
              <a:rPr lang="en-US" sz="2040" b="1" dirty="0">
                <a:solidFill>
                  <a:srgbClr val="505050"/>
                </a:solidFill>
              </a:rPr>
              <a:t>Windows 8 Tablet</a:t>
            </a:r>
          </a:p>
          <a:p>
            <a:pPr marL="466209" indent="-466209" defTabSz="932563">
              <a:buFont typeface="Arial" panose="020B0604020202020204" pitchFamily="34" charset="0"/>
              <a:buChar char="•"/>
            </a:pPr>
            <a:r>
              <a:rPr lang="en-US" sz="2040" dirty="0">
                <a:solidFill>
                  <a:srgbClr val="505050"/>
                </a:solidFill>
              </a:rPr>
              <a:t>Initial Release Jan 2013</a:t>
            </a:r>
          </a:p>
          <a:p>
            <a:pPr marL="466209" indent="-466209" defTabSz="932563">
              <a:buFont typeface="Arial" panose="020B0604020202020204" pitchFamily="34" charset="0"/>
              <a:buChar char="•"/>
            </a:pPr>
            <a:r>
              <a:rPr lang="en-US" sz="2040" dirty="0">
                <a:solidFill>
                  <a:srgbClr val="505050"/>
                </a:solidFill>
              </a:rPr>
              <a:t>Release 7 July 2014</a:t>
            </a:r>
          </a:p>
          <a:p>
            <a:pPr marL="466209" indent="-466209" defTabSz="932563">
              <a:buFont typeface="Arial" panose="020B0604020202020204" pitchFamily="34" charset="0"/>
              <a:buChar char="•"/>
            </a:pPr>
            <a:r>
              <a:rPr lang="en-US" sz="2040" dirty="0">
                <a:solidFill>
                  <a:srgbClr val="505050"/>
                </a:solidFill>
              </a:rPr>
              <a:t>Excel, SSRS and MR </a:t>
            </a:r>
            <a:r>
              <a:rPr lang="en-US" sz="2040" dirty="0" smtClean="0">
                <a:solidFill>
                  <a:srgbClr val="505050"/>
                </a:solidFill>
              </a:rPr>
              <a:t>content</a:t>
            </a:r>
          </a:p>
          <a:p>
            <a:pPr marL="466209" indent="-466209" defTabSz="932563">
              <a:buFont typeface="Arial" panose="020B0604020202020204" pitchFamily="34" charset="0"/>
              <a:buChar char="•"/>
            </a:pPr>
            <a:r>
              <a:rPr lang="en-US" sz="2040" dirty="0" smtClean="0">
                <a:solidFill>
                  <a:srgbClr val="505050"/>
                </a:solidFill>
              </a:rPr>
              <a:t>Available in Windows store</a:t>
            </a:r>
            <a:endParaRPr lang="en-US" sz="2040" dirty="0">
              <a:solidFill>
                <a:srgbClr val="505050"/>
              </a:solidFill>
            </a:endParaRPr>
          </a:p>
          <a:p>
            <a:pPr defTabSz="932563"/>
            <a:endParaRPr lang="en-US" sz="2040" dirty="0">
              <a:solidFill>
                <a:srgbClr val="505050"/>
              </a:solidFill>
            </a:endParaRPr>
          </a:p>
        </p:txBody>
      </p:sp>
      <p:sp>
        <p:nvSpPr>
          <p:cNvPr id="27" name="TextBox 26"/>
          <p:cNvSpPr txBox="1"/>
          <p:nvPr/>
        </p:nvSpPr>
        <p:spPr>
          <a:xfrm>
            <a:off x="4823620" y="4528632"/>
            <a:ext cx="3783052" cy="2095317"/>
          </a:xfrm>
          <a:prstGeom prst="rect">
            <a:avLst/>
          </a:prstGeom>
          <a:noFill/>
        </p:spPr>
        <p:txBody>
          <a:bodyPr wrap="square" rtlCol="0">
            <a:spAutoFit/>
          </a:bodyPr>
          <a:lstStyle/>
          <a:p>
            <a:pPr defTabSz="932563"/>
            <a:r>
              <a:rPr lang="en-US" sz="2040" b="1" dirty="0">
                <a:solidFill>
                  <a:srgbClr val="505050"/>
                </a:solidFill>
              </a:rPr>
              <a:t>Apple iPad                                   </a:t>
            </a:r>
          </a:p>
          <a:p>
            <a:pPr marL="466209" indent="-466209" defTabSz="932563">
              <a:buFont typeface="Arial" panose="020B0604020202020204" pitchFamily="34" charset="0"/>
              <a:buChar char="•"/>
            </a:pPr>
            <a:r>
              <a:rPr lang="en-US" sz="2040" dirty="0">
                <a:solidFill>
                  <a:srgbClr val="505050"/>
                </a:solidFill>
              </a:rPr>
              <a:t>Initial Release Sep 2014</a:t>
            </a:r>
          </a:p>
          <a:p>
            <a:pPr marL="466209" indent="-466209" defTabSz="932563">
              <a:buFont typeface="Arial" panose="020B0604020202020204" pitchFamily="34" charset="0"/>
              <a:buChar char="•"/>
            </a:pPr>
            <a:r>
              <a:rPr lang="en-US" sz="2040" dirty="0">
                <a:solidFill>
                  <a:srgbClr val="505050"/>
                </a:solidFill>
              </a:rPr>
              <a:t>Excel, SSRS and MR content</a:t>
            </a:r>
          </a:p>
          <a:p>
            <a:pPr marL="466209" indent="-466209" defTabSz="932563">
              <a:buFont typeface="Arial" panose="020B0604020202020204" pitchFamily="34" charset="0"/>
              <a:buChar char="•"/>
            </a:pPr>
            <a:r>
              <a:rPr lang="en-US" sz="2000" dirty="0">
                <a:solidFill>
                  <a:srgbClr val="505050"/>
                </a:solidFill>
              </a:rPr>
              <a:t>Available in </a:t>
            </a:r>
            <a:r>
              <a:rPr lang="en-US" sz="2000" dirty="0" smtClean="0">
                <a:solidFill>
                  <a:srgbClr val="505050"/>
                </a:solidFill>
              </a:rPr>
              <a:t>iTunes store</a:t>
            </a:r>
            <a:endParaRPr lang="en-US" sz="2000" dirty="0">
              <a:solidFill>
                <a:srgbClr val="505050"/>
              </a:solidFill>
            </a:endParaRPr>
          </a:p>
          <a:p>
            <a:pPr marL="466209" indent="-466209" defTabSz="932563">
              <a:buFont typeface="Arial" panose="020B0604020202020204" pitchFamily="34" charset="0"/>
              <a:buChar char="•"/>
            </a:pPr>
            <a:endParaRPr lang="en-US" sz="2856" dirty="0">
              <a:solidFill>
                <a:srgbClr val="505050"/>
              </a:solidFill>
            </a:endParaRPr>
          </a:p>
        </p:txBody>
      </p:sp>
      <p:sp>
        <p:nvSpPr>
          <p:cNvPr id="28" name="TextBox 27"/>
          <p:cNvSpPr txBox="1"/>
          <p:nvPr/>
        </p:nvSpPr>
        <p:spPr>
          <a:xfrm>
            <a:off x="8469201" y="4528631"/>
            <a:ext cx="3783052" cy="1963614"/>
          </a:xfrm>
          <a:prstGeom prst="rect">
            <a:avLst/>
          </a:prstGeom>
          <a:noFill/>
        </p:spPr>
        <p:txBody>
          <a:bodyPr wrap="square" rtlCol="0">
            <a:spAutoFit/>
          </a:bodyPr>
          <a:lstStyle/>
          <a:p>
            <a:pPr defTabSz="932563"/>
            <a:r>
              <a:rPr lang="en-US" sz="2040" b="1" dirty="0">
                <a:solidFill>
                  <a:srgbClr val="505050"/>
                </a:solidFill>
              </a:rPr>
              <a:t>Android Tablet</a:t>
            </a:r>
          </a:p>
          <a:p>
            <a:pPr marL="466209" indent="-466209" defTabSz="932563">
              <a:buFont typeface="Arial" panose="020B0604020202020204" pitchFamily="34" charset="0"/>
              <a:buChar char="•"/>
            </a:pPr>
            <a:r>
              <a:rPr lang="en-US" sz="2040" dirty="0">
                <a:solidFill>
                  <a:srgbClr val="505050"/>
                </a:solidFill>
              </a:rPr>
              <a:t>Initial Release Oct 2014</a:t>
            </a:r>
          </a:p>
          <a:p>
            <a:pPr marL="466209" indent="-466209" defTabSz="932563">
              <a:buFont typeface="Arial" panose="020B0604020202020204" pitchFamily="34" charset="0"/>
              <a:buChar char="•"/>
            </a:pPr>
            <a:r>
              <a:rPr lang="en-US" sz="2040" dirty="0">
                <a:solidFill>
                  <a:srgbClr val="505050"/>
                </a:solidFill>
              </a:rPr>
              <a:t>Excel, SSRS and MR content</a:t>
            </a:r>
          </a:p>
          <a:p>
            <a:pPr marL="466209" indent="-466209" defTabSz="932563">
              <a:buFont typeface="Arial" panose="020B0604020202020204" pitchFamily="34" charset="0"/>
              <a:buChar char="•"/>
            </a:pPr>
            <a:r>
              <a:rPr lang="en-US" sz="2000" dirty="0" smtClean="0">
                <a:solidFill>
                  <a:srgbClr val="505050"/>
                </a:solidFill>
              </a:rPr>
              <a:t>Available in Google Play store</a:t>
            </a:r>
            <a:endParaRPr lang="en-US" sz="2000" dirty="0">
              <a:solidFill>
                <a:srgbClr val="505050"/>
              </a:solidFill>
            </a:endParaRPr>
          </a:p>
        </p:txBody>
      </p:sp>
      <p:sp>
        <p:nvSpPr>
          <p:cNvPr id="9" name="Title 1"/>
          <p:cNvSpPr txBox="1">
            <a:spLocks/>
          </p:cNvSpPr>
          <p:nvPr/>
        </p:nvSpPr>
        <p:spPr>
          <a:xfrm>
            <a:off x="273175" y="122198"/>
            <a:ext cx="12432948" cy="818371"/>
          </a:xfrm>
          <a:prstGeom prst="rect">
            <a:avLst/>
          </a:prstGeom>
          <a:noFill/>
        </p:spPr>
        <p:txBody>
          <a:bodyPr vert="horz" wrap="square" lIns="146289" tIns="0" rIns="146289" bIns="0" rtlCol="0" anchor="ctr">
            <a:normAutofit/>
          </a:bodyPr>
          <a:lstStyle>
            <a:lvl1pPr algn="l" defTabSz="932651" rtl="0" eaLnBrk="1" latinLnBrk="0" hangingPunct="1">
              <a:lnSpc>
                <a:spcPct val="90000"/>
              </a:lnSpc>
              <a:spcBef>
                <a:spcPct val="0"/>
              </a:spcBef>
              <a:buNone/>
              <a:defRPr lang="en-US" sz="54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solidFill>
                  <a:schemeClr val="tx1"/>
                </a:solidFill>
                <a:cs typeface="Segoe UI Semilight" panose="020B0402040204020203" pitchFamily="34" charset="0"/>
              </a:rPr>
              <a:t>Dynamics </a:t>
            </a:r>
            <a:r>
              <a:rPr lang="en-US" dirty="0">
                <a:solidFill>
                  <a:schemeClr val="tx1"/>
                </a:solidFill>
                <a:cs typeface="Segoe UI Semilight" panose="020B0402040204020203" pitchFamily="34" charset="0"/>
              </a:rPr>
              <a:t>Business Analyzer 7</a:t>
            </a:r>
            <a:endParaRPr lang="en-US" dirty="0">
              <a:solidFill>
                <a:schemeClr val="tx1"/>
              </a:solidFill>
              <a:cs typeface="Segoe UI Light" panose="020B0502040204020203" pitchFamily="34" charset="0"/>
            </a:endParaRPr>
          </a:p>
        </p:txBody>
      </p:sp>
    </p:spTree>
    <p:extLst>
      <p:ext uri="{BB962C8B-B14F-4D97-AF65-F5344CB8AC3E}">
        <p14:creationId xmlns:p14="http://schemas.microsoft.com/office/powerpoint/2010/main" val="3956332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t="4482"/>
          <a:stretch/>
        </p:blipFill>
        <p:spPr bwMode="auto">
          <a:xfrm>
            <a:off x="5178748" y="913544"/>
            <a:ext cx="7221999" cy="52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93579" y="913544"/>
            <a:ext cx="4539842" cy="5545492"/>
          </a:xfrm>
          <a:prstGeom prst="rect">
            <a:avLst/>
          </a:prstGeom>
          <a:noFill/>
        </p:spPr>
        <p:txBody>
          <a:bodyPr wrap="square" rtlCol="0">
            <a:spAutoFit/>
          </a:bodyPr>
          <a:lstStyle/>
          <a:p>
            <a:endParaRPr lang="en-US" sz="1836" dirty="0">
              <a:latin typeface="Segoe UI" panose="020B0502040204020203" pitchFamily="34" charset="0"/>
              <a:cs typeface="Segoe UI" panose="020B0502040204020203" pitchFamily="34" charset="0"/>
            </a:endParaRPr>
          </a:p>
          <a:p>
            <a:r>
              <a:rPr lang="en-US" sz="2400" dirty="0">
                <a:latin typeface="Segoe UI" panose="020B0502040204020203" pitchFamily="34" charset="0"/>
                <a:cs typeface="Segoe UI" panose="020B0502040204020203" pitchFamily="34" charset="0"/>
              </a:rPr>
              <a:t>Microsoft Excel-based dashboard information in Microsoft Office 365 SharePoint Online</a:t>
            </a:r>
          </a:p>
          <a:p>
            <a:endParaRPr lang="en-US" sz="2400" dirty="0">
              <a:latin typeface="Segoe UI" panose="020B0502040204020203" pitchFamily="34" charset="0"/>
              <a:cs typeface="Segoe UI" panose="020B0502040204020203" pitchFamily="34" charset="0"/>
            </a:endParaRPr>
          </a:p>
          <a:p>
            <a:r>
              <a:rPr lang="en-US" sz="2400" dirty="0">
                <a:latin typeface="Segoe UI" panose="020B0502040204020203" pitchFamily="34" charset="0"/>
                <a:cs typeface="Segoe UI" panose="020B0502040204020203" pitchFamily="34" charset="0"/>
              </a:rPr>
              <a:t>View Microsoft Dynamics GP information for</a:t>
            </a:r>
          </a:p>
          <a:p>
            <a:pPr lvl="1"/>
            <a:r>
              <a:rPr lang="en-US" sz="2400" dirty="0">
                <a:latin typeface="Segoe UI" panose="020B0502040204020203" pitchFamily="34" charset="0"/>
                <a:cs typeface="Segoe UI" panose="020B0502040204020203" pitchFamily="34" charset="0"/>
              </a:rPr>
              <a:t>Financial</a:t>
            </a:r>
          </a:p>
          <a:p>
            <a:pPr lvl="1"/>
            <a:r>
              <a:rPr lang="en-US" sz="2400" dirty="0">
                <a:latin typeface="Segoe UI" panose="020B0502040204020203" pitchFamily="34" charset="0"/>
                <a:cs typeface="Segoe UI" panose="020B0502040204020203" pitchFamily="34" charset="0"/>
              </a:rPr>
              <a:t>Sales</a:t>
            </a:r>
          </a:p>
          <a:p>
            <a:pPr lvl="1"/>
            <a:r>
              <a:rPr lang="en-US" sz="2400" dirty="0">
                <a:latin typeface="Segoe UI" panose="020B0502040204020203" pitchFamily="34" charset="0"/>
                <a:cs typeface="Segoe UI" panose="020B0502040204020203" pitchFamily="34" charset="0"/>
              </a:rPr>
              <a:t>Inventory</a:t>
            </a:r>
          </a:p>
          <a:p>
            <a:pPr lvl="1"/>
            <a:r>
              <a:rPr lang="en-US" sz="2400" dirty="0">
                <a:latin typeface="Segoe UI" panose="020B0502040204020203" pitchFamily="34" charset="0"/>
                <a:cs typeface="Segoe UI" panose="020B0502040204020203" pitchFamily="34" charset="0"/>
              </a:rPr>
              <a:t>Purchasing</a:t>
            </a:r>
          </a:p>
          <a:p>
            <a:pPr lvl="1"/>
            <a:endParaRPr lang="en-US" sz="2400" dirty="0">
              <a:latin typeface="Segoe UI" panose="020B0502040204020203" pitchFamily="34" charset="0"/>
              <a:cs typeface="Segoe UI" panose="020B0502040204020203" pitchFamily="34" charset="0"/>
            </a:endParaRPr>
          </a:p>
          <a:p>
            <a:r>
              <a:rPr lang="en-US" sz="2400" dirty="0">
                <a:latin typeface="Segoe UI" panose="020B0502040204020203" pitchFamily="34" charset="0"/>
                <a:cs typeface="Segoe UI" panose="020B0502040204020203" pitchFamily="34" charset="0"/>
              </a:rPr>
              <a:t>Refresh data and drill to details in Microsoft Dynamics GP</a:t>
            </a:r>
          </a:p>
        </p:txBody>
      </p:sp>
      <p:sp>
        <p:nvSpPr>
          <p:cNvPr id="5" name="Title 1"/>
          <p:cNvSpPr txBox="1">
            <a:spLocks/>
          </p:cNvSpPr>
          <p:nvPr/>
        </p:nvSpPr>
        <p:spPr>
          <a:xfrm>
            <a:off x="198437" y="102100"/>
            <a:ext cx="12432948" cy="818371"/>
          </a:xfrm>
          <a:prstGeom prst="rect">
            <a:avLst/>
          </a:prstGeom>
          <a:noFill/>
        </p:spPr>
        <p:txBody>
          <a:bodyPr vert="horz" wrap="square" lIns="146289" tIns="0" rIns="146289" bIns="0" rtlCol="0" anchor="ctr">
            <a:normAutofit/>
          </a:bodyPr>
          <a:lstStyle>
            <a:lvl1pPr algn="l" defTabSz="932651" rtl="0" eaLnBrk="1" latinLnBrk="0" hangingPunct="1">
              <a:lnSpc>
                <a:spcPct val="90000"/>
              </a:lnSpc>
              <a:spcBef>
                <a:spcPct val="0"/>
              </a:spcBef>
              <a:buNone/>
              <a:defRPr lang="en-US" sz="54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solidFill>
                  <a:schemeClr val="tx1"/>
                </a:solidFill>
                <a:cs typeface="Segoe UI Light" panose="020B0502040204020203" pitchFamily="34" charset="0"/>
              </a:rPr>
              <a:t>D</a:t>
            </a:r>
            <a:r>
              <a:rPr lang="en-US" dirty="0" smtClean="0">
                <a:solidFill>
                  <a:schemeClr val="tx1"/>
                </a:solidFill>
              </a:rPr>
              <a:t>ynamics </a:t>
            </a:r>
            <a:r>
              <a:rPr lang="en-US" dirty="0">
                <a:solidFill>
                  <a:schemeClr val="tx1"/>
                </a:solidFill>
              </a:rPr>
              <a:t>GP </a:t>
            </a:r>
            <a:r>
              <a:rPr lang="en-US" dirty="0" smtClean="0">
                <a:solidFill>
                  <a:schemeClr val="tx1"/>
                </a:solidFill>
              </a:rPr>
              <a:t>Office </a:t>
            </a:r>
            <a:r>
              <a:rPr lang="en-US" dirty="0">
                <a:solidFill>
                  <a:schemeClr val="tx1"/>
                </a:solidFill>
              </a:rPr>
              <a:t>App</a:t>
            </a:r>
          </a:p>
        </p:txBody>
      </p:sp>
      <p:sp>
        <p:nvSpPr>
          <p:cNvPr id="2" name="TextBox 1"/>
          <p:cNvSpPr txBox="1"/>
          <p:nvPr/>
        </p:nvSpPr>
        <p:spPr>
          <a:xfrm>
            <a:off x="6134420" y="6244591"/>
            <a:ext cx="5492081"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Available in the Microsoft Office Store</a:t>
            </a:r>
          </a:p>
        </p:txBody>
      </p:sp>
    </p:spTree>
    <p:extLst>
      <p:ext uri="{BB962C8B-B14F-4D97-AF65-F5344CB8AC3E}">
        <p14:creationId xmlns:p14="http://schemas.microsoft.com/office/powerpoint/2010/main" val="40049519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436475" cy="838001"/>
          </a:xfrm>
          <a:noFill/>
        </p:spPr>
        <p:txBody>
          <a:bodyPr>
            <a:normAutofit fontScale="90000"/>
          </a:bodyPr>
          <a:lstStyle/>
          <a:p>
            <a:r>
              <a:rPr lang="en-US" dirty="0" smtClean="0">
                <a:solidFill>
                  <a:schemeClr val="tx1"/>
                </a:solidFill>
                <a:cs typeface="Segoe UI Semilight" panose="020B0402040204020203" pitchFamily="34" charset="0"/>
              </a:rPr>
              <a:t>    Dynamics GP Time Management App</a:t>
            </a:r>
            <a:endParaRPr lang="en-US" dirty="0">
              <a:solidFill>
                <a:schemeClr val="tx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37" y="5097462"/>
            <a:ext cx="1918748" cy="1538197"/>
          </a:xfrm>
          <a:prstGeom prst="rect">
            <a:avLst/>
          </a:prstGeom>
          <a:effectLst/>
        </p:spPr>
      </p:pic>
      <p:sp>
        <p:nvSpPr>
          <p:cNvPr id="27" name="TextBox 26"/>
          <p:cNvSpPr txBox="1"/>
          <p:nvPr/>
        </p:nvSpPr>
        <p:spPr>
          <a:xfrm>
            <a:off x="827190" y="3681036"/>
            <a:ext cx="1547215" cy="845744"/>
          </a:xfrm>
          <a:prstGeom prst="rect">
            <a:avLst/>
          </a:prstGeom>
          <a:noFill/>
        </p:spPr>
        <p:txBody>
          <a:bodyPr wrap="square" rtlCol="0">
            <a:spAutoFit/>
          </a:bodyPr>
          <a:lstStyle/>
          <a:p>
            <a:r>
              <a:rPr lang="en-US" sz="2040" b="1" dirty="0"/>
              <a:t>Apple iPad                                   </a:t>
            </a:r>
          </a:p>
          <a:p>
            <a:endParaRPr lang="en-US" sz="2856" dirty="0"/>
          </a:p>
        </p:txBody>
      </p:sp>
      <p:sp>
        <p:nvSpPr>
          <p:cNvPr id="28" name="TextBox 27"/>
          <p:cNvSpPr txBox="1"/>
          <p:nvPr/>
        </p:nvSpPr>
        <p:spPr>
          <a:xfrm>
            <a:off x="2636837" y="5866560"/>
            <a:ext cx="2219809" cy="845744"/>
          </a:xfrm>
          <a:prstGeom prst="rect">
            <a:avLst/>
          </a:prstGeom>
          <a:noFill/>
        </p:spPr>
        <p:txBody>
          <a:bodyPr wrap="square" rtlCol="0">
            <a:spAutoFit/>
          </a:bodyPr>
          <a:lstStyle/>
          <a:p>
            <a:r>
              <a:rPr lang="en-US" sz="2040" b="1" dirty="0" smtClean="0"/>
              <a:t>Android Tablet</a:t>
            </a:r>
          </a:p>
          <a:p>
            <a:endParaRPr lang="en-US" sz="2856"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773" y="3064867"/>
            <a:ext cx="1796364" cy="1796364"/>
          </a:xfrm>
          <a:prstGeom prst="rect">
            <a:avLst/>
          </a:prstGeom>
        </p:spPr>
      </p:pic>
      <p:pic>
        <p:nvPicPr>
          <p:cNvPr id="12" name="Picture 11"/>
          <p:cNvPicPr>
            <a:picLocks noChangeAspect="1"/>
          </p:cNvPicPr>
          <p:nvPr/>
        </p:nvPicPr>
        <p:blipFill>
          <a:blip r:embed="rId5"/>
          <a:stretch>
            <a:fillRect/>
          </a:stretch>
        </p:blipFill>
        <p:spPr>
          <a:xfrm>
            <a:off x="4729580" y="1516062"/>
            <a:ext cx="7534204" cy="4237990"/>
          </a:xfrm>
          <a:prstGeom prst="rect">
            <a:avLst/>
          </a:prstGeom>
        </p:spPr>
      </p:pic>
      <p:pic>
        <p:nvPicPr>
          <p:cNvPr id="3" name="Picture 2"/>
          <p:cNvPicPr>
            <a:picLocks noChangeAspect="1"/>
          </p:cNvPicPr>
          <p:nvPr/>
        </p:nvPicPr>
        <p:blipFill>
          <a:blip r:embed="rId6"/>
          <a:stretch>
            <a:fillRect/>
          </a:stretch>
        </p:blipFill>
        <p:spPr>
          <a:xfrm>
            <a:off x="22219" y="1150557"/>
            <a:ext cx="3395766" cy="1914310"/>
          </a:xfrm>
          <a:prstGeom prst="rect">
            <a:avLst/>
          </a:prstGeom>
        </p:spPr>
      </p:pic>
      <p:sp>
        <p:nvSpPr>
          <p:cNvPr id="24" name="TextBox 23"/>
          <p:cNvSpPr txBox="1"/>
          <p:nvPr/>
        </p:nvSpPr>
        <p:spPr>
          <a:xfrm>
            <a:off x="3170237" y="2021314"/>
            <a:ext cx="2590800" cy="720197"/>
          </a:xfrm>
          <a:prstGeom prst="rect">
            <a:avLst/>
          </a:prstGeom>
          <a:noFill/>
        </p:spPr>
        <p:txBody>
          <a:bodyPr wrap="square" rtlCol="0">
            <a:spAutoFit/>
          </a:bodyPr>
          <a:lstStyle/>
          <a:p>
            <a:r>
              <a:rPr lang="en-US" sz="2040" b="1" dirty="0"/>
              <a:t>Windows </a:t>
            </a:r>
            <a:endParaRPr lang="en-US" sz="2040" b="1" dirty="0" smtClean="0"/>
          </a:p>
          <a:p>
            <a:r>
              <a:rPr lang="en-US" sz="2040" b="1" dirty="0" smtClean="0"/>
              <a:t> Tablet</a:t>
            </a:r>
            <a:endParaRPr lang="en-US" sz="2040" b="1" dirty="0"/>
          </a:p>
        </p:txBody>
      </p:sp>
    </p:spTree>
    <p:extLst>
      <p:ext uri="{BB962C8B-B14F-4D97-AF65-F5344CB8AC3E}">
        <p14:creationId xmlns:p14="http://schemas.microsoft.com/office/powerpoint/2010/main" val="399082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58652" y="3041350"/>
            <a:ext cx="5484065" cy="4054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856" dirty="0">
              <a:solidFill>
                <a:srgbClr val="505050"/>
              </a:solidFill>
            </a:endParaRPr>
          </a:p>
        </p:txBody>
      </p:sp>
      <p:sp>
        <p:nvSpPr>
          <p:cNvPr id="5" name="Text Placeholder 2"/>
          <p:cNvSpPr txBox="1">
            <a:spLocks/>
          </p:cNvSpPr>
          <p:nvPr/>
        </p:nvSpPr>
        <p:spPr>
          <a:xfrm>
            <a:off x="258651" y="1213173"/>
            <a:ext cx="5484065" cy="5412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12" indent="-457112"/>
            <a:r>
              <a:rPr lang="en-US" sz="2400" dirty="0"/>
              <a:t>All-in-One Document Viewer – Purchasing </a:t>
            </a:r>
          </a:p>
          <a:p>
            <a:pPr marL="457112" indent="-457112"/>
            <a:r>
              <a:rPr lang="en-US" sz="2400" dirty="0"/>
              <a:t>SQL View Designer</a:t>
            </a:r>
          </a:p>
          <a:p>
            <a:pPr marL="457112" indent="-457112"/>
            <a:r>
              <a:rPr lang="en-US" sz="2400" dirty="0"/>
              <a:t>SmartLists Display Debits then Credits</a:t>
            </a:r>
          </a:p>
          <a:p>
            <a:pPr marL="457112" indent="-457112"/>
            <a:r>
              <a:rPr lang="en-US" sz="2400" dirty="0"/>
              <a:t>SmartLists – Default New Favorites to User vs. System</a:t>
            </a:r>
          </a:p>
          <a:p>
            <a:pPr marL="457112" indent="-457112"/>
            <a:r>
              <a:rPr lang="en-US" sz="2400" dirty="0"/>
              <a:t>Hide/Show SSN on Payroll &amp; HR Reports</a:t>
            </a:r>
          </a:p>
          <a:p>
            <a:pPr marL="457112" indent="-457112"/>
            <a:r>
              <a:rPr lang="en-US" sz="2400" dirty="0"/>
              <a:t>View W2 </a:t>
            </a:r>
          </a:p>
          <a:p>
            <a:pPr marL="457112" indent="-457112"/>
            <a:r>
              <a:rPr lang="en-US" sz="2400" dirty="0"/>
              <a:t>Combine GL Summary and Detail Inquiry Windows</a:t>
            </a:r>
          </a:p>
          <a:p>
            <a:pPr marL="457112" indent="-457112"/>
            <a:r>
              <a:rPr lang="en-US" sz="2400" dirty="0"/>
              <a:t>Time Management App</a:t>
            </a:r>
          </a:p>
          <a:p>
            <a:pPr marL="0" indent="0">
              <a:buNone/>
            </a:pPr>
            <a:endParaRPr lang="en-US" sz="2400" dirty="0"/>
          </a:p>
          <a:p>
            <a:pPr marL="457112" indent="-457112"/>
            <a:endParaRPr lang="en-US" sz="2400" dirty="0"/>
          </a:p>
          <a:p>
            <a:endParaRPr lang="en-US" sz="2856" dirty="0"/>
          </a:p>
        </p:txBody>
      </p:sp>
      <p:sp>
        <p:nvSpPr>
          <p:cNvPr id="6" name="Title 1"/>
          <p:cNvSpPr txBox="1">
            <a:spLocks/>
          </p:cNvSpPr>
          <p:nvPr/>
        </p:nvSpPr>
        <p:spPr>
          <a:xfrm>
            <a:off x="1764" y="496"/>
            <a:ext cx="12432948" cy="836340"/>
          </a:xfrm>
          <a:prstGeom prst="rect">
            <a:avLst/>
          </a:prstGeom>
          <a:solidFill>
            <a:schemeClr val="bg1"/>
          </a:solidFill>
          <a:ln w="6350" cap="flat" cmpd="sng" algn="ctr">
            <a:noFill/>
            <a:prstDash val="solid"/>
            <a:miter lim="800000"/>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680" tIns="72680" rIns="186468" bIns="36339"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726739">
              <a:spcAft>
                <a:spcPts val="477"/>
              </a:spcAft>
            </a:pPr>
            <a:r>
              <a:rPr lang="en-US" sz="4488" spc="-40" dirty="0">
                <a:solidFill>
                  <a:schemeClr val="tx1"/>
                </a:solidFill>
                <a:latin typeface="Segoe UI Light" panose="020B0502040204020203" pitchFamily="34" charset="0"/>
                <a:cs typeface="Segoe UI Light" panose="020B0502040204020203" pitchFamily="34" charset="0"/>
              </a:rPr>
              <a:t>   </a:t>
            </a:r>
            <a:r>
              <a:rPr lang="en-US" sz="4488" b="1" spc="-40" dirty="0">
                <a:solidFill>
                  <a:schemeClr val="tx1"/>
                </a:solidFill>
                <a:latin typeface="Segoe UI Light" panose="020B0502040204020203" pitchFamily="34" charset="0"/>
                <a:cs typeface="Segoe UI Light" panose="020B0502040204020203" pitchFamily="34" charset="0"/>
              </a:rPr>
              <a:t>Dynamics GP 2015 </a:t>
            </a:r>
            <a:r>
              <a:rPr lang="en-US" sz="4488" b="1" spc="-40" dirty="0" smtClean="0">
                <a:solidFill>
                  <a:schemeClr val="tx1"/>
                </a:solidFill>
                <a:latin typeface="Segoe UI Light" panose="020B0502040204020203" pitchFamily="34" charset="0"/>
                <a:cs typeface="Segoe UI Light" panose="020B0502040204020203" pitchFamily="34" charset="0"/>
              </a:rPr>
              <a:t>R2 Feature Review</a:t>
            </a:r>
            <a:endParaRPr lang="en-US" sz="4488" spc="-40" dirty="0">
              <a:solidFill>
                <a:schemeClr val="tx1"/>
              </a:solidFill>
              <a:latin typeface="Segoe UI Light" panose="020B0502040204020203" pitchFamily="34" charset="0"/>
              <a:cs typeface="Segoe UI Light" panose="020B0502040204020203" pitchFamily="34" charset="0"/>
            </a:endParaRPr>
          </a:p>
        </p:txBody>
      </p:sp>
      <p:sp>
        <p:nvSpPr>
          <p:cNvPr id="8" name="Text Placeholder 7"/>
          <p:cNvSpPr>
            <a:spLocks noGrp="1"/>
          </p:cNvSpPr>
          <p:nvPr>
            <p:ph type="body" sz="quarter" idx="11"/>
          </p:nvPr>
        </p:nvSpPr>
        <p:spPr>
          <a:xfrm>
            <a:off x="6675375" y="1213174"/>
            <a:ext cx="5485621" cy="7897030"/>
          </a:xfrm>
        </p:spPr>
        <p:txBody>
          <a:bodyPr/>
          <a:lstStyle/>
          <a:p>
            <a:pPr marL="457112" indent="-457112"/>
            <a:r>
              <a:rPr lang="en-US" sz="2400" dirty="0">
                <a:solidFill>
                  <a:schemeClr val="tx1"/>
                </a:solidFill>
                <a:latin typeface="+mn-lt"/>
              </a:rPr>
              <a:t>Historical Received Not Invoiced Report</a:t>
            </a:r>
          </a:p>
          <a:p>
            <a:pPr marL="457112" indent="-457112"/>
            <a:r>
              <a:rPr lang="en-US" sz="2400" dirty="0">
                <a:solidFill>
                  <a:schemeClr val="tx1"/>
                </a:solidFill>
                <a:latin typeface="+mn-lt"/>
              </a:rPr>
              <a:t>Auto Deposit Cash Receipts in Bank Rec</a:t>
            </a:r>
          </a:p>
          <a:p>
            <a:pPr marL="457112" indent="-457112"/>
            <a:r>
              <a:rPr lang="en-US" sz="2400" dirty="0">
                <a:solidFill>
                  <a:schemeClr val="tx1"/>
                </a:solidFill>
                <a:latin typeface="+mn-lt"/>
              </a:rPr>
              <a:t>Visual Indicator for Customer Over Credit Limit</a:t>
            </a:r>
          </a:p>
          <a:p>
            <a:pPr marL="457112" indent="-457112"/>
            <a:r>
              <a:rPr lang="en-US" sz="2400" dirty="0">
                <a:solidFill>
                  <a:schemeClr val="tx1"/>
                </a:solidFill>
                <a:latin typeface="+mn-lt"/>
              </a:rPr>
              <a:t>Enable Email for all Sales/Purchasing Forms (Short, Long, Other)</a:t>
            </a:r>
          </a:p>
          <a:p>
            <a:pPr marL="457112" indent="-457112"/>
            <a:r>
              <a:rPr lang="en-US" sz="2400" dirty="0">
                <a:solidFill>
                  <a:schemeClr val="tx1"/>
                </a:solidFill>
                <a:latin typeface="+mn-lt"/>
              </a:rPr>
              <a:t>Self Service User Type</a:t>
            </a:r>
          </a:p>
          <a:p>
            <a:pPr marL="457112" indent="-457112"/>
            <a:r>
              <a:rPr lang="en-US" sz="2400" dirty="0">
                <a:solidFill>
                  <a:schemeClr val="tx1"/>
                </a:solidFill>
                <a:latin typeface="+mn-lt"/>
              </a:rPr>
              <a:t>AP Invoice Workflow Approval</a:t>
            </a:r>
          </a:p>
          <a:p>
            <a:pPr marL="457112" indent="-457112"/>
            <a:r>
              <a:rPr lang="en-US" sz="2400" dirty="0">
                <a:solidFill>
                  <a:schemeClr val="tx1"/>
                </a:solidFill>
                <a:latin typeface="+mn-lt"/>
              </a:rPr>
              <a:t>Workflow Document Attach </a:t>
            </a:r>
          </a:p>
          <a:p>
            <a:pPr marL="0" indent="0">
              <a:buNone/>
            </a:pPr>
            <a:endParaRPr lang="en-US" sz="2400" dirty="0">
              <a:solidFill>
                <a:schemeClr val="tx1"/>
              </a:solidFill>
              <a:latin typeface="+mn-lt"/>
            </a:endParaRPr>
          </a:p>
          <a:p>
            <a:pPr marL="457112" indent="-457112"/>
            <a:endParaRPr lang="en-US" sz="2400" dirty="0">
              <a:solidFill>
                <a:schemeClr val="tx1"/>
              </a:solidFill>
              <a:latin typeface="+mn-lt"/>
            </a:endParaRPr>
          </a:p>
          <a:p>
            <a:pPr marL="457112" indent="-457112"/>
            <a:endParaRPr lang="en-US" dirty="0">
              <a:solidFill>
                <a:schemeClr val="tx1"/>
              </a:solidFill>
              <a:latin typeface="+mn-lt"/>
            </a:endParaRPr>
          </a:p>
          <a:p>
            <a:pPr marL="457112" indent="-457112"/>
            <a:endParaRPr lang="en-US" dirty="0">
              <a:solidFill>
                <a:schemeClr val="tx1"/>
              </a:solidFill>
              <a:latin typeface="+mn-lt"/>
            </a:endParaRPr>
          </a:p>
          <a:p>
            <a:endParaRPr lang="en-US" dirty="0">
              <a:solidFill>
                <a:schemeClr val="tx1"/>
              </a:solidFill>
            </a:endParaRPr>
          </a:p>
        </p:txBody>
      </p:sp>
    </p:spTree>
    <p:extLst>
      <p:ext uri="{BB962C8B-B14F-4D97-AF65-F5344CB8AC3E}">
        <p14:creationId xmlns:p14="http://schemas.microsoft.com/office/powerpoint/2010/main" val="10532650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428041" y="333072"/>
            <a:ext cx="12007552" cy="747897"/>
          </a:xfrm>
          <a:noFill/>
        </p:spPr>
        <p:txBody>
          <a:bodyPr/>
          <a:lstStyle/>
          <a:p>
            <a:r>
              <a:rPr lang="en-US" dirty="0" smtClean="0">
                <a:solidFill>
                  <a:schemeClr val="tx1"/>
                </a:solidFill>
              </a:rPr>
              <a:t>Workflow</a:t>
            </a:r>
            <a:endParaRPr lang="en-US" dirty="0">
              <a:solidFill>
                <a:schemeClr val="tx1"/>
              </a:solidFill>
            </a:endParaRPr>
          </a:p>
        </p:txBody>
      </p:sp>
      <p:sp>
        <p:nvSpPr>
          <p:cNvPr id="5" name="Rectangle 4"/>
          <p:cNvSpPr/>
          <p:nvPr/>
        </p:nvSpPr>
        <p:spPr bwMode="auto">
          <a:xfrm>
            <a:off x="428043" y="4541708"/>
            <a:ext cx="2742804" cy="753410"/>
          </a:xfrm>
          <a:prstGeom prst="rect">
            <a:avLst/>
          </a:prstGeom>
          <a:solidFill>
            <a:srgbClr val="002050"/>
          </a:solidFill>
          <a:ln>
            <a:noFill/>
            <a:headEnd type="none" w="med" len="med"/>
            <a:tailEnd type="none" w="med" len="med"/>
          </a:ln>
          <a:effectLst>
            <a:outerShdw blurRad="393700" dist="317500" dir="5400000" sx="90000" sy="90000" algn="ctr" rotWithShape="0">
              <a:schemeClr val="tx1">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1271" tIns="71271" rIns="35635" bIns="35635" numCol="1" spcCol="0" rtlCol="0" fromWordArt="0" anchor="ctr" anchorCtr="0" forceAA="0" compatLnSpc="1">
            <a:prstTxWarp prst="textNoShape">
              <a:avLst/>
            </a:prstTxWarp>
            <a:noAutofit/>
          </a:bodyPr>
          <a:lstStyle/>
          <a:p>
            <a:pPr defTabSz="712696">
              <a:spcBef>
                <a:spcPct val="0"/>
              </a:spcBef>
              <a:spcAft>
                <a:spcPts val="468"/>
              </a:spcAft>
            </a:pPr>
            <a:r>
              <a:rPr lang="en-US" sz="2000" spc="-39" dirty="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Moved to the Web Client </a:t>
            </a:r>
          </a:p>
        </p:txBody>
      </p:sp>
      <p:sp>
        <p:nvSpPr>
          <p:cNvPr id="7" name="Rectangle 6"/>
          <p:cNvSpPr/>
          <p:nvPr/>
        </p:nvSpPr>
        <p:spPr bwMode="auto">
          <a:xfrm>
            <a:off x="3358790" y="4541707"/>
            <a:ext cx="2742814" cy="753410"/>
          </a:xfrm>
          <a:prstGeom prst="rect">
            <a:avLst/>
          </a:prstGeom>
          <a:solidFill>
            <a:srgbClr val="442359"/>
          </a:solidFill>
          <a:ln>
            <a:noFill/>
            <a:headEnd type="none" w="med" len="med"/>
            <a:tailEnd type="none" w="med" len="med"/>
          </a:ln>
          <a:effectLst>
            <a:outerShdw blurRad="393700" dist="317500" dir="5400000" sx="90000" sy="90000" algn="ctr" rotWithShape="0">
              <a:schemeClr val="tx1">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1271" tIns="71271" rIns="35635" bIns="35635" numCol="1" spcCol="0" rtlCol="0" fromWordArt="0" anchor="ctr" anchorCtr="0" forceAA="0" compatLnSpc="1">
            <a:prstTxWarp prst="textNoShape">
              <a:avLst/>
            </a:prstTxWarp>
            <a:noAutofit/>
          </a:bodyPr>
          <a:lstStyle/>
          <a:p>
            <a:pPr defTabSz="712696">
              <a:spcBef>
                <a:spcPct val="0"/>
              </a:spcBef>
              <a:spcAft>
                <a:spcPts val="468"/>
              </a:spcAft>
            </a:pPr>
            <a:r>
              <a:rPr lang="en-US" sz="2000" spc="-39" dirty="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Removed SharePoint Dependency</a:t>
            </a:r>
          </a:p>
        </p:txBody>
      </p:sp>
      <p:sp>
        <p:nvSpPr>
          <p:cNvPr id="8" name="Rectangle 7"/>
          <p:cNvSpPr/>
          <p:nvPr/>
        </p:nvSpPr>
        <p:spPr bwMode="auto">
          <a:xfrm>
            <a:off x="6283699" y="4547778"/>
            <a:ext cx="2742820" cy="753410"/>
          </a:xfrm>
          <a:prstGeom prst="rect">
            <a:avLst/>
          </a:prstGeom>
          <a:solidFill>
            <a:srgbClr val="7FBA00"/>
          </a:solidFill>
          <a:ln>
            <a:noFill/>
            <a:headEnd type="none" w="med" len="med"/>
            <a:tailEnd type="none" w="med" len="med"/>
          </a:ln>
          <a:effectLst>
            <a:outerShdw blurRad="393700" dist="317500" dir="5400000" sx="90000" sy="90000" algn="ctr" rotWithShape="0">
              <a:schemeClr val="tx1">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1271" tIns="71271" rIns="35635" bIns="35635" numCol="1" spcCol="0" rtlCol="0" fromWordArt="0" anchor="ctr" anchorCtr="0" forceAA="0" compatLnSpc="1">
            <a:prstTxWarp prst="textNoShape">
              <a:avLst/>
            </a:prstTxWarp>
            <a:noAutofit/>
          </a:bodyPr>
          <a:lstStyle/>
          <a:p>
            <a:pPr defTabSz="712696">
              <a:spcBef>
                <a:spcPct val="0"/>
              </a:spcBef>
              <a:spcAft>
                <a:spcPts val="468"/>
              </a:spcAft>
            </a:pPr>
            <a:r>
              <a:rPr lang="en-US" sz="2000" spc="-39" dirty="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Improved Design Experience</a:t>
            </a:r>
          </a:p>
        </p:txBody>
      </p:sp>
      <p:sp>
        <p:nvSpPr>
          <p:cNvPr id="9" name="Rectangle 8"/>
          <p:cNvSpPr/>
          <p:nvPr/>
        </p:nvSpPr>
        <p:spPr bwMode="auto">
          <a:xfrm>
            <a:off x="9214394" y="4541706"/>
            <a:ext cx="2745979" cy="753410"/>
          </a:xfrm>
          <a:prstGeom prst="rect">
            <a:avLst/>
          </a:prstGeom>
          <a:solidFill>
            <a:srgbClr val="F7941E"/>
          </a:solidFill>
          <a:ln>
            <a:noFill/>
            <a:headEnd type="none" w="med" len="med"/>
            <a:tailEnd type="none" w="med" len="med"/>
          </a:ln>
          <a:effectLst>
            <a:outerShdw blurRad="393700" dist="317500" dir="5400000" sx="90000" sy="90000" algn="ctr" rotWithShape="0">
              <a:schemeClr val="tx1">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1271" tIns="71271" rIns="35635" bIns="35635" numCol="1" spcCol="0" rtlCol="0" fromWordArt="0" anchor="ctr" anchorCtr="0" forceAA="0" compatLnSpc="1">
            <a:prstTxWarp prst="textNoShape">
              <a:avLst/>
            </a:prstTxWarp>
            <a:noAutofit/>
          </a:bodyPr>
          <a:lstStyle/>
          <a:p>
            <a:pPr defTabSz="712696">
              <a:spcBef>
                <a:spcPct val="0"/>
              </a:spcBef>
              <a:spcAft>
                <a:spcPts val="468"/>
              </a:spcAft>
            </a:pPr>
            <a:r>
              <a:rPr lang="en-US" sz="2000" spc="-39" dirty="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Increased Flexibility</a:t>
            </a:r>
          </a:p>
        </p:txBody>
      </p:sp>
      <p:pic>
        <p:nvPicPr>
          <p:cNvPr id="10" name="Picture 9"/>
          <p:cNvPicPr>
            <a:picLocks noChangeAspect="1"/>
          </p:cNvPicPr>
          <p:nvPr/>
        </p:nvPicPr>
        <p:blipFill>
          <a:blip r:embed="rId3"/>
          <a:stretch>
            <a:fillRect/>
          </a:stretch>
        </p:blipFill>
        <p:spPr>
          <a:xfrm>
            <a:off x="6283639" y="1798961"/>
            <a:ext cx="2742879" cy="2748815"/>
          </a:xfrm>
          <a:prstGeom prst="rect">
            <a:avLst/>
          </a:prstGeom>
        </p:spPr>
      </p:pic>
      <p:pic>
        <p:nvPicPr>
          <p:cNvPr id="11" name="Picture 10"/>
          <p:cNvPicPr>
            <a:picLocks noChangeAspect="1"/>
          </p:cNvPicPr>
          <p:nvPr/>
        </p:nvPicPr>
        <p:blipFill>
          <a:blip r:embed="rId4"/>
          <a:stretch>
            <a:fillRect/>
          </a:stretch>
        </p:blipFill>
        <p:spPr>
          <a:xfrm>
            <a:off x="3361811" y="1798960"/>
            <a:ext cx="2742856" cy="2742856"/>
          </a:xfrm>
          <a:prstGeom prst="rect">
            <a:avLst/>
          </a:prstGeom>
        </p:spPr>
      </p:pic>
      <p:pic>
        <p:nvPicPr>
          <p:cNvPr id="12" name="Picture 11"/>
          <p:cNvPicPr>
            <a:picLocks noChangeAspect="1"/>
          </p:cNvPicPr>
          <p:nvPr/>
        </p:nvPicPr>
        <p:blipFill>
          <a:blip r:embed="rId5"/>
          <a:stretch>
            <a:fillRect/>
          </a:stretch>
        </p:blipFill>
        <p:spPr>
          <a:xfrm>
            <a:off x="9217457" y="1798898"/>
            <a:ext cx="2742918" cy="2742918"/>
          </a:xfrm>
          <a:prstGeom prst="rect">
            <a:avLst/>
          </a:prstGeom>
        </p:spPr>
      </p:pic>
      <p:pic>
        <p:nvPicPr>
          <p:cNvPr id="13" name="Picture 12"/>
          <p:cNvPicPr>
            <a:picLocks noChangeAspect="1"/>
          </p:cNvPicPr>
          <p:nvPr/>
        </p:nvPicPr>
        <p:blipFill>
          <a:blip r:embed="rId6"/>
          <a:stretch>
            <a:fillRect/>
          </a:stretch>
        </p:blipFill>
        <p:spPr>
          <a:xfrm>
            <a:off x="428040" y="1798897"/>
            <a:ext cx="2742810" cy="2742810"/>
          </a:xfrm>
          <a:prstGeom prst="rect">
            <a:avLst/>
          </a:prstGeom>
        </p:spPr>
      </p:pic>
    </p:spTree>
    <p:extLst>
      <p:ext uri="{BB962C8B-B14F-4D97-AF65-F5344CB8AC3E}">
        <p14:creationId xmlns:p14="http://schemas.microsoft.com/office/powerpoint/2010/main" val="406857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5481" y="1213175"/>
            <a:ext cx="5243303" cy="4771030"/>
          </a:xfrm>
        </p:spPr>
        <p:txBody>
          <a:bodyPr>
            <a:normAutofit/>
          </a:bodyPr>
          <a:lstStyle/>
          <a:p>
            <a:r>
              <a:rPr lang="en-US" sz="2856" dirty="0" smtClean="0">
                <a:solidFill>
                  <a:schemeClr val="accent1">
                    <a:lumMod val="50000"/>
                  </a:schemeClr>
                </a:solidFill>
                <a:latin typeface="Segoe UI" panose="020B0502040204020203" pitchFamily="34" charset="0"/>
                <a:cs typeface="Segoe UI" panose="020B0502040204020203" pitchFamily="34" charset="0"/>
              </a:rPr>
              <a:t>Dynamics GP 2013 </a:t>
            </a:r>
            <a:r>
              <a:rPr lang="en-US" sz="2856" dirty="0">
                <a:solidFill>
                  <a:schemeClr val="accent1">
                    <a:lumMod val="50000"/>
                  </a:schemeClr>
                </a:solidFill>
                <a:latin typeface="Segoe UI" panose="020B0502040204020203" pitchFamily="34" charset="0"/>
                <a:cs typeface="Segoe UI" panose="020B0502040204020203" pitchFamily="34" charset="0"/>
              </a:rPr>
              <a:t>R2</a:t>
            </a:r>
          </a:p>
          <a:p>
            <a:pPr marL="342900" lvl="1" indent="-342900">
              <a:buFont typeface="Arial" panose="020B0604020202020204" pitchFamily="34" charset="0"/>
              <a:buChar char="•"/>
            </a:pPr>
            <a:r>
              <a:rPr lang="en-US" sz="2400" dirty="0" smtClean="0"/>
              <a:t>Purchase </a:t>
            </a:r>
            <a:r>
              <a:rPr lang="en-US" sz="2400" dirty="0"/>
              <a:t>Order Approval</a:t>
            </a:r>
          </a:p>
          <a:p>
            <a:pPr marL="342900" lvl="1" indent="-342900">
              <a:buFont typeface="Arial" panose="020B0604020202020204" pitchFamily="34" charset="0"/>
              <a:buChar char="•"/>
            </a:pPr>
            <a:r>
              <a:rPr lang="en-US" sz="2400" dirty="0"/>
              <a:t>Purchase Requisition Approval</a:t>
            </a:r>
          </a:p>
          <a:p>
            <a:pPr marL="342900" lvl="1" indent="-342900">
              <a:buFont typeface="Arial" panose="020B0604020202020204" pitchFamily="34" charset="0"/>
              <a:buChar char="•"/>
            </a:pPr>
            <a:r>
              <a:rPr lang="en-US" sz="2400" dirty="0" smtClean="0"/>
              <a:t>Payroll Timecard </a:t>
            </a:r>
            <a:r>
              <a:rPr lang="en-US" sz="2400" dirty="0"/>
              <a:t>Approval</a:t>
            </a:r>
          </a:p>
          <a:p>
            <a:pPr marL="342900" lvl="1" indent="-342900">
              <a:buFont typeface="Arial" panose="020B0604020202020204" pitchFamily="34" charset="0"/>
              <a:buChar char="•"/>
            </a:pPr>
            <a:r>
              <a:rPr lang="en-US" sz="2400" dirty="0" smtClean="0"/>
              <a:t>Project Timesheet </a:t>
            </a:r>
            <a:r>
              <a:rPr lang="en-US" sz="2400" dirty="0"/>
              <a:t>Approval</a:t>
            </a:r>
          </a:p>
        </p:txBody>
      </p:sp>
      <p:sp>
        <p:nvSpPr>
          <p:cNvPr id="5" name="Text Placeholder 2"/>
          <p:cNvSpPr txBox="1">
            <a:spLocks/>
          </p:cNvSpPr>
          <p:nvPr/>
        </p:nvSpPr>
        <p:spPr>
          <a:xfrm>
            <a:off x="6002073" y="1213175"/>
            <a:ext cx="6433521" cy="3687778"/>
          </a:xfrm>
          <a:prstGeom prst="rect">
            <a:avLst/>
          </a:prstGeom>
        </p:spPr>
        <p:txBody>
          <a:bodyPr vert="horz" wrap="square" lIns="146283" tIns="91427" rIns="146283" bIns="91427"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56" dirty="0" smtClean="0">
                <a:solidFill>
                  <a:schemeClr val="accent1">
                    <a:lumMod val="50000"/>
                  </a:schemeClr>
                </a:solidFill>
                <a:latin typeface="Segoe UI" panose="020B0502040204020203" pitchFamily="34" charset="0"/>
                <a:cs typeface="Segoe UI" panose="020B0502040204020203" pitchFamily="34" charset="0"/>
              </a:rPr>
              <a:t>Dynamics GP 2015</a:t>
            </a:r>
            <a:endParaRPr lang="en-US" sz="2856" dirty="0">
              <a:solidFill>
                <a:schemeClr val="accent1">
                  <a:lumMod val="50000"/>
                </a:schemeClr>
              </a:solidFill>
              <a:latin typeface="Segoe UI" panose="020B0502040204020203" pitchFamily="34" charset="0"/>
              <a:cs typeface="Segoe UI" panose="020B0502040204020203" pitchFamily="34" charset="0"/>
            </a:endParaRPr>
          </a:p>
          <a:p>
            <a:pPr marL="571500" lvl="2" indent="-342900">
              <a:buFont typeface="Arial" panose="020B0604020202020204" pitchFamily="34" charset="0"/>
              <a:buChar char="•"/>
            </a:pPr>
            <a:r>
              <a:rPr lang="en-US" sz="2040" dirty="0" smtClean="0"/>
              <a:t>General </a:t>
            </a:r>
            <a:r>
              <a:rPr lang="en-US" sz="2040" dirty="0"/>
              <a:t>Ledger Batch Approval</a:t>
            </a:r>
          </a:p>
          <a:p>
            <a:pPr marL="571500" lvl="2" indent="-342900">
              <a:buFont typeface="Arial" panose="020B0604020202020204" pitchFamily="34" charset="0"/>
              <a:buChar char="•"/>
            </a:pPr>
            <a:r>
              <a:rPr lang="en-US" sz="2040" dirty="0" smtClean="0"/>
              <a:t>Receivables </a:t>
            </a:r>
            <a:r>
              <a:rPr lang="en-US" sz="2040" dirty="0"/>
              <a:t>Batch Approval</a:t>
            </a:r>
          </a:p>
          <a:p>
            <a:pPr marL="571500" lvl="2" indent="-342900">
              <a:buFont typeface="Arial" panose="020B0604020202020204" pitchFamily="34" charset="0"/>
              <a:buChar char="•"/>
            </a:pPr>
            <a:r>
              <a:rPr lang="en-US" sz="2040" dirty="0" smtClean="0"/>
              <a:t>Payables </a:t>
            </a:r>
            <a:r>
              <a:rPr lang="en-US" sz="2040" dirty="0"/>
              <a:t>Batch Approval</a:t>
            </a:r>
          </a:p>
          <a:p>
            <a:pPr marL="571500" lvl="2" indent="-342900">
              <a:buFont typeface="Arial" panose="020B0604020202020204" pitchFamily="34" charset="0"/>
              <a:buChar char="•"/>
            </a:pPr>
            <a:r>
              <a:rPr lang="en-US" sz="2040" dirty="0"/>
              <a:t>Vendor Approval</a:t>
            </a:r>
          </a:p>
          <a:p>
            <a:pPr marL="571500" lvl="2" indent="-342900">
              <a:buFont typeface="Arial" panose="020B0604020202020204" pitchFamily="34" charset="0"/>
              <a:buChar char="•"/>
            </a:pPr>
            <a:r>
              <a:rPr lang="en-US" sz="2040" dirty="0" smtClean="0"/>
              <a:t>Employee </a:t>
            </a:r>
            <a:r>
              <a:rPr lang="en-US" sz="2040" dirty="0"/>
              <a:t>Profile Approval</a:t>
            </a:r>
          </a:p>
          <a:p>
            <a:pPr marL="571500" lvl="2" indent="-342900">
              <a:buFont typeface="Arial" panose="020B0604020202020204" pitchFamily="34" charset="0"/>
              <a:buChar char="•"/>
            </a:pPr>
            <a:r>
              <a:rPr lang="en-US" sz="2040" dirty="0"/>
              <a:t>Employee Skills Approval</a:t>
            </a:r>
          </a:p>
          <a:p>
            <a:pPr marL="571500" lvl="2" indent="-342900">
              <a:buFont typeface="Arial" panose="020B0604020202020204" pitchFamily="34" charset="0"/>
              <a:buChar char="•"/>
            </a:pPr>
            <a:r>
              <a:rPr lang="en-US" sz="2040" dirty="0"/>
              <a:t>Direct Deposit Approval</a:t>
            </a:r>
          </a:p>
          <a:p>
            <a:pPr marL="571500" lvl="2" indent="-342900">
              <a:buFont typeface="Arial" panose="020B0604020202020204" pitchFamily="34" charset="0"/>
              <a:buChar char="•"/>
            </a:pPr>
            <a:r>
              <a:rPr lang="en-US" sz="2040" dirty="0"/>
              <a:t>W4 Approval</a:t>
            </a:r>
          </a:p>
          <a:p>
            <a:pPr marL="571500" lvl="2" indent="-342900">
              <a:buFont typeface="Arial" panose="020B0604020202020204" pitchFamily="34" charset="0"/>
              <a:buChar char="•"/>
            </a:pPr>
            <a:r>
              <a:rPr lang="en-US" sz="2040" dirty="0" smtClean="0"/>
              <a:t>Project Expense </a:t>
            </a:r>
            <a:r>
              <a:rPr lang="en-US" sz="2040" dirty="0"/>
              <a:t>Report Approval</a:t>
            </a:r>
          </a:p>
        </p:txBody>
      </p:sp>
      <p:sp>
        <p:nvSpPr>
          <p:cNvPr id="7" name="Title 1"/>
          <p:cNvSpPr>
            <a:spLocks noGrp="1"/>
          </p:cNvSpPr>
          <p:nvPr>
            <p:ph type="title"/>
          </p:nvPr>
        </p:nvSpPr>
        <p:spPr>
          <a:xfrm>
            <a:off x="122237" y="137862"/>
            <a:ext cx="12434711" cy="747897"/>
          </a:xfrm>
          <a:noFill/>
        </p:spPr>
        <p:txBody>
          <a:bodyPr/>
          <a:lstStyle/>
          <a:p>
            <a:r>
              <a:rPr lang="en-US" dirty="0">
                <a:solidFill>
                  <a:schemeClr val="tx1"/>
                </a:solidFill>
              </a:rPr>
              <a:t>Workflow Types</a:t>
            </a:r>
          </a:p>
        </p:txBody>
      </p:sp>
    </p:spTree>
    <p:extLst>
      <p:ext uri="{BB962C8B-B14F-4D97-AF65-F5344CB8AC3E}">
        <p14:creationId xmlns:p14="http://schemas.microsoft.com/office/powerpoint/2010/main" val="41391875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83" y="497"/>
            <a:ext cx="3577844" cy="699353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1271" tIns="71271" rIns="182854" bIns="35635" numCol="1" spcCol="0" rtlCol="0" fromWordArt="0" anchor="t" anchorCtr="0" forceAA="0" compatLnSpc="1">
            <a:prstTxWarp prst="textNoShape">
              <a:avLst/>
            </a:prstTxWarp>
            <a:noAutofit/>
          </a:bodyPr>
          <a:lstStyle/>
          <a:p>
            <a:pPr defTabSz="712696">
              <a:spcBef>
                <a:spcPct val="0"/>
              </a:spcBef>
              <a:spcAft>
                <a:spcPts val="468"/>
              </a:spcAft>
            </a:pPr>
            <a:r>
              <a:rPr lang="en-US" sz="4399" spc="-39" dirty="0">
                <a:gradFill>
                  <a:gsLst>
                    <a:gs pos="0">
                      <a:srgbClr val="FFFFFF"/>
                    </a:gs>
                    <a:gs pos="100000">
                      <a:srgbClr val="FFFFFF"/>
                    </a:gs>
                  </a:gsLst>
                  <a:lin ang="5400000" scaled="0"/>
                </a:gradFill>
                <a:latin typeface="+mj-lt"/>
                <a:cs typeface="Arial" charset="0"/>
              </a:rPr>
              <a:t>Type</a:t>
            </a:r>
          </a:p>
          <a:p>
            <a:pPr defTabSz="712696">
              <a:spcBef>
                <a:spcPct val="0"/>
              </a:spcBef>
              <a:spcAft>
                <a:spcPts val="468"/>
              </a:spcAft>
            </a:pPr>
            <a:r>
              <a:rPr lang="en-US" sz="4399" spc="-39" dirty="0">
                <a:gradFill>
                  <a:gsLst>
                    <a:gs pos="0">
                      <a:srgbClr val="FFFFFF"/>
                    </a:gs>
                    <a:gs pos="100000">
                      <a:srgbClr val="FFFFFF"/>
                    </a:gs>
                  </a:gsLst>
                  <a:lin ang="5400000" scaled="0"/>
                </a:gradFill>
                <a:latin typeface="+mj-lt"/>
                <a:cs typeface="Arial" charset="0"/>
              </a:rPr>
              <a:t>Maintenance</a:t>
            </a:r>
          </a:p>
          <a:p>
            <a:pPr defTabSz="712696">
              <a:spcBef>
                <a:spcPct val="0"/>
              </a:spcBef>
              <a:spcAft>
                <a:spcPts val="468"/>
              </a:spcAft>
            </a:pPr>
            <a:endParaRPr lang="en-US" sz="2800" spc="-39" dirty="0">
              <a:gradFill>
                <a:gsLst>
                  <a:gs pos="0">
                    <a:srgbClr val="FFFFFF"/>
                  </a:gs>
                  <a:gs pos="100000">
                    <a:srgbClr val="FFFFFF"/>
                  </a:gs>
                </a:gsLst>
                <a:lin ang="5400000" scaled="0"/>
              </a:gradFill>
              <a:latin typeface="+mj-lt"/>
              <a:cs typeface="Arial" charset="0"/>
            </a:endParaRPr>
          </a:p>
          <a:p>
            <a:pPr defTabSz="712696">
              <a:spcBef>
                <a:spcPct val="0"/>
              </a:spcBef>
              <a:spcAft>
                <a:spcPts val="468"/>
              </a:spcAft>
            </a:pPr>
            <a:endParaRPr lang="en-US" sz="2800" spc="-39" dirty="0">
              <a:gradFill>
                <a:gsLst>
                  <a:gs pos="0">
                    <a:srgbClr val="FFFFFF"/>
                  </a:gs>
                  <a:gs pos="100000">
                    <a:srgbClr val="FFFFFF"/>
                  </a:gs>
                </a:gsLst>
                <a:lin ang="5400000" scaled="0"/>
              </a:gradFill>
              <a:latin typeface="+mj-lt"/>
              <a:cs typeface="Arial" charset="0"/>
            </a:endParaRPr>
          </a:p>
        </p:txBody>
      </p:sp>
      <p:pic>
        <p:nvPicPr>
          <p:cNvPr id="3" name="Picture 2"/>
          <p:cNvPicPr>
            <a:picLocks noChangeAspect="1"/>
          </p:cNvPicPr>
          <p:nvPr/>
        </p:nvPicPr>
        <p:blipFill>
          <a:blip r:embed="rId3"/>
          <a:stretch>
            <a:fillRect/>
          </a:stretch>
        </p:blipFill>
        <p:spPr>
          <a:xfrm>
            <a:off x="4298889" y="411598"/>
            <a:ext cx="7637966" cy="6171325"/>
          </a:xfrm>
          <a:prstGeom prst="rect">
            <a:avLst/>
          </a:prstGeom>
          <a:solidFill>
            <a:srgbClr val="442359"/>
          </a:solidFill>
          <a:ln>
            <a:noFill/>
            <a:headEnd type="none" w="med" len="med"/>
            <a:tailEnd type="none" w="med" len="med"/>
          </a:ln>
          <a:effectLst>
            <a:outerShdw blurRad="393700" dist="317500" dir="5400000" sx="90000" sy="90000" algn="ctr" rotWithShape="0">
              <a:schemeClr val="tx1">
                <a:alpha val="20000"/>
              </a:schemeClr>
            </a:outerShdw>
          </a:effectLst>
        </p:spPr>
      </p:pic>
    </p:spTree>
    <p:extLst>
      <p:ext uri="{BB962C8B-B14F-4D97-AF65-F5344CB8AC3E}">
        <p14:creationId xmlns:p14="http://schemas.microsoft.com/office/powerpoint/2010/main" val="17088331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83" y="497"/>
            <a:ext cx="3577844" cy="699353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1271" tIns="71271" rIns="182854" bIns="35635" numCol="1" spcCol="0" rtlCol="0" fromWordArt="0" anchor="t" anchorCtr="0" forceAA="0" compatLnSpc="1">
            <a:prstTxWarp prst="textNoShape">
              <a:avLst/>
            </a:prstTxWarp>
            <a:noAutofit/>
          </a:bodyPr>
          <a:lstStyle/>
          <a:p>
            <a:pPr defTabSz="712696">
              <a:spcBef>
                <a:spcPct val="0"/>
              </a:spcBef>
              <a:spcAft>
                <a:spcPts val="468"/>
              </a:spcAft>
            </a:pPr>
            <a:r>
              <a:rPr lang="en-US" sz="3672" spc="-39" dirty="0">
                <a:gradFill>
                  <a:gsLst>
                    <a:gs pos="0">
                      <a:srgbClr val="FFFFFF"/>
                    </a:gs>
                    <a:gs pos="100000">
                      <a:srgbClr val="FFFFFF"/>
                    </a:gs>
                  </a:gsLst>
                  <a:lin ang="5400000" scaled="0"/>
                </a:gradFill>
                <a:latin typeface="+mj-lt"/>
                <a:cs typeface="Arial" charset="0"/>
              </a:rPr>
              <a:t>Workflow Maintenance</a:t>
            </a:r>
          </a:p>
          <a:p>
            <a:pPr defTabSz="712696">
              <a:spcBef>
                <a:spcPct val="0"/>
              </a:spcBef>
              <a:spcAft>
                <a:spcPts val="468"/>
              </a:spcAft>
            </a:pPr>
            <a:endParaRPr lang="en-US" sz="2800" spc="-39" dirty="0">
              <a:gradFill>
                <a:gsLst>
                  <a:gs pos="0">
                    <a:srgbClr val="FFFFFF"/>
                  </a:gs>
                  <a:gs pos="100000">
                    <a:srgbClr val="FFFFFF"/>
                  </a:gs>
                </a:gsLst>
                <a:lin ang="5400000" scaled="0"/>
              </a:gradFill>
              <a:latin typeface="+mj-lt"/>
              <a:cs typeface="Arial" charset="0"/>
            </a:endParaRPr>
          </a:p>
          <a:p>
            <a:pPr defTabSz="712696">
              <a:spcBef>
                <a:spcPct val="0"/>
              </a:spcBef>
              <a:spcAft>
                <a:spcPts val="468"/>
              </a:spcAft>
            </a:pPr>
            <a:endParaRPr lang="en-US" sz="2800" spc="-39" dirty="0">
              <a:gradFill>
                <a:gsLst>
                  <a:gs pos="0">
                    <a:srgbClr val="FFFFFF"/>
                  </a:gs>
                  <a:gs pos="100000">
                    <a:srgbClr val="FFFFFF"/>
                  </a:gs>
                </a:gsLst>
                <a:lin ang="5400000" scaled="0"/>
              </a:gradFill>
              <a:latin typeface="+mj-lt"/>
              <a:cs typeface="Arial" charset="0"/>
            </a:endParaRPr>
          </a:p>
        </p:txBody>
      </p:sp>
      <p:pic>
        <p:nvPicPr>
          <p:cNvPr id="2" name="Picture 1"/>
          <p:cNvPicPr>
            <a:picLocks noChangeAspect="1"/>
          </p:cNvPicPr>
          <p:nvPr/>
        </p:nvPicPr>
        <p:blipFill>
          <a:blip r:embed="rId3"/>
          <a:stretch>
            <a:fillRect/>
          </a:stretch>
        </p:blipFill>
        <p:spPr>
          <a:xfrm>
            <a:off x="4227795" y="411598"/>
            <a:ext cx="7637966" cy="6171325"/>
          </a:xfrm>
          <a:prstGeom prst="rect">
            <a:avLst/>
          </a:prstGeom>
          <a:solidFill>
            <a:srgbClr val="442359"/>
          </a:solidFill>
          <a:ln>
            <a:noFill/>
            <a:headEnd type="none" w="med" len="med"/>
            <a:tailEnd type="none" w="med" len="med"/>
          </a:ln>
          <a:effectLst>
            <a:outerShdw blurRad="393700" dist="317500" dir="5400000" sx="90000" sy="90000" algn="ctr" rotWithShape="0">
              <a:schemeClr val="tx1">
                <a:alpha val="20000"/>
              </a:schemeClr>
            </a:outerShdw>
          </a:effectLst>
        </p:spPr>
      </p:pic>
    </p:spTree>
    <p:extLst>
      <p:ext uri="{BB962C8B-B14F-4D97-AF65-F5344CB8AC3E}">
        <p14:creationId xmlns:p14="http://schemas.microsoft.com/office/powerpoint/2010/main" val="35583223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83" y="497"/>
            <a:ext cx="3577844" cy="699353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1271" tIns="71271" rIns="182854" bIns="35635" numCol="1" spcCol="0" rtlCol="0" fromWordArt="0" anchor="t" anchorCtr="0" forceAA="0" compatLnSpc="1">
            <a:prstTxWarp prst="textNoShape">
              <a:avLst/>
            </a:prstTxWarp>
            <a:noAutofit/>
          </a:bodyPr>
          <a:lstStyle/>
          <a:p>
            <a:pPr defTabSz="712696">
              <a:spcBef>
                <a:spcPct val="0"/>
              </a:spcBef>
              <a:spcAft>
                <a:spcPts val="468"/>
              </a:spcAft>
            </a:pPr>
            <a:r>
              <a:rPr lang="en-US" sz="3672" spc="-39" dirty="0">
                <a:gradFill>
                  <a:gsLst>
                    <a:gs pos="0">
                      <a:srgbClr val="FFFFFF"/>
                    </a:gs>
                    <a:gs pos="100000">
                      <a:srgbClr val="FFFFFF"/>
                    </a:gs>
                  </a:gsLst>
                  <a:lin ang="5400000" scaled="0"/>
                </a:gradFill>
                <a:latin typeface="+mj-lt"/>
                <a:cs typeface="Arial" charset="0"/>
              </a:rPr>
              <a:t>Step Maintenance</a:t>
            </a:r>
          </a:p>
          <a:p>
            <a:pPr algn="r" defTabSz="712696">
              <a:spcBef>
                <a:spcPct val="0"/>
              </a:spcBef>
              <a:spcAft>
                <a:spcPts val="468"/>
              </a:spcAft>
            </a:pPr>
            <a:endParaRPr lang="en-US" sz="3672" spc="-39" dirty="0">
              <a:gradFill>
                <a:gsLst>
                  <a:gs pos="0">
                    <a:srgbClr val="FFFFFF"/>
                  </a:gs>
                  <a:gs pos="100000">
                    <a:srgbClr val="FFFFFF"/>
                  </a:gs>
                </a:gsLst>
                <a:lin ang="5400000" scaled="0"/>
              </a:gradFill>
              <a:latin typeface="+mj-lt"/>
              <a:cs typeface="Arial" charset="0"/>
            </a:endParaRPr>
          </a:p>
          <a:p>
            <a:pPr algn="r" defTabSz="712696">
              <a:spcBef>
                <a:spcPct val="0"/>
              </a:spcBef>
              <a:spcAft>
                <a:spcPts val="468"/>
              </a:spcAft>
            </a:pPr>
            <a:endParaRPr lang="en-US" sz="3672" spc="-39" dirty="0">
              <a:gradFill>
                <a:gsLst>
                  <a:gs pos="0">
                    <a:srgbClr val="FFFFFF"/>
                  </a:gs>
                  <a:gs pos="100000">
                    <a:srgbClr val="FFFFFF"/>
                  </a:gs>
                </a:gsLst>
                <a:lin ang="5400000" scaled="0"/>
              </a:gradFill>
              <a:latin typeface="+mj-lt"/>
              <a:cs typeface="Arial" charset="0"/>
            </a:endParaRPr>
          </a:p>
        </p:txBody>
      </p:sp>
      <p:pic>
        <p:nvPicPr>
          <p:cNvPr id="3" name="Picture 2"/>
          <p:cNvPicPr>
            <a:picLocks noChangeAspect="1"/>
          </p:cNvPicPr>
          <p:nvPr/>
        </p:nvPicPr>
        <p:blipFill>
          <a:blip r:embed="rId3"/>
          <a:stretch>
            <a:fillRect/>
          </a:stretch>
        </p:blipFill>
        <p:spPr>
          <a:xfrm>
            <a:off x="4174639" y="411598"/>
            <a:ext cx="7637966" cy="6171325"/>
          </a:xfrm>
          <a:prstGeom prst="rect">
            <a:avLst/>
          </a:prstGeom>
          <a:solidFill>
            <a:srgbClr val="442359"/>
          </a:solidFill>
          <a:ln>
            <a:noFill/>
            <a:headEnd type="none" w="med" len="med"/>
            <a:tailEnd type="none" w="med" len="med"/>
          </a:ln>
          <a:effectLst>
            <a:outerShdw blurRad="393700" dist="317500" dir="5400000" sx="90000" sy="90000" algn="ctr" rotWithShape="0">
              <a:schemeClr val="tx1">
                <a:alpha val="20000"/>
              </a:schemeClr>
            </a:outerShdw>
          </a:effectLst>
        </p:spPr>
      </p:pic>
    </p:spTree>
    <p:extLst>
      <p:ext uri="{BB962C8B-B14F-4D97-AF65-F5344CB8AC3E}">
        <p14:creationId xmlns:p14="http://schemas.microsoft.com/office/powerpoint/2010/main" val="36430190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886287" y="1999873"/>
            <a:ext cx="6818933" cy="3818983"/>
          </a:xfrm>
          <a:prstGeom prst="rect">
            <a:avLst/>
          </a:prstGeom>
          <a:solidFill>
            <a:srgbClr val="442359"/>
          </a:solidFill>
          <a:ln>
            <a:noFill/>
            <a:headEnd type="none" w="med" len="med"/>
            <a:tailEnd type="none" w="med" len="med"/>
          </a:ln>
          <a:effectLst>
            <a:outerShdw blurRad="393700" dist="317500" dir="5400000" sx="90000" sy="90000" algn="ctr" rotWithShape="0">
              <a:schemeClr val="tx1">
                <a:alpha val="20000"/>
              </a:schemeClr>
            </a:outerShdw>
          </a:effectLst>
        </p:spPr>
      </p:pic>
      <p:sp>
        <p:nvSpPr>
          <p:cNvPr id="3" name="Text Placeholder 2"/>
          <p:cNvSpPr>
            <a:spLocks noGrp="1"/>
          </p:cNvSpPr>
          <p:nvPr>
            <p:ph type="body" sz="quarter" idx="10"/>
          </p:nvPr>
        </p:nvSpPr>
        <p:spPr>
          <a:xfrm>
            <a:off x="275481" y="1213174"/>
            <a:ext cx="11885514" cy="2222437"/>
          </a:xfrm>
        </p:spPr>
        <p:txBody>
          <a:bodyPr/>
          <a:lstStyle/>
          <a:p>
            <a:r>
              <a:rPr lang="en-US" dirty="0" smtClean="0"/>
              <a:t>Selection Types:</a:t>
            </a:r>
          </a:p>
          <a:p>
            <a:pPr lvl="1"/>
            <a:r>
              <a:rPr lang="en-US" sz="2400" dirty="0"/>
              <a:t>AD User(s)</a:t>
            </a:r>
          </a:p>
          <a:p>
            <a:pPr lvl="1"/>
            <a:r>
              <a:rPr lang="en-US" sz="2400" dirty="0"/>
              <a:t>AD Groups</a:t>
            </a:r>
          </a:p>
          <a:p>
            <a:pPr lvl="1"/>
            <a:r>
              <a:rPr lang="en-US" sz="2400" dirty="0"/>
              <a:t>AD Hierarchies</a:t>
            </a:r>
          </a:p>
          <a:p>
            <a:pPr lvl="1"/>
            <a:r>
              <a:rPr lang="en-US" sz="2400" dirty="0"/>
              <a:t>Workflow users</a:t>
            </a:r>
          </a:p>
        </p:txBody>
      </p:sp>
      <p:pic>
        <p:nvPicPr>
          <p:cNvPr id="5" name="Picture 4"/>
          <p:cNvPicPr>
            <a:picLocks noChangeAspect="1"/>
          </p:cNvPicPr>
          <p:nvPr/>
        </p:nvPicPr>
        <p:blipFill>
          <a:blip r:embed="rId4"/>
          <a:stretch>
            <a:fillRect/>
          </a:stretch>
        </p:blipFill>
        <p:spPr>
          <a:xfrm>
            <a:off x="5342062" y="2788219"/>
            <a:ext cx="6818933" cy="3818983"/>
          </a:xfrm>
          <a:prstGeom prst="rect">
            <a:avLst/>
          </a:prstGeom>
          <a:solidFill>
            <a:srgbClr val="442359"/>
          </a:solidFill>
          <a:ln>
            <a:noFill/>
            <a:headEnd type="none" w="med" len="med"/>
            <a:tailEnd type="none" w="med" len="med"/>
          </a:ln>
          <a:effectLst>
            <a:outerShdw blurRad="393700" dist="317500" dir="5400000" sx="90000" sy="90000" algn="ctr" rotWithShape="0">
              <a:schemeClr val="tx1">
                <a:alpha val="20000"/>
              </a:schemeClr>
            </a:outerShdw>
          </a:effectLst>
        </p:spPr>
      </p:pic>
      <p:sp>
        <p:nvSpPr>
          <p:cNvPr id="4" name="Title 3"/>
          <p:cNvSpPr>
            <a:spLocks noGrp="1"/>
          </p:cNvSpPr>
          <p:nvPr>
            <p:ph type="title"/>
          </p:nvPr>
        </p:nvSpPr>
        <p:spPr>
          <a:xfrm>
            <a:off x="275481" y="220662"/>
            <a:ext cx="12425074" cy="747897"/>
          </a:xfrm>
          <a:noFill/>
        </p:spPr>
        <p:txBody>
          <a:bodyPr/>
          <a:lstStyle/>
          <a:p>
            <a:r>
              <a:rPr lang="en-US" dirty="0" smtClean="0">
                <a:solidFill>
                  <a:schemeClr val="tx1"/>
                </a:solidFill>
              </a:rPr>
              <a:t>Workflow User Selection</a:t>
            </a:r>
            <a:endParaRPr lang="en-US" dirty="0">
              <a:solidFill>
                <a:schemeClr val="tx1"/>
              </a:solidFill>
            </a:endParaRPr>
          </a:p>
        </p:txBody>
      </p:sp>
    </p:spTree>
    <p:extLst>
      <p:ext uri="{BB962C8B-B14F-4D97-AF65-F5344CB8AC3E}">
        <p14:creationId xmlns:p14="http://schemas.microsoft.com/office/powerpoint/2010/main" val="19773599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5481" y="1213175"/>
            <a:ext cx="11885514" cy="1261884"/>
          </a:xfrm>
        </p:spPr>
        <p:txBody>
          <a:bodyPr/>
          <a:lstStyle/>
          <a:p>
            <a:r>
              <a:rPr lang="en-US" dirty="0" smtClean="0"/>
              <a:t>Send notifications for completed actions</a:t>
            </a:r>
          </a:p>
          <a:p>
            <a:endParaRPr lang="en-US" dirty="0"/>
          </a:p>
        </p:txBody>
      </p:sp>
      <p:pic>
        <p:nvPicPr>
          <p:cNvPr id="4" name="Picture 3"/>
          <p:cNvPicPr>
            <a:picLocks noChangeAspect="1"/>
          </p:cNvPicPr>
          <p:nvPr/>
        </p:nvPicPr>
        <p:blipFill>
          <a:blip r:embed="rId3"/>
          <a:stretch>
            <a:fillRect/>
          </a:stretch>
        </p:blipFill>
        <p:spPr>
          <a:xfrm>
            <a:off x="2625827" y="2323528"/>
            <a:ext cx="6780838" cy="3857078"/>
          </a:xfrm>
          <a:prstGeom prst="rect">
            <a:avLst/>
          </a:prstGeom>
          <a:solidFill>
            <a:srgbClr val="442359"/>
          </a:solidFill>
          <a:ln>
            <a:noFill/>
            <a:headEnd type="none" w="med" len="med"/>
            <a:tailEnd type="none" w="med" len="med"/>
          </a:ln>
          <a:effectLst>
            <a:outerShdw blurRad="393700" dist="317500" dir="5400000" sx="90000" sy="90000" algn="ctr" rotWithShape="0">
              <a:schemeClr val="tx1">
                <a:alpha val="20000"/>
              </a:schemeClr>
            </a:outerShdw>
          </a:effectLst>
        </p:spPr>
      </p:pic>
      <p:sp>
        <p:nvSpPr>
          <p:cNvPr id="5" name="Title 4"/>
          <p:cNvSpPr>
            <a:spLocks noGrp="1"/>
          </p:cNvSpPr>
          <p:nvPr>
            <p:ph type="title"/>
          </p:nvPr>
        </p:nvSpPr>
        <p:spPr>
          <a:xfrm>
            <a:off x="198437" y="144462"/>
            <a:ext cx="12459711" cy="747897"/>
          </a:xfrm>
          <a:noFill/>
        </p:spPr>
        <p:txBody>
          <a:bodyPr/>
          <a:lstStyle/>
          <a:p>
            <a:r>
              <a:rPr lang="en-US" dirty="0" smtClean="0">
                <a:solidFill>
                  <a:schemeClr val="tx1"/>
                </a:solidFill>
              </a:rPr>
              <a:t>Workflow Options</a:t>
            </a:r>
            <a:endParaRPr lang="en-US" dirty="0">
              <a:solidFill>
                <a:schemeClr val="tx1"/>
              </a:solidFill>
            </a:endParaRPr>
          </a:p>
        </p:txBody>
      </p:sp>
    </p:spTree>
    <p:extLst>
      <p:ext uri="{BB962C8B-B14F-4D97-AF65-F5344CB8AC3E}">
        <p14:creationId xmlns:p14="http://schemas.microsoft.com/office/powerpoint/2010/main" val="42425851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83" y="497"/>
            <a:ext cx="3577844" cy="699353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1271" tIns="71271" rIns="182854" bIns="35635" numCol="1" spcCol="0" rtlCol="0" fromWordArt="0" anchor="t" anchorCtr="0" forceAA="0" compatLnSpc="1">
            <a:prstTxWarp prst="textNoShape">
              <a:avLst/>
            </a:prstTxWarp>
            <a:noAutofit/>
          </a:bodyPr>
          <a:lstStyle/>
          <a:p>
            <a:pPr defTabSz="712696">
              <a:spcBef>
                <a:spcPct val="0"/>
              </a:spcBef>
              <a:spcAft>
                <a:spcPts val="468"/>
              </a:spcAft>
            </a:pPr>
            <a:r>
              <a:rPr lang="en-US" sz="4399" spc="-39" dirty="0">
                <a:gradFill>
                  <a:gsLst>
                    <a:gs pos="0">
                      <a:srgbClr val="FFFFFF"/>
                    </a:gs>
                    <a:gs pos="100000">
                      <a:srgbClr val="FFFFFF"/>
                    </a:gs>
                  </a:gsLst>
                  <a:lin ang="5400000" scaled="0"/>
                </a:gradFill>
                <a:latin typeface="+mj-lt"/>
                <a:cs typeface="Arial" charset="0"/>
              </a:rPr>
              <a:t>Transaction Entry</a:t>
            </a:r>
          </a:p>
          <a:p>
            <a:pPr algn="r" defTabSz="712696">
              <a:spcBef>
                <a:spcPct val="0"/>
              </a:spcBef>
              <a:spcAft>
                <a:spcPts val="468"/>
              </a:spcAft>
            </a:pPr>
            <a:endParaRPr lang="en-US" sz="4399" spc="-39" dirty="0">
              <a:gradFill>
                <a:gsLst>
                  <a:gs pos="0">
                    <a:srgbClr val="FFFFFF"/>
                  </a:gs>
                  <a:gs pos="100000">
                    <a:srgbClr val="FFFFFF"/>
                  </a:gs>
                </a:gsLst>
                <a:lin ang="5400000" scaled="0"/>
              </a:gradFill>
              <a:latin typeface="+mj-lt"/>
              <a:cs typeface="Arial" charset="0"/>
            </a:endParaRPr>
          </a:p>
          <a:p>
            <a:pPr algn="r" defTabSz="712696">
              <a:spcBef>
                <a:spcPct val="0"/>
              </a:spcBef>
              <a:spcAft>
                <a:spcPts val="468"/>
              </a:spcAft>
            </a:pPr>
            <a:endParaRPr lang="en-US" sz="4399" spc="-39" dirty="0">
              <a:gradFill>
                <a:gsLst>
                  <a:gs pos="0">
                    <a:srgbClr val="FFFFFF"/>
                  </a:gs>
                  <a:gs pos="100000">
                    <a:srgbClr val="FFFFFF"/>
                  </a:gs>
                </a:gsLst>
                <a:lin ang="5400000" scaled="0"/>
              </a:gradFill>
              <a:latin typeface="+mj-lt"/>
              <a:cs typeface="Arial" charset="0"/>
            </a:endParaRPr>
          </a:p>
        </p:txBody>
      </p:sp>
      <p:pic>
        <p:nvPicPr>
          <p:cNvPr id="3" name="Picture 2"/>
          <p:cNvPicPr>
            <a:picLocks noChangeAspect="1"/>
          </p:cNvPicPr>
          <p:nvPr/>
        </p:nvPicPr>
        <p:blipFill>
          <a:blip r:embed="rId3"/>
          <a:stretch>
            <a:fillRect/>
          </a:stretch>
        </p:blipFill>
        <p:spPr>
          <a:xfrm>
            <a:off x="4187042" y="616357"/>
            <a:ext cx="7485588" cy="5761808"/>
          </a:xfrm>
          <a:prstGeom prst="rect">
            <a:avLst/>
          </a:prstGeom>
          <a:solidFill>
            <a:srgbClr val="442359"/>
          </a:solidFill>
          <a:ln>
            <a:noFill/>
            <a:headEnd type="none" w="med" len="med"/>
            <a:tailEnd type="none" w="med" len="med"/>
          </a:ln>
          <a:effectLst>
            <a:outerShdw blurRad="393700" dist="317500" dir="5400000" sx="90000" sy="90000" algn="ctr" rotWithShape="0">
              <a:schemeClr val="tx1">
                <a:alpha val="20000"/>
              </a:schemeClr>
            </a:outerShdw>
          </a:effectLst>
        </p:spPr>
      </p:pic>
    </p:spTree>
    <p:extLst>
      <p:ext uri="{BB962C8B-B14F-4D97-AF65-F5344CB8AC3E}">
        <p14:creationId xmlns:p14="http://schemas.microsoft.com/office/powerpoint/2010/main" val="38026786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83" y="497"/>
            <a:ext cx="3577844" cy="699353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1271" tIns="71271" rIns="182854" bIns="35635" numCol="1" spcCol="0" rtlCol="0" fromWordArt="0" anchor="t" anchorCtr="0" forceAA="0" compatLnSpc="1">
            <a:prstTxWarp prst="textNoShape">
              <a:avLst/>
            </a:prstTxWarp>
            <a:noAutofit/>
          </a:bodyPr>
          <a:lstStyle/>
          <a:p>
            <a:pPr defTabSz="712696">
              <a:spcBef>
                <a:spcPct val="0"/>
              </a:spcBef>
              <a:spcAft>
                <a:spcPts val="468"/>
              </a:spcAft>
            </a:pPr>
            <a:r>
              <a:rPr lang="en-US" sz="4399" spc="-39" dirty="0">
                <a:gradFill>
                  <a:gsLst>
                    <a:gs pos="0">
                      <a:srgbClr val="FFFFFF"/>
                    </a:gs>
                    <a:gs pos="100000">
                      <a:srgbClr val="FFFFFF"/>
                    </a:gs>
                  </a:gsLst>
                  <a:lin ang="5400000" scaled="0"/>
                </a:gradFill>
                <a:latin typeface="+mj-lt"/>
                <a:cs typeface="Arial" charset="0"/>
              </a:rPr>
              <a:t>Workflow History</a:t>
            </a:r>
          </a:p>
          <a:p>
            <a:pPr algn="r" defTabSz="712696">
              <a:spcBef>
                <a:spcPct val="0"/>
              </a:spcBef>
              <a:spcAft>
                <a:spcPts val="468"/>
              </a:spcAft>
            </a:pPr>
            <a:endParaRPr lang="en-US" sz="4399" spc="-39" dirty="0">
              <a:gradFill>
                <a:gsLst>
                  <a:gs pos="0">
                    <a:srgbClr val="FFFFFF"/>
                  </a:gs>
                  <a:gs pos="100000">
                    <a:srgbClr val="FFFFFF"/>
                  </a:gs>
                </a:gsLst>
                <a:lin ang="5400000" scaled="0"/>
              </a:gradFill>
              <a:latin typeface="+mj-lt"/>
              <a:cs typeface="Arial" charset="0"/>
            </a:endParaRPr>
          </a:p>
          <a:p>
            <a:pPr algn="r" defTabSz="712696">
              <a:spcBef>
                <a:spcPct val="0"/>
              </a:spcBef>
              <a:spcAft>
                <a:spcPts val="468"/>
              </a:spcAft>
            </a:pPr>
            <a:endParaRPr lang="en-US" sz="4399" spc="-39" dirty="0">
              <a:gradFill>
                <a:gsLst>
                  <a:gs pos="0">
                    <a:srgbClr val="FFFFFF"/>
                  </a:gs>
                  <a:gs pos="100000">
                    <a:srgbClr val="FFFFFF"/>
                  </a:gs>
                </a:gsLst>
                <a:lin ang="5400000" scaled="0"/>
              </a:gradFill>
              <a:latin typeface="+mj-lt"/>
              <a:cs typeface="Arial" charset="0"/>
            </a:endParaRPr>
          </a:p>
        </p:txBody>
      </p:sp>
      <p:pic>
        <p:nvPicPr>
          <p:cNvPr id="2" name="Picture 1"/>
          <p:cNvPicPr>
            <a:picLocks noChangeAspect="1"/>
          </p:cNvPicPr>
          <p:nvPr/>
        </p:nvPicPr>
        <p:blipFill>
          <a:blip r:embed="rId3"/>
          <a:stretch>
            <a:fillRect/>
          </a:stretch>
        </p:blipFill>
        <p:spPr>
          <a:xfrm>
            <a:off x="3860962" y="206842"/>
            <a:ext cx="8324244" cy="6580841"/>
          </a:xfrm>
          <a:prstGeom prst="rect">
            <a:avLst/>
          </a:prstGeom>
          <a:solidFill>
            <a:srgbClr val="442359"/>
          </a:solidFill>
          <a:ln>
            <a:noFill/>
            <a:headEnd type="none" w="med" len="med"/>
            <a:tailEnd type="none" w="med" len="med"/>
          </a:ln>
          <a:effectLst>
            <a:outerShdw blurRad="393700" dist="317500" dir="5400000" sx="90000" sy="90000" algn="ctr" rotWithShape="0">
              <a:schemeClr val="tx1">
                <a:alpha val="20000"/>
              </a:schemeClr>
            </a:outerShdw>
          </a:effectLst>
        </p:spPr>
      </p:pic>
    </p:spTree>
    <p:extLst>
      <p:ext uri="{BB962C8B-B14F-4D97-AF65-F5344CB8AC3E}">
        <p14:creationId xmlns:p14="http://schemas.microsoft.com/office/powerpoint/2010/main" val="39883613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5481" y="1213175"/>
            <a:ext cx="11885514" cy="553998"/>
          </a:xfrm>
        </p:spPr>
        <p:txBody>
          <a:bodyPr/>
          <a:lstStyle/>
          <a:p>
            <a:r>
              <a:rPr lang="en-US" dirty="0" smtClean="0"/>
              <a:t>GP Navigation Lists</a:t>
            </a:r>
          </a:p>
        </p:txBody>
      </p:sp>
      <p:pic>
        <p:nvPicPr>
          <p:cNvPr id="6" name="Picture 5"/>
          <p:cNvPicPr>
            <a:picLocks noChangeAspect="1"/>
          </p:cNvPicPr>
          <p:nvPr/>
        </p:nvPicPr>
        <p:blipFill>
          <a:blip r:embed="rId3"/>
          <a:stretch>
            <a:fillRect/>
          </a:stretch>
        </p:blipFill>
        <p:spPr>
          <a:xfrm>
            <a:off x="1808823" y="1951734"/>
            <a:ext cx="8818825" cy="4919111"/>
          </a:xfrm>
          <a:prstGeom prst="rect">
            <a:avLst/>
          </a:prstGeom>
          <a:solidFill>
            <a:srgbClr val="442359"/>
          </a:solidFill>
          <a:ln>
            <a:noFill/>
            <a:headEnd type="none" w="med" len="med"/>
            <a:tailEnd type="none" w="med" len="med"/>
          </a:ln>
          <a:effectLst>
            <a:outerShdw blurRad="393700" dist="317500" dir="5400000" sx="90000" sy="90000" algn="ctr" rotWithShape="0">
              <a:schemeClr val="tx1">
                <a:alpha val="20000"/>
              </a:schemeClr>
            </a:outerShdw>
          </a:effectLst>
        </p:spPr>
      </p:pic>
      <p:sp>
        <p:nvSpPr>
          <p:cNvPr id="5" name="Title 6"/>
          <p:cNvSpPr>
            <a:spLocks noGrp="1"/>
          </p:cNvSpPr>
          <p:nvPr>
            <p:ph type="title"/>
          </p:nvPr>
        </p:nvSpPr>
        <p:spPr>
          <a:xfrm>
            <a:off x="122237" y="253729"/>
            <a:ext cx="12434711" cy="747897"/>
          </a:xfrm>
          <a:noFill/>
        </p:spPr>
        <p:txBody>
          <a:bodyPr/>
          <a:lstStyle/>
          <a:p>
            <a:r>
              <a:rPr lang="en-US" dirty="0" smtClean="0">
                <a:solidFill>
                  <a:schemeClr val="tx1"/>
                </a:solidFill>
              </a:rPr>
              <a:t>Notification and Action</a:t>
            </a:r>
            <a:endParaRPr lang="en-US" dirty="0">
              <a:solidFill>
                <a:schemeClr val="tx1"/>
              </a:solidFill>
            </a:endParaRPr>
          </a:p>
        </p:txBody>
      </p:sp>
    </p:spTree>
    <p:extLst>
      <p:ext uri="{BB962C8B-B14F-4D97-AF65-F5344CB8AC3E}">
        <p14:creationId xmlns:p14="http://schemas.microsoft.com/office/powerpoint/2010/main" val="4487880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Business Intelligence</a:t>
            </a:r>
            <a:endParaRPr lang="en-US" dirty="0"/>
          </a:p>
        </p:txBody>
      </p:sp>
    </p:spTree>
    <p:extLst>
      <p:ext uri="{BB962C8B-B14F-4D97-AF65-F5344CB8AC3E}">
        <p14:creationId xmlns:p14="http://schemas.microsoft.com/office/powerpoint/2010/main" val="175481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83" y="497"/>
            <a:ext cx="3577844" cy="699353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1271" tIns="71271" rIns="182854" bIns="35635" numCol="1" spcCol="0" rtlCol="0" fromWordArt="0" anchor="t" anchorCtr="0" forceAA="0" compatLnSpc="1">
            <a:prstTxWarp prst="textNoShape">
              <a:avLst/>
            </a:prstTxWarp>
            <a:noAutofit/>
          </a:bodyPr>
          <a:lstStyle/>
          <a:p>
            <a:pPr defTabSz="712696">
              <a:spcBef>
                <a:spcPct val="0"/>
              </a:spcBef>
              <a:spcAft>
                <a:spcPts val="468"/>
              </a:spcAft>
            </a:pPr>
            <a:r>
              <a:rPr lang="en-US" sz="4399" spc="-39" dirty="0">
                <a:gradFill>
                  <a:gsLst>
                    <a:gs pos="0">
                      <a:srgbClr val="FFFFFF"/>
                    </a:gs>
                    <a:gs pos="100000">
                      <a:srgbClr val="FFFFFF"/>
                    </a:gs>
                  </a:gsLst>
                  <a:lin ang="5400000" scaled="0"/>
                </a:gradFill>
                <a:latin typeface="+mj-lt"/>
                <a:cs typeface="Arial" charset="0"/>
              </a:rPr>
              <a:t>Workflow Setup</a:t>
            </a:r>
          </a:p>
          <a:p>
            <a:pPr defTabSz="712696">
              <a:spcBef>
                <a:spcPct val="0"/>
              </a:spcBef>
              <a:spcAft>
                <a:spcPts val="468"/>
              </a:spcAft>
            </a:pPr>
            <a:endParaRPr lang="en-US" sz="2800" spc="-39" dirty="0">
              <a:gradFill>
                <a:gsLst>
                  <a:gs pos="0">
                    <a:srgbClr val="FFFFFF"/>
                  </a:gs>
                  <a:gs pos="100000">
                    <a:srgbClr val="FFFFFF"/>
                  </a:gs>
                </a:gsLst>
                <a:lin ang="5400000" scaled="0"/>
              </a:gradFill>
              <a:latin typeface="+mj-lt"/>
              <a:cs typeface="Arial" charset="0"/>
            </a:endParaRPr>
          </a:p>
          <a:p>
            <a:pPr defTabSz="712696">
              <a:spcBef>
                <a:spcPct val="0"/>
              </a:spcBef>
              <a:spcAft>
                <a:spcPts val="468"/>
              </a:spcAft>
            </a:pPr>
            <a:endParaRPr lang="en-US" sz="2800" spc="-39" dirty="0">
              <a:gradFill>
                <a:gsLst>
                  <a:gs pos="0">
                    <a:srgbClr val="FFFFFF"/>
                  </a:gs>
                  <a:gs pos="100000">
                    <a:srgbClr val="FFFFFF"/>
                  </a:gs>
                </a:gsLst>
                <a:lin ang="5400000" scaled="0"/>
              </a:gradFill>
              <a:latin typeface="+mj-lt"/>
              <a:cs typeface="Arial" charset="0"/>
            </a:endParaRPr>
          </a:p>
        </p:txBody>
      </p:sp>
      <p:pic>
        <p:nvPicPr>
          <p:cNvPr id="2" name="Picture 1"/>
          <p:cNvPicPr>
            <a:picLocks noChangeAspect="1"/>
          </p:cNvPicPr>
          <p:nvPr/>
        </p:nvPicPr>
        <p:blipFill>
          <a:blip r:embed="rId3"/>
          <a:stretch>
            <a:fillRect/>
          </a:stretch>
        </p:blipFill>
        <p:spPr>
          <a:xfrm>
            <a:off x="5272961" y="449695"/>
            <a:ext cx="5866568" cy="6095135"/>
          </a:xfrm>
          <a:prstGeom prst="rect">
            <a:avLst/>
          </a:prstGeom>
          <a:solidFill>
            <a:srgbClr val="442359"/>
          </a:solidFill>
          <a:ln>
            <a:noFill/>
            <a:headEnd type="none" w="med" len="med"/>
            <a:tailEnd type="none" w="med" len="med"/>
          </a:ln>
          <a:effectLst>
            <a:outerShdw blurRad="393700" dist="317500" dir="5400000" sx="90000" sy="90000" algn="ctr" rotWithShape="0">
              <a:schemeClr val="tx1">
                <a:alpha val="20000"/>
              </a:schemeClr>
            </a:outerShdw>
          </a:effectLst>
        </p:spPr>
      </p:pic>
    </p:spTree>
    <p:extLst>
      <p:ext uri="{BB962C8B-B14F-4D97-AF65-F5344CB8AC3E}">
        <p14:creationId xmlns:p14="http://schemas.microsoft.com/office/powerpoint/2010/main" val="615125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83" y="497"/>
            <a:ext cx="3577844" cy="699353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1271" tIns="71271" rIns="182854" bIns="35635" numCol="1" spcCol="0" rtlCol="0" fromWordArt="0" anchor="t" anchorCtr="0" forceAA="0" compatLnSpc="1">
            <a:prstTxWarp prst="textNoShape">
              <a:avLst/>
            </a:prstTxWarp>
            <a:noAutofit/>
          </a:bodyPr>
          <a:lstStyle/>
          <a:p>
            <a:pPr defTabSz="712696">
              <a:spcBef>
                <a:spcPct val="0"/>
              </a:spcBef>
              <a:spcAft>
                <a:spcPts val="468"/>
              </a:spcAft>
            </a:pPr>
            <a:r>
              <a:rPr lang="en-US" sz="3672" spc="-39" dirty="0">
                <a:gradFill>
                  <a:gsLst>
                    <a:gs pos="0">
                      <a:srgbClr val="FFFFFF"/>
                    </a:gs>
                    <a:gs pos="100000">
                      <a:srgbClr val="FFFFFF"/>
                    </a:gs>
                  </a:gsLst>
                  <a:lin ang="5400000" scaled="0"/>
                </a:gradFill>
                <a:latin typeface="+mj-lt"/>
                <a:cs typeface="Arial" charset="0"/>
              </a:rPr>
              <a:t>Out-of-Office Delegations</a:t>
            </a:r>
          </a:p>
          <a:p>
            <a:pPr defTabSz="712696">
              <a:spcBef>
                <a:spcPct val="0"/>
              </a:spcBef>
              <a:spcAft>
                <a:spcPts val="468"/>
              </a:spcAft>
            </a:pPr>
            <a:endParaRPr lang="en-US" sz="2040" spc="-39" dirty="0">
              <a:gradFill>
                <a:gsLst>
                  <a:gs pos="0">
                    <a:srgbClr val="FFFFFF"/>
                  </a:gs>
                  <a:gs pos="100000">
                    <a:srgbClr val="FFFFFF"/>
                  </a:gs>
                </a:gsLst>
                <a:lin ang="5400000" scaled="0"/>
              </a:gradFill>
              <a:latin typeface="+mj-lt"/>
              <a:cs typeface="Arial" charset="0"/>
            </a:endParaRPr>
          </a:p>
          <a:p>
            <a:pPr defTabSz="712696">
              <a:spcBef>
                <a:spcPct val="0"/>
              </a:spcBef>
              <a:spcAft>
                <a:spcPts val="468"/>
              </a:spcAft>
            </a:pPr>
            <a:endParaRPr lang="en-US" sz="2040" spc="-39" dirty="0">
              <a:gradFill>
                <a:gsLst>
                  <a:gs pos="0">
                    <a:srgbClr val="FFFFFF"/>
                  </a:gs>
                  <a:gs pos="100000">
                    <a:srgbClr val="FFFFFF"/>
                  </a:gs>
                </a:gsLst>
                <a:lin ang="5400000" scaled="0"/>
              </a:gradFill>
              <a:latin typeface="+mj-lt"/>
              <a:cs typeface="Arial" charset="0"/>
            </a:endParaRPr>
          </a:p>
        </p:txBody>
      </p:sp>
      <p:pic>
        <p:nvPicPr>
          <p:cNvPr id="4" name="Picture 3"/>
          <p:cNvPicPr>
            <a:picLocks noChangeAspect="1"/>
          </p:cNvPicPr>
          <p:nvPr/>
        </p:nvPicPr>
        <p:blipFill>
          <a:blip r:embed="rId3"/>
          <a:stretch>
            <a:fillRect/>
          </a:stretch>
        </p:blipFill>
        <p:spPr>
          <a:xfrm>
            <a:off x="3856037" y="338574"/>
            <a:ext cx="7333210" cy="4180882"/>
          </a:xfrm>
          <a:prstGeom prst="rect">
            <a:avLst/>
          </a:prstGeom>
          <a:solidFill>
            <a:srgbClr val="442359"/>
          </a:solidFill>
          <a:ln>
            <a:noFill/>
            <a:headEnd type="none" w="med" len="med"/>
            <a:tailEnd type="none" w="med" len="med"/>
          </a:ln>
          <a:effectLst>
            <a:outerShdw blurRad="393700" dist="317500" dir="5400000" sx="90000" sy="90000" algn="ctr" rotWithShape="0">
              <a:schemeClr val="tx1">
                <a:alpha val="20000"/>
              </a:schemeClr>
            </a:outerShdw>
          </a:effectLst>
        </p:spPr>
      </p:pic>
      <p:pic>
        <p:nvPicPr>
          <p:cNvPr id="6" name="Picture 5"/>
          <p:cNvPicPr>
            <a:picLocks noChangeAspect="1"/>
          </p:cNvPicPr>
          <p:nvPr/>
        </p:nvPicPr>
        <p:blipFill>
          <a:blip r:embed="rId4"/>
          <a:stretch>
            <a:fillRect/>
          </a:stretch>
        </p:blipFill>
        <p:spPr>
          <a:xfrm>
            <a:off x="4925900" y="2393883"/>
            <a:ext cx="7333210" cy="4180882"/>
          </a:xfrm>
          <a:prstGeom prst="rect">
            <a:avLst/>
          </a:prstGeom>
          <a:solidFill>
            <a:srgbClr val="442359"/>
          </a:solidFill>
          <a:ln>
            <a:noFill/>
            <a:headEnd type="none" w="med" len="med"/>
            <a:tailEnd type="none" w="med" len="med"/>
          </a:ln>
          <a:effectLst>
            <a:outerShdw blurRad="393700" dist="317500" dir="5400000" sx="90000" sy="90000" algn="ctr" rotWithShape="0">
              <a:schemeClr val="tx1">
                <a:alpha val="20000"/>
              </a:schemeClr>
            </a:outerShdw>
          </a:effectLst>
        </p:spPr>
      </p:pic>
    </p:spTree>
    <p:extLst>
      <p:ext uri="{BB962C8B-B14F-4D97-AF65-F5344CB8AC3E}">
        <p14:creationId xmlns:p14="http://schemas.microsoft.com/office/powerpoint/2010/main" val="20161801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2179058"/>
          </a:xfrm>
        </p:spPr>
        <p:txBody>
          <a:bodyPr/>
          <a:lstStyle/>
          <a:p>
            <a:r>
              <a:rPr lang="en-US" dirty="0" smtClean="0"/>
              <a:t>Dynamics GP 2015 Feature Highlights</a:t>
            </a:r>
            <a:endParaRPr lang="en-US" dirty="0"/>
          </a:p>
        </p:txBody>
      </p:sp>
    </p:spTree>
    <p:extLst>
      <p:ext uri="{BB962C8B-B14F-4D97-AF65-F5344CB8AC3E}">
        <p14:creationId xmlns:p14="http://schemas.microsoft.com/office/powerpoint/2010/main" val="1711768833"/>
      </p:ext>
    </p:extLst>
  </p:cSld>
  <p:clrMapOvr>
    <a:masterClrMapping/>
  </p:clrMapOvr>
  <p:transition xmlns:p14="http://schemas.microsoft.com/office/powerpoint/2010/mai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3" y="-1"/>
            <a:ext cx="4856804" cy="6994526"/>
          </a:xfrm>
          <a:prstGeom prst="rect">
            <a:avLst/>
          </a:prstGeom>
          <a:solidFill>
            <a:srgbClr val="BB141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690" tIns="72690" rIns="186494" bIns="36344" numCol="1" spcCol="0" rtlCol="0" fromWordArt="0" anchor="ctr" anchorCtr="0" forceAA="0" compatLnSpc="1">
            <a:prstTxWarp prst="textNoShape">
              <a:avLst/>
            </a:prstTxWarp>
            <a:noAutofit/>
          </a:bodyPr>
          <a:lstStyle/>
          <a:p>
            <a:pPr defTabSz="726879">
              <a:lnSpc>
                <a:spcPct val="90000"/>
              </a:lnSpc>
              <a:spcBef>
                <a:spcPct val="0"/>
              </a:spcBef>
              <a:spcAft>
                <a:spcPts val="477"/>
              </a:spcAft>
            </a:pP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Project Employee </a:t>
            </a:r>
            <a: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Expense Report</a:t>
            </a:r>
          </a:p>
          <a:p>
            <a:pPr defTabSz="726879">
              <a:lnSpc>
                <a:spcPct val="90000"/>
              </a:lnSpc>
              <a:spcBef>
                <a:spcPct val="0"/>
              </a:spcBef>
              <a:spcAft>
                <a:spcPts val="477"/>
              </a:spcAft>
            </a:pPr>
            <a:endPar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a:p>
            <a:pPr defTabSz="726879">
              <a:lnSpc>
                <a:spcPct val="90000"/>
              </a:lnSpc>
              <a:spcBef>
                <a:spcPct val="0"/>
              </a:spcBef>
              <a:spcAft>
                <a:spcPts val="477"/>
              </a:spcAft>
            </a:pPr>
            <a:endPar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a:p>
            <a:pPr defTabSz="726879">
              <a:lnSpc>
                <a:spcPct val="90000"/>
              </a:lnSpc>
              <a:spcBef>
                <a:spcPct val="0"/>
              </a:spcBef>
              <a:spcAft>
                <a:spcPts val="477"/>
              </a:spcAft>
            </a:pPr>
            <a:endPar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a:p>
            <a:pPr defTabSz="726879">
              <a:lnSpc>
                <a:spcPct val="90000"/>
              </a:lnSpc>
              <a:spcBef>
                <a:spcPct val="0"/>
              </a:spcBef>
              <a:spcAft>
                <a:spcPts val="477"/>
              </a:spcAft>
            </a:pPr>
            <a:endPar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pic>
        <p:nvPicPr>
          <p:cNvPr id="4" name="Picture 3"/>
          <p:cNvPicPr>
            <a:picLocks noChangeAspect="1"/>
          </p:cNvPicPr>
          <p:nvPr/>
        </p:nvPicPr>
        <p:blipFill>
          <a:blip r:embed="rId3"/>
          <a:stretch>
            <a:fillRect/>
          </a:stretch>
        </p:blipFill>
        <p:spPr>
          <a:xfrm>
            <a:off x="5555372" y="1586636"/>
            <a:ext cx="6286295" cy="4355303"/>
          </a:xfrm>
          <a:prstGeom prst="rect">
            <a:avLst/>
          </a:prstGeom>
        </p:spPr>
      </p:pic>
      <p:sp>
        <p:nvSpPr>
          <p:cNvPr id="7" name="TextBox 6"/>
          <p:cNvSpPr txBox="1"/>
          <p:nvPr/>
        </p:nvSpPr>
        <p:spPr>
          <a:xfrm>
            <a:off x="388458" y="3878262"/>
            <a:ext cx="4081653" cy="1975862"/>
          </a:xfrm>
          <a:prstGeom prst="rect">
            <a:avLst/>
          </a:prstGeom>
          <a:noFill/>
        </p:spPr>
        <p:txBody>
          <a:bodyPr wrap="square" rtlCol="0">
            <a:spAutoFit/>
          </a:bodyPr>
          <a:lstStyle/>
          <a:p>
            <a:r>
              <a:rPr lang="en-US" sz="2448" dirty="0">
                <a:solidFill>
                  <a:srgbClr val="FFFFFF"/>
                </a:solidFill>
                <a:latin typeface="+mj-lt"/>
              </a:rPr>
              <a:t>Project Employee Expense Report and Project Timesheet Entry replace all of the functionality of both Business Portal T&amp;E and PDK!</a:t>
            </a:r>
          </a:p>
        </p:txBody>
      </p:sp>
    </p:spTree>
    <p:extLst>
      <p:ext uri="{BB962C8B-B14F-4D97-AF65-F5344CB8AC3E}">
        <p14:creationId xmlns:p14="http://schemas.microsoft.com/office/powerpoint/2010/main" val="15835966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Feature Review</a:t>
            </a:r>
            <a:endParaRPr lang="en-US" dirty="0"/>
          </a:p>
        </p:txBody>
      </p:sp>
    </p:spTree>
    <p:extLst>
      <p:ext uri="{BB962C8B-B14F-4D97-AF65-F5344CB8AC3E}">
        <p14:creationId xmlns:p14="http://schemas.microsoft.com/office/powerpoint/2010/main" val="851722307"/>
      </p:ext>
    </p:extLst>
  </p:cSld>
  <p:clrMapOvr>
    <a:masterClrMapping/>
  </p:clrMapOvr>
  <p:transition xmlns:p14="http://schemas.microsoft.com/office/powerpoint/2010/mai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0838" y="1240335"/>
            <a:ext cx="4077997" cy="5064770"/>
          </a:xfrm>
          <a:prstGeom prst="rect">
            <a:avLst/>
          </a:prstGeom>
        </p:spPr>
        <p:txBody>
          <a:bodyPr wrap="square" lIns="93269" tIns="46634" rIns="93269" bIns="46634">
            <a:spAutoFit/>
          </a:bodyPr>
          <a:lstStyle/>
          <a:p>
            <a:pPr>
              <a:lnSpc>
                <a:spcPct val="90000"/>
              </a:lnSpc>
            </a:pPr>
            <a:r>
              <a:rPr lang="en-US" sz="3200" dirty="0">
                <a:solidFill>
                  <a:srgbClr val="00187A">
                    <a:alpha val="99000"/>
                  </a:srgbClr>
                </a:solidFill>
                <a:latin typeface="+mj-lt"/>
                <a:cs typeface="Segoe UI" panose="020B0502040204020203" pitchFamily="34" charset="0"/>
              </a:rPr>
              <a:t>Dynamics GP </a:t>
            </a:r>
            <a:r>
              <a:rPr lang="en-US" sz="3200" dirty="0" smtClean="0">
                <a:solidFill>
                  <a:srgbClr val="00187A">
                    <a:alpha val="99000"/>
                  </a:srgbClr>
                </a:solidFill>
                <a:latin typeface="+mj-lt"/>
                <a:cs typeface="Segoe UI" panose="020B0502040204020203" pitchFamily="34" charset="0"/>
              </a:rPr>
              <a:t>2013 SP2</a:t>
            </a:r>
            <a:endParaRPr lang="en-US" sz="2000" dirty="0">
              <a:solidFill>
                <a:srgbClr val="00187A">
                  <a:alpha val="99000"/>
                </a:srgbClr>
              </a:solidFill>
              <a:latin typeface="+mj-lt"/>
              <a:cs typeface="Segoe UI" panose="020B0502040204020203" pitchFamily="34" charset="0"/>
            </a:endParaRP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Display Checkbook ID on Cash Receipts Inquiry</a:t>
            </a: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Customer Combiner &amp; Modifier</a:t>
            </a: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Vendor Combiner &amp; Modifier</a:t>
            </a: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Payables Void Enhancements</a:t>
            </a: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Reconcile Checkbook without Marking Transaction</a:t>
            </a: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AA Finance Charge Assessment </a:t>
            </a: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AA and Sales Order deposits</a:t>
            </a:r>
          </a:p>
        </p:txBody>
      </p:sp>
      <p:sp>
        <p:nvSpPr>
          <p:cNvPr id="7" name="TextBox 6"/>
          <p:cNvSpPr txBox="1"/>
          <p:nvPr/>
        </p:nvSpPr>
        <p:spPr>
          <a:xfrm>
            <a:off x="4534239" y="1240335"/>
            <a:ext cx="3941357" cy="5806512"/>
          </a:xfrm>
          <a:prstGeom prst="rect">
            <a:avLst/>
          </a:prstGeom>
          <a:noFill/>
        </p:spPr>
        <p:txBody>
          <a:bodyPr wrap="square" lIns="93269" tIns="46634" rIns="93269" bIns="46634" rtlCol="0">
            <a:spAutoFit/>
          </a:bodyPr>
          <a:lstStyle/>
          <a:p>
            <a:pPr>
              <a:lnSpc>
                <a:spcPct val="90000"/>
              </a:lnSpc>
            </a:pPr>
            <a:r>
              <a:rPr lang="en-US" sz="3200" dirty="0">
                <a:solidFill>
                  <a:srgbClr val="00187A">
                    <a:alpha val="99000"/>
                  </a:srgbClr>
                </a:solidFill>
                <a:latin typeface="+mj-lt"/>
                <a:cs typeface="Segoe UI" panose="020B0502040204020203" pitchFamily="34" charset="0"/>
              </a:rPr>
              <a:t>Dynamics GP </a:t>
            </a:r>
            <a:r>
              <a:rPr lang="en-US" sz="3200" dirty="0" smtClean="0">
                <a:solidFill>
                  <a:srgbClr val="00187A">
                    <a:alpha val="99000"/>
                  </a:srgbClr>
                </a:solidFill>
                <a:latin typeface="+mj-lt"/>
                <a:cs typeface="Segoe UI" panose="020B0502040204020203" pitchFamily="34" charset="0"/>
              </a:rPr>
              <a:t>2013 R2</a:t>
            </a:r>
            <a:endParaRPr lang="en-US" sz="3200" dirty="0">
              <a:solidFill>
                <a:srgbClr val="00187A">
                  <a:alpha val="99000"/>
                </a:srgbClr>
              </a:solidFill>
              <a:latin typeface="+mj-lt"/>
              <a:cs typeface="Segoe UI" panose="020B0502040204020203" pitchFamily="34" charset="0"/>
            </a:endParaRP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Copy and Paste to GL</a:t>
            </a: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Roll Down Account Segment Description</a:t>
            </a: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Reverse Fiscal Year</a:t>
            </a: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Reprint Outstanding Transactions Report</a:t>
            </a: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Default Sort order for Payables Checks</a:t>
            </a: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Payables Transaction Document Attach</a:t>
            </a: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Default Asset ID from Fixed Asset Class</a:t>
            </a: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Integrate Multi-currency Revaluation with AA </a:t>
            </a:r>
          </a:p>
        </p:txBody>
      </p:sp>
      <p:sp>
        <p:nvSpPr>
          <p:cNvPr id="8" name="TextBox 7"/>
          <p:cNvSpPr txBox="1"/>
          <p:nvPr/>
        </p:nvSpPr>
        <p:spPr>
          <a:xfrm>
            <a:off x="8475597" y="1240335"/>
            <a:ext cx="3991040" cy="5064770"/>
          </a:xfrm>
          <a:prstGeom prst="rect">
            <a:avLst/>
          </a:prstGeom>
          <a:noFill/>
        </p:spPr>
        <p:txBody>
          <a:bodyPr wrap="square" lIns="93269" tIns="46634" rIns="93269" bIns="46634" rtlCol="0">
            <a:spAutoFit/>
          </a:bodyPr>
          <a:lstStyle/>
          <a:p>
            <a:pPr>
              <a:lnSpc>
                <a:spcPct val="90000"/>
              </a:lnSpc>
            </a:pPr>
            <a:r>
              <a:rPr lang="en-US" sz="3200" dirty="0" smtClean="0">
                <a:solidFill>
                  <a:srgbClr val="00187A">
                    <a:alpha val="99000"/>
                  </a:srgbClr>
                </a:solidFill>
                <a:latin typeface="+mj-lt"/>
                <a:cs typeface="Segoe UI" panose="020B0502040204020203" pitchFamily="34" charset="0"/>
              </a:rPr>
              <a:t>Dynamics </a:t>
            </a:r>
            <a:r>
              <a:rPr lang="en-US" sz="3200" dirty="0">
                <a:solidFill>
                  <a:srgbClr val="00187A">
                    <a:alpha val="99000"/>
                  </a:srgbClr>
                </a:solidFill>
                <a:latin typeface="+mj-lt"/>
                <a:cs typeface="Segoe UI" panose="020B0502040204020203" pitchFamily="34" charset="0"/>
              </a:rPr>
              <a:t>GP </a:t>
            </a:r>
            <a:r>
              <a:rPr lang="en-US" sz="3200" dirty="0" smtClean="0">
                <a:solidFill>
                  <a:srgbClr val="00187A">
                    <a:alpha val="99000"/>
                  </a:srgbClr>
                </a:solidFill>
                <a:latin typeface="+mj-lt"/>
                <a:cs typeface="Segoe UI" panose="020B0502040204020203" pitchFamily="34" charset="0"/>
              </a:rPr>
              <a:t>2015</a:t>
            </a:r>
            <a:endParaRPr lang="en-US" sz="3200" dirty="0">
              <a:solidFill>
                <a:srgbClr val="00187A">
                  <a:alpha val="99000"/>
                </a:srgbClr>
              </a:solidFill>
              <a:latin typeface="+mj-lt"/>
              <a:cs typeface="Segoe UI" panose="020B0502040204020203" pitchFamily="34" charset="0"/>
            </a:endParaRP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General Ledger Batch Workflow </a:t>
            </a: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Payables Batch Workflow</a:t>
            </a: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Vendor Approval Workflow</a:t>
            </a: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Receivables Batch Workflow</a:t>
            </a:r>
          </a:p>
          <a:p>
            <a:pPr>
              <a:lnSpc>
                <a:spcPct val="90000"/>
              </a:lnSpc>
              <a:spcBef>
                <a:spcPts val="612"/>
              </a:spcBef>
            </a:pPr>
            <a:r>
              <a:rPr lang="en-US" sz="2400" dirty="0" smtClean="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Intercompany enhancements</a:t>
            </a:r>
            <a:endPar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endParaRPr>
          </a:p>
          <a:p>
            <a:pPr>
              <a:lnSpc>
                <a:spcPct val="90000"/>
              </a:lnSpc>
              <a:spcBef>
                <a:spcPts val="612"/>
              </a:spcBef>
            </a:pPr>
            <a:r>
              <a:rPr lang="en-US" sz="2400" dirty="0" smtClean="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Fixes </a:t>
            </a: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Assets Year End Close Report</a:t>
            </a:r>
          </a:p>
          <a:p>
            <a:pPr>
              <a:lnSpc>
                <a:spcPct val="90000"/>
              </a:lnSpc>
              <a:spcBef>
                <a:spcPts val="612"/>
              </a:spcBef>
            </a:pPr>
            <a:r>
              <a:rPr lang="en-US" sz="2400" dirty="0">
                <a:gradFill flip="none" rotWithShape="1">
                  <a:gsLst>
                    <a:gs pos="100000">
                      <a:prstClr val="black">
                        <a:alpha val="99000"/>
                      </a:prstClr>
                    </a:gs>
                    <a:gs pos="1000">
                      <a:prstClr val="black">
                        <a:alpha val="99000"/>
                      </a:prstClr>
                    </a:gs>
                  </a:gsLst>
                  <a:lin ang="0" scaled="1"/>
                  <a:tileRect/>
                </a:gradFill>
                <a:latin typeface="Segoe UI" panose="020B0502040204020203" pitchFamily="34" charset="0"/>
                <a:cs typeface="Segoe UI" panose="020B0502040204020203" pitchFamily="34" charset="0"/>
              </a:rPr>
              <a:t>Edit E-mail for historical Statements and Payables Remittance</a:t>
            </a:r>
          </a:p>
        </p:txBody>
      </p:sp>
      <p:sp>
        <p:nvSpPr>
          <p:cNvPr id="9" name="Title 1"/>
          <p:cNvSpPr txBox="1">
            <a:spLocks/>
          </p:cNvSpPr>
          <p:nvPr/>
        </p:nvSpPr>
        <p:spPr>
          <a:xfrm>
            <a:off x="427037" y="220662"/>
            <a:ext cx="3637153" cy="734665"/>
          </a:xfrm>
          <a:prstGeom prst="rect">
            <a:avLst/>
          </a:prstGeom>
          <a:noFill/>
        </p:spPr>
        <p:txBody>
          <a:bodyPr vert="horz" wrap="square" lIns="111901" tIns="0" rIns="111901" bIns="0" rtlCol="0" anchor="ctr">
            <a:spAutoFit/>
          </a:bodyPr>
          <a:lstStyle>
            <a:defPPr>
              <a:defRPr lang="en-US"/>
            </a:defPPr>
            <a:lvl1pPr defTabSz="914278">
              <a:lnSpc>
                <a:spcPct val="90000"/>
              </a:lnSpc>
              <a:spcBef>
                <a:spcPct val="0"/>
              </a:spcBef>
              <a:buNone/>
              <a:defRPr sz="3971" b="1" cap="none" spc="-100" baseline="0">
                <a:ln w="3175">
                  <a:noFill/>
                </a:ln>
                <a:solidFill>
                  <a:prstClr val="white"/>
                </a:solidFill>
                <a:effectLst/>
                <a:latin typeface="+mj-lt"/>
                <a:cs typeface="Segoe UI" pitchFamily="34" charset="0"/>
              </a:defRPr>
            </a:lvl1pPr>
          </a:lstStyle>
          <a:p>
            <a:r>
              <a:rPr lang="en-US" sz="5201" b="0" dirty="0">
                <a:solidFill>
                  <a:schemeClr val="tx1"/>
                </a:solidFill>
                <a:cs typeface="Segoe UI Light" panose="020B0502040204020203" pitchFamily="34" charset="0"/>
              </a:rPr>
              <a:t>Financials</a:t>
            </a:r>
          </a:p>
        </p:txBody>
      </p:sp>
    </p:spTree>
    <p:extLst>
      <p:ext uri="{BB962C8B-B14F-4D97-AF65-F5344CB8AC3E}">
        <p14:creationId xmlns:p14="http://schemas.microsoft.com/office/powerpoint/2010/main" val="345626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1" y="1240335"/>
            <a:ext cx="4267197" cy="4976747"/>
          </a:xfrm>
        </p:spPr>
        <p:txBody>
          <a:bodyPr>
            <a:spAutoFit/>
          </a:bodyPr>
          <a:lstStyle/>
          <a:p>
            <a:pPr>
              <a:spcBef>
                <a:spcPts val="612"/>
              </a:spcBef>
              <a:buClr>
                <a:prstClr val="black"/>
              </a:buClr>
            </a:pPr>
            <a:r>
              <a:rPr lang="en-US" sz="3200" dirty="0" smtClean="0">
                <a:solidFill>
                  <a:srgbClr val="00187A"/>
                </a:solidFill>
                <a:cs typeface="Segoe UI" panose="020B0502040204020203" pitchFamily="34" charset="0"/>
              </a:rPr>
              <a:t>Dynamics GP 2013 R2</a:t>
            </a:r>
            <a:endParaRPr lang="en-US" sz="3200" dirty="0">
              <a:solidFill>
                <a:srgbClr val="00187A"/>
              </a:solidFill>
              <a:cs typeface="Segoe UI" panose="020B0502040204020203" pitchFamily="34" charset="0"/>
            </a:endParaRPr>
          </a:p>
          <a:p>
            <a:pPr>
              <a:spcBef>
                <a:spcPts val="612"/>
              </a:spcBef>
              <a:buClr>
                <a:prstClr val="black"/>
              </a:buClr>
            </a:pPr>
            <a:r>
              <a:rPr lang="en-US" sz="2400" dirty="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t>Suggested Item Enhancements </a:t>
            </a:r>
          </a:p>
          <a:p>
            <a:pPr>
              <a:spcBef>
                <a:spcPts val="612"/>
              </a:spcBef>
              <a:buClr>
                <a:prstClr val="black"/>
              </a:buClr>
            </a:pPr>
            <a:r>
              <a:rPr lang="en-US" sz="2400" dirty="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t>Assign Item to Multiple Sites </a:t>
            </a:r>
          </a:p>
          <a:p>
            <a:pPr>
              <a:spcBef>
                <a:spcPts val="612"/>
              </a:spcBef>
              <a:buClr>
                <a:prstClr val="black"/>
              </a:buClr>
            </a:pPr>
            <a:r>
              <a:rPr lang="en-US" sz="2400" dirty="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t>Purchase Requisitions</a:t>
            </a:r>
          </a:p>
          <a:p>
            <a:pPr>
              <a:spcBef>
                <a:spcPts val="612"/>
              </a:spcBef>
              <a:buClr>
                <a:prstClr val="black"/>
              </a:buClr>
            </a:pPr>
            <a:r>
              <a:rPr lang="en-US" sz="2400" dirty="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t>Purchase Requisition Workflow</a:t>
            </a:r>
          </a:p>
          <a:p>
            <a:pPr>
              <a:spcBef>
                <a:spcPts val="612"/>
              </a:spcBef>
              <a:buClr>
                <a:prstClr val="black"/>
              </a:buClr>
            </a:pPr>
            <a:r>
              <a:rPr lang="en-US" sz="2400" dirty="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t>Purchase Order Workflow</a:t>
            </a:r>
          </a:p>
          <a:p>
            <a:pPr>
              <a:spcBef>
                <a:spcPts val="612"/>
              </a:spcBef>
              <a:buClr>
                <a:prstClr val="black"/>
              </a:buClr>
            </a:pPr>
            <a:r>
              <a:rPr lang="en-US" sz="2400" dirty="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t>Prepayment Additions </a:t>
            </a:r>
          </a:p>
          <a:p>
            <a:pPr>
              <a:spcBef>
                <a:spcPts val="612"/>
              </a:spcBef>
              <a:buClr>
                <a:prstClr val="black"/>
              </a:buClr>
            </a:pPr>
            <a:r>
              <a:rPr lang="en-US" sz="2400" dirty="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t>Encumbrance SSRS Reports </a:t>
            </a:r>
          </a:p>
          <a:p>
            <a:pPr>
              <a:spcBef>
                <a:spcPts val="612"/>
              </a:spcBef>
              <a:buClr>
                <a:prstClr val="black"/>
              </a:buClr>
            </a:pPr>
            <a:r>
              <a:rPr lang="en-US" sz="2400" dirty="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t>Project Time</a:t>
            </a:r>
          </a:p>
          <a:p>
            <a:pPr>
              <a:spcBef>
                <a:spcPts val="612"/>
              </a:spcBef>
              <a:buClr>
                <a:prstClr val="black"/>
              </a:buClr>
            </a:pPr>
            <a:r>
              <a:rPr lang="en-US" sz="2400" dirty="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t>Project Time </a:t>
            </a:r>
            <a:r>
              <a:rPr lang="en-US" sz="2400" dirty="0" smtClean="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t>Workflow</a:t>
            </a:r>
            <a:endParaRPr lang="en-US" sz="2400" dirty="0">
              <a:gradFill flip="none" rotWithShape="1">
                <a:gsLst>
                  <a:gs pos="1000">
                    <a:prstClr val="black"/>
                  </a:gs>
                  <a:gs pos="1000">
                    <a:prstClr val="black"/>
                  </a:gs>
                </a:gsLst>
                <a:lin ang="0" scaled="1"/>
                <a:tileRect/>
              </a:gradFill>
            </a:endParaRPr>
          </a:p>
        </p:txBody>
      </p:sp>
      <p:sp>
        <p:nvSpPr>
          <p:cNvPr id="5" name="Text Placeholder 3"/>
          <p:cNvSpPr>
            <a:spLocks noGrp="1"/>
          </p:cNvSpPr>
          <p:nvPr>
            <p:ph type="body" sz="quarter" idx="11"/>
          </p:nvPr>
        </p:nvSpPr>
        <p:spPr>
          <a:xfrm>
            <a:off x="6675440" y="1240335"/>
            <a:ext cx="4613273" cy="3262432"/>
          </a:xfrm>
        </p:spPr>
        <p:txBody>
          <a:bodyPr>
            <a:spAutoFit/>
          </a:bodyPr>
          <a:lstStyle/>
          <a:p>
            <a:pPr>
              <a:spcBef>
                <a:spcPts val="612"/>
              </a:spcBef>
              <a:buClr>
                <a:prstClr val="black"/>
              </a:buClr>
            </a:pPr>
            <a:r>
              <a:rPr lang="en-US" sz="3200" dirty="0">
                <a:solidFill>
                  <a:srgbClr val="00187A"/>
                </a:solidFill>
                <a:cs typeface="Segoe UI" panose="020B0502040204020203" pitchFamily="34" charset="0"/>
              </a:rPr>
              <a:t>Dynamics GP 2015</a:t>
            </a:r>
          </a:p>
          <a:p>
            <a:pPr>
              <a:spcBef>
                <a:spcPts val="612"/>
              </a:spcBef>
            </a:pPr>
            <a:r>
              <a:rPr lang="en-US" sz="2400" dirty="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t>Edit Email for Historical </a:t>
            </a:r>
            <a:r>
              <a:rPr lang="en-US" sz="2400" dirty="0" smtClean="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t/>
            </a:r>
            <a:br>
              <a:rPr lang="en-US" sz="2400" dirty="0" smtClean="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br>
            <a:r>
              <a:rPr lang="en-US" sz="2400" dirty="0" smtClean="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t>documents </a:t>
            </a:r>
            <a:r>
              <a:rPr lang="en-US" sz="2400" dirty="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t>– Sales and Purchasing </a:t>
            </a:r>
          </a:p>
          <a:p>
            <a:pPr>
              <a:spcBef>
                <a:spcPts val="612"/>
              </a:spcBef>
            </a:pPr>
            <a:r>
              <a:rPr lang="en-US" sz="2400" dirty="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t>Payables warn when open Purchase Order</a:t>
            </a:r>
          </a:p>
          <a:p>
            <a:pPr>
              <a:spcBef>
                <a:spcPts val="612"/>
              </a:spcBef>
            </a:pPr>
            <a:r>
              <a:rPr lang="en-US" sz="2400" dirty="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t>Payment Terms Enhancements</a:t>
            </a:r>
          </a:p>
          <a:p>
            <a:pPr>
              <a:spcBef>
                <a:spcPts val="612"/>
              </a:spcBef>
            </a:pPr>
            <a:r>
              <a:rPr lang="en-US" sz="2400" dirty="0">
                <a:gradFill flip="none" rotWithShape="1">
                  <a:gsLst>
                    <a:gs pos="1000">
                      <a:prstClr val="black"/>
                    </a:gs>
                    <a:gs pos="1000">
                      <a:prstClr val="black"/>
                    </a:gs>
                  </a:gsLst>
                  <a:lin ang="0" scaled="1"/>
                  <a:tileRect/>
                </a:gradFill>
                <a:latin typeface="Segoe UI" panose="020B0502040204020203" pitchFamily="34" charset="0"/>
                <a:cs typeface="Segoe UI" panose="020B0502040204020203" pitchFamily="34" charset="0"/>
              </a:rPr>
              <a:t>Invoicing on Web Client</a:t>
            </a:r>
          </a:p>
        </p:txBody>
      </p:sp>
      <p:sp>
        <p:nvSpPr>
          <p:cNvPr id="9" name="Content Placeholder 2"/>
          <p:cNvSpPr txBox="1">
            <a:spLocks/>
          </p:cNvSpPr>
          <p:nvPr/>
        </p:nvSpPr>
        <p:spPr>
          <a:xfrm>
            <a:off x="6016760" y="1445412"/>
            <a:ext cx="6212224" cy="4512278"/>
          </a:xfrm>
          <a:prstGeom prst="rect">
            <a:avLst/>
          </a:prstGeom>
        </p:spPr>
        <p:txBody>
          <a:bodyPr vert="horz" lIns="93269" tIns="46634" rIns="93269" bIns="4663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prstClr val="black"/>
              </a:solidFill>
            </a:endParaRPr>
          </a:p>
        </p:txBody>
      </p:sp>
      <p:sp>
        <p:nvSpPr>
          <p:cNvPr id="7" name="Title 1"/>
          <p:cNvSpPr txBox="1">
            <a:spLocks/>
          </p:cNvSpPr>
          <p:nvPr/>
        </p:nvSpPr>
        <p:spPr>
          <a:xfrm>
            <a:off x="350837" y="144462"/>
            <a:ext cx="3721087" cy="734665"/>
          </a:xfrm>
          <a:prstGeom prst="rect">
            <a:avLst/>
          </a:prstGeom>
          <a:noFill/>
        </p:spPr>
        <p:txBody>
          <a:bodyPr vert="horz" wrap="square" lIns="111901" tIns="0" rIns="111901" bIns="0" rtlCol="0" anchor="ctr">
            <a:spAutoFit/>
          </a:bodyPr>
          <a:lstStyle>
            <a:defPPr>
              <a:defRPr lang="en-US"/>
            </a:defPPr>
            <a:lvl1pPr defTabSz="914278">
              <a:lnSpc>
                <a:spcPct val="90000"/>
              </a:lnSpc>
              <a:spcBef>
                <a:spcPct val="0"/>
              </a:spcBef>
              <a:buNone/>
              <a:defRPr sz="3971" b="1" cap="none" spc="-100" baseline="0">
                <a:ln w="3175">
                  <a:noFill/>
                </a:ln>
                <a:solidFill>
                  <a:prstClr val="white"/>
                </a:solidFill>
                <a:effectLst/>
                <a:latin typeface="+mj-lt"/>
                <a:cs typeface="Segoe UI" pitchFamily="34" charset="0"/>
              </a:defRPr>
            </a:lvl1pPr>
          </a:lstStyle>
          <a:p>
            <a:r>
              <a:rPr lang="en-US" sz="5201" b="0" dirty="0">
                <a:solidFill>
                  <a:schemeClr val="tx1"/>
                </a:solidFill>
                <a:latin typeface="Segoe UI Light" panose="020B0502040204020203" pitchFamily="34" charset="0"/>
                <a:cs typeface="Segoe UI Light" panose="020B0502040204020203" pitchFamily="34" charset="0"/>
              </a:rPr>
              <a:t>Distribution</a:t>
            </a:r>
            <a:endParaRPr lang="en-US" sz="5399" b="0" dirty="0">
              <a:solidFill>
                <a:schemeClr val="tx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54759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82" y="-44090"/>
            <a:ext cx="3730413" cy="6994525"/>
          </a:xfrm>
          <a:prstGeom prst="rect">
            <a:avLst/>
          </a:prstGeom>
          <a:solidFill>
            <a:srgbClr val="BB141B"/>
          </a:solidFill>
        </p:spPr>
        <p:txBody>
          <a:bodyPr vert="horz" lIns="93260" tIns="46630" rIns="93260" bIns="46630" rtlCol="0" anchor="ctr">
            <a:noAutofit/>
          </a:bodyPr>
          <a:lstStyle>
            <a:lvl1pPr>
              <a:lnSpc>
                <a:spcPct val="90000"/>
              </a:lnSpc>
              <a:spcBef>
                <a:spcPct val="0"/>
              </a:spcBef>
              <a:buNone/>
              <a:defRPr sz="4900">
                <a:solidFill>
                  <a:schemeClr val="bg1"/>
                </a:solidFill>
                <a:latin typeface="Segoe UI Light" panose="020B0502040204020203" pitchFamily="34" charset="0"/>
                <a:ea typeface="+mj-ea"/>
                <a:cs typeface="Segoe UI Light" panose="020B0502040204020203" pitchFamily="34" charset="0"/>
              </a:defRPr>
            </a:lvl1pPr>
          </a:lstStyle>
          <a:p>
            <a:r>
              <a:rPr lang="en-US" sz="4998" dirty="0"/>
              <a:t>Employee Self Service</a:t>
            </a:r>
          </a:p>
        </p:txBody>
      </p:sp>
      <p:sp>
        <p:nvSpPr>
          <p:cNvPr id="5" name="TextBox 4"/>
          <p:cNvSpPr txBox="1"/>
          <p:nvPr/>
        </p:nvSpPr>
        <p:spPr>
          <a:xfrm>
            <a:off x="4119425" y="8081"/>
            <a:ext cx="3861876" cy="6655476"/>
          </a:xfrm>
          <a:prstGeom prst="rect">
            <a:avLst/>
          </a:prstGeom>
          <a:noFill/>
        </p:spPr>
        <p:txBody>
          <a:bodyPr wrap="square" rtlCol="0">
            <a:spAutoFit/>
          </a:bodyPr>
          <a:lstStyle/>
          <a:p>
            <a:pPr>
              <a:spcAft>
                <a:spcPts val="612"/>
              </a:spcAft>
            </a:pPr>
            <a:r>
              <a:rPr lang="en-US" sz="3264" b="1" dirty="0" smtClean="0">
                <a:solidFill>
                  <a:prstClr val="black"/>
                </a:solidFill>
                <a:latin typeface="Segoe UI Light" panose="020B0502040204020203" pitchFamily="34" charset="0"/>
                <a:cs typeface="Segoe UI Light" panose="020B0502040204020203" pitchFamily="34" charset="0"/>
              </a:rPr>
              <a:t>Dynamics GP 2015 R2</a:t>
            </a:r>
            <a:endParaRPr lang="en-US" sz="3264" b="1" dirty="0">
              <a:solidFill>
                <a:prstClr val="black"/>
              </a:solidFill>
              <a:latin typeface="Segoe UI Light" panose="020B0502040204020203" pitchFamily="34" charset="0"/>
              <a:cs typeface="Segoe UI Light" panose="020B0502040204020203" pitchFamily="34" charset="0"/>
            </a:endParaRP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Purchase Requisition</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Payroll Timecard</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Project Timesheet</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Home Page Parts</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Simplified Navigation</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Requisition Workflow</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Timecard Workflow</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Project Time Workflow</a:t>
            </a:r>
          </a:p>
          <a:p>
            <a:endParaRPr lang="en-US" sz="3060" dirty="0">
              <a:solidFill>
                <a:prstClr val="black"/>
              </a:solidFill>
              <a:latin typeface="Segoe UI Light" panose="020B0502040204020203" pitchFamily="34" charset="0"/>
              <a:cs typeface="Segoe UI Light" panose="020B0502040204020203" pitchFamily="34" charset="0"/>
            </a:endParaRPr>
          </a:p>
          <a:p>
            <a:endParaRPr lang="en-US" sz="2448" dirty="0">
              <a:solidFill>
                <a:prstClr val="black"/>
              </a:solidFill>
            </a:endParaRPr>
          </a:p>
          <a:p>
            <a:endParaRPr lang="en-US" sz="2448" dirty="0">
              <a:solidFill>
                <a:prstClr val="black"/>
              </a:solidFill>
            </a:endParaRPr>
          </a:p>
          <a:p>
            <a:endParaRPr lang="en-US" sz="2448" dirty="0">
              <a:solidFill>
                <a:prstClr val="black"/>
              </a:solidFill>
            </a:endParaRPr>
          </a:p>
        </p:txBody>
      </p:sp>
      <p:sp>
        <p:nvSpPr>
          <p:cNvPr id="7" name="TextBox 6"/>
          <p:cNvSpPr txBox="1"/>
          <p:nvPr/>
        </p:nvSpPr>
        <p:spPr>
          <a:xfrm>
            <a:off x="8369431" y="8081"/>
            <a:ext cx="4066162" cy="7005871"/>
          </a:xfrm>
          <a:prstGeom prst="rect">
            <a:avLst/>
          </a:prstGeom>
          <a:noFill/>
        </p:spPr>
        <p:txBody>
          <a:bodyPr wrap="square" rtlCol="0">
            <a:spAutoFit/>
          </a:bodyPr>
          <a:lstStyle/>
          <a:p>
            <a:pPr>
              <a:spcAft>
                <a:spcPts val="612"/>
              </a:spcAft>
            </a:pPr>
            <a:r>
              <a:rPr lang="en-US" sz="3200" b="1" dirty="0">
                <a:solidFill>
                  <a:prstClr val="black"/>
                </a:solidFill>
                <a:latin typeface="Segoe UI Light" panose="020B0502040204020203" pitchFamily="34" charset="0"/>
                <a:cs typeface="Segoe UI Light" panose="020B0502040204020203" pitchFamily="34" charset="0"/>
              </a:rPr>
              <a:t>Dynamics GP </a:t>
            </a:r>
            <a:r>
              <a:rPr lang="en-US" sz="3060" b="1" dirty="0" smtClean="0">
                <a:solidFill>
                  <a:prstClr val="black"/>
                </a:solidFill>
                <a:latin typeface="Segoe UI Light" panose="020B0502040204020203" pitchFamily="34" charset="0"/>
                <a:cs typeface="Segoe UI Light" panose="020B0502040204020203" pitchFamily="34" charset="0"/>
              </a:rPr>
              <a:t>2015</a:t>
            </a:r>
            <a:endParaRPr lang="en-US" sz="3060" b="1" dirty="0">
              <a:solidFill>
                <a:prstClr val="black"/>
              </a:solidFill>
              <a:latin typeface="Segoe UI Light" panose="020B0502040204020203" pitchFamily="34" charset="0"/>
              <a:cs typeface="Segoe UI Light" panose="020B0502040204020203" pitchFamily="34" charset="0"/>
            </a:endParaRP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Employee Profile</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Paystubs </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W4</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Benefits</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Direct Deposit</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Skills &amp; Training</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Project Expense</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Profile Workflow</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W4 Workflow</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Direct Deposit Workflow</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Skills Workflow</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Manager Profile</a:t>
            </a:r>
          </a:p>
          <a:p>
            <a:pPr>
              <a:spcAft>
                <a:spcPts val="612"/>
              </a:spcAft>
            </a:pPr>
            <a:r>
              <a:rPr lang="en-US" sz="2652" dirty="0">
                <a:solidFill>
                  <a:prstClr val="black"/>
                </a:solidFill>
                <a:latin typeface="Segoe UI Light" panose="020B0502040204020203" pitchFamily="34" charset="0"/>
                <a:cs typeface="Segoe UI Light" panose="020B0502040204020203" pitchFamily="34" charset="0"/>
              </a:rPr>
              <a:t>Manager Skills</a:t>
            </a:r>
          </a:p>
        </p:txBody>
      </p:sp>
    </p:spTree>
    <p:extLst>
      <p:ext uri="{BB962C8B-B14F-4D97-AF65-F5344CB8AC3E}">
        <p14:creationId xmlns:p14="http://schemas.microsoft.com/office/powerpoint/2010/main" val="42559831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882" y="-13323"/>
            <a:ext cx="4159955" cy="7007848"/>
          </a:xfrm>
          <a:prstGeom prst="rect">
            <a:avLst/>
          </a:prstGeom>
          <a:solidFill>
            <a:srgbClr val="BB141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690" tIns="72690" rIns="186494" bIns="36344" numCol="1" spcCol="0" rtlCol="0" fromWordArt="0" anchor="ctr" anchorCtr="0" forceAA="0" compatLnSpc="1">
            <a:prstTxWarp prst="textNoShape">
              <a:avLst/>
            </a:prstTxWarp>
            <a:noAutofit/>
          </a:bodyPr>
          <a:lstStyle/>
          <a:p>
            <a:pPr defTabSz="726879">
              <a:lnSpc>
                <a:spcPct val="90000"/>
              </a:lnSpc>
              <a:spcBef>
                <a:spcPct val="0"/>
              </a:spcBef>
              <a:spcAft>
                <a:spcPts val="477"/>
              </a:spcAft>
            </a:pP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Time </a:t>
            </a:r>
            <a: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Management</a:t>
            </a:r>
          </a:p>
          <a:p>
            <a:pPr defTabSz="726879">
              <a:lnSpc>
                <a:spcPct val="90000"/>
              </a:lnSpc>
              <a:spcBef>
                <a:spcPct val="0"/>
              </a:spcBef>
              <a:spcAft>
                <a:spcPts val="477"/>
              </a:spcAft>
            </a:pPr>
            <a:endPar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a:p>
            <a:pPr defTabSz="726879">
              <a:lnSpc>
                <a:spcPct val="90000"/>
              </a:lnSpc>
              <a:spcBef>
                <a:spcPct val="0"/>
              </a:spcBef>
              <a:spcAft>
                <a:spcPts val="477"/>
              </a:spcAft>
            </a:pPr>
            <a:endPar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a:p>
            <a:pPr defTabSz="726879">
              <a:lnSpc>
                <a:spcPct val="90000"/>
              </a:lnSpc>
              <a:spcBef>
                <a:spcPct val="0"/>
              </a:spcBef>
              <a:spcAft>
                <a:spcPts val="477"/>
              </a:spcAft>
            </a:pPr>
            <a:endPar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8" name="Text Placeholder 2"/>
          <p:cNvSpPr txBox="1">
            <a:spLocks/>
          </p:cNvSpPr>
          <p:nvPr/>
        </p:nvSpPr>
        <p:spPr>
          <a:xfrm>
            <a:off x="391271" y="2582862"/>
            <a:ext cx="3379175" cy="5066303"/>
          </a:xfrm>
          <a:prstGeom prst="rect">
            <a:avLst/>
          </a:prstGeom>
          <a:noFill/>
        </p:spPr>
        <p:txBody>
          <a:bodyPr vert="horz" lIns="0" tIns="46626" rIns="93251" bIns="46626" rtlCol="0" anchor="ctr"/>
          <a:lstStyle>
            <a:defPPr>
              <a:defRPr lang="en-US"/>
            </a:defPPr>
            <a:lvl1pPr marL="0" algn="l" defTabSz="914400" rtl="0" eaLnBrk="1" latinLnBrk="0" hangingPunct="1">
              <a:defRPr sz="1176" kern="1200">
                <a:gradFill>
                  <a:gsLst>
                    <a:gs pos="0">
                      <a:schemeClr val="bg2">
                        <a:lumMod val="75000"/>
                      </a:schemeClr>
                    </a:gs>
                    <a:gs pos="100000">
                      <a:schemeClr val="bg2">
                        <a:lumMod val="75000"/>
                      </a:schemeClr>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56" dirty="0">
                <a:solidFill>
                  <a:schemeClr val="bg1"/>
                </a:solidFill>
                <a:latin typeface="Segoe UI" panose="020B0502040204020203" pitchFamily="34" charset="0"/>
                <a:cs typeface="Segoe UI" panose="020B0502040204020203" pitchFamily="34" charset="0"/>
              </a:rPr>
              <a:t>Self-Service User</a:t>
            </a:r>
          </a:p>
          <a:p>
            <a:endParaRPr lang="en-US" sz="2856" dirty="0">
              <a:solidFill>
                <a:schemeClr val="bg1"/>
              </a:solidFill>
              <a:latin typeface="Segoe UI" panose="020B0502040204020203" pitchFamily="34" charset="0"/>
              <a:cs typeface="Segoe UI" panose="020B0502040204020203" pitchFamily="34" charset="0"/>
            </a:endParaRPr>
          </a:p>
          <a:p>
            <a:r>
              <a:rPr lang="en-US" sz="2856" dirty="0">
                <a:solidFill>
                  <a:schemeClr val="bg1"/>
                </a:solidFill>
                <a:latin typeface="Segoe UI" panose="020B0502040204020203" pitchFamily="34" charset="0"/>
                <a:cs typeface="Segoe UI" panose="020B0502040204020203" pitchFamily="34" charset="0"/>
              </a:rPr>
              <a:t>Allows Entering ‘Time on Behalf Of’</a:t>
            </a:r>
          </a:p>
          <a:p>
            <a:endParaRPr lang="en-US" sz="2856" dirty="0">
              <a:solidFill>
                <a:schemeClr val="bg1"/>
              </a:solidFill>
              <a:latin typeface="Segoe UI" panose="020B0502040204020203" pitchFamily="34" charset="0"/>
              <a:cs typeface="Segoe UI" panose="020B0502040204020203" pitchFamily="34" charset="0"/>
            </a:endParaRPr>
          </a:p>
          <a:p>
            <a:r>
              <a:rPr lang="en-US" sz="2856" dirty="0">
                <a:solidFill>
                  <a:schemeClr val="bg1"/>
                </a:solidFill>
                <a:latin typeface="Segoe UI" panose="020B0502040204020203" pitchFamily="34" charset="0"/>
                <a:cs typeface="Segoe UI" panose="020B0502040204020203" pitchFamily="34" charset="0"/>
              </a:rPr>
              <a:t>Approval Workflow</a:t>
            </a:r>
          </a:p>
        </p:txBody>
      </p:sp>
      <p:pic>
        <p:nvPicPr>
          <p:cNvPr id="6" name="Picture 5"/>
          <p:cNvPicPr>
            <a:picLocks noChangeAspect="1"/>
          </p:cNvPicPr>
          <p:nvPr/>
        </p:nvPicPr>
        <p:blipFill>
          <a:blip r:embed="rId3"/>
          <a:stretch>
            <a:fillRect/>
          </a:stretch>
        </p:blipFill>
        <p:spPr>
          <a:xfrm>
            <a:off x="4534561" y="1020277"/>
            <a:ext cx="4838220" cy="4203152"/>
          </a:xfrm>
          <a:prstGeom prst="rect">
            <a:avLst/>
          </a:prstGeom>
          <a:effectLst>
            <a:reflection blurRad="6350" stA="52000" endA="300" endPos="35000" dir="5400000" sy="-100000" algn="bl" rotWithShape="0"/>
          </a:effectLst>
        </p:spPr>
      </p:pic>
      <p:pic>
        <p:nvPicPr>
          <p:cNvPr id="9" name="Picture 8"/>
          <p:cNvPicPr>
            <a:picLocks noChangeAspect="1"/>
          </p:cNvPicPr>
          <p:nvPr/>
        </p:nvPicPr>
        <p:blipFill>
          <a:blip r:embed="rId4"/>
          <a:stretch>
            <a:fillRect/>
          </a:stretch>
        </p:blipFill>
        <p:spPr>
          <a:xfrm>
            <a:off x="9096959" y="1891408"/>
            <a:ext cx="2315374" cy="4288615"/>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33356420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1"/>
            <a:ext cx="4312355" cy="6994526"/>
          </a:xfrm>
          <a:solidFill>
            <a:srgbClr val="BB141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690" tIns="72690" rIns="186494" bIns="36344" numCol="1" spcCol="0" rtlCol="0" fromWordArt="0" anchor="ctr" anchorCtr="0" forceAA="0" compatLnSpc="1">
            <a:prstTxWarp prst="textNoShape">
              <a:avLst/>
            </a:prstTxWarp>
            <a:noAutofit/>
          </a:bodyPr>
          <a:lstStyle/>
          <a:p>
            <a:pPr defTabSz="726879">
              <a:spcAft>
                <a:spcPts val="477"/>
              </a:spcAft>
            </a:pP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Employee </a:t>
            </a:r>
            <a: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Profile</a:t>
            </a:r>
            <a:b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endPar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pic>
        <p:nvPicPr>
          <p:cNvPr id="5" name="Picture 4"/>
          <p:cNvPicPr>
            <a:picLocks noChangeAspect="1"/>
          </p:cNvPicPr>
          <p:nvPr/>
        </p:nvPicPr>
        <p:blipFill>
          <a:blip r:embed="rId3"/>
          <a:stretch>
            <a:fillRect/>
          </a:stretch>
        </p:blipFill>
        <p:spPr>
          <a:xfrm>
            <a:off x="4642291" y="1008270"/>
            <a:ext cx="6297222" cy="5642111"/>
          </a:xfrm>
          <a:prstGeom prst="rect">
            <a:avLst/>
          </a:prstGeom>
          <a:effectLst>
            <a:reflection blurRad="6350" stA="52000" endA="300" endPos="35000" dir="5400000" sy="-100000" algn="bl" rotWithShape="0"/>
          </a:effectLst>
        </p:spPr>
      </p:pic>
      <p:sp>
        <p:nvSpPr>
          <p:cNvPr id="6" name="TextBox 5"/>
          <p:cNvSpPr txBox="1"/>
          <p:nvPr/>
        </p:nvSpPr>
        <p:spPr>
          <a:xfrm>
            <a:off x="179510" y="3116262"/>
            <a:ext cx="3955097" cy="3168688"/>
          </a:xfrm>
          <a:prstGeom prst="rect">
            <a:avLst/>
          </a:prstGeom>
          <a:noFill/>
        </p:spPr>
        <p:txBody>
          <a:bodyPr wrap="square" rtlCol="0">
            <a:spAutoFit/>
          </a:bodyPr>
          <a:lstStyle/>
          <a:p>
            <a:r>
              <a:rPr lang="en-US" sz="2856" dirty="0">
                <a:solidFill>
                  <a:schemeClr val="bg1"/>
                </a:solidFill>
                <a:latin typeface="+mj-lt"/>
                <a:cs typeface="Segoe UI" panose="020B0502040204020203" pitchFamily="34" charset="0"/>
              </a:rPr>
              <a:t>Employee can view and edit their employment information</a:t>
            </a:r>
          </a:p>
          <a:p>
            <a:endParaRPr lang="en-US" sz="2856" dirty="0">
              <a:solidFill>
                <a:schemeClr val="bg1"/>
              </a:solidFill>
              <a:latin typeface="+mj-lt"/>
              <a:cs typeface="Segoe UI" panose="020B0502040204020203" pitchFamily="34" charset="0"/>
            </a:endParaRPr>
          </a:p>
          <a:p>
            <a:r>
              <a:rPr lang="en-US" sz="2856" dirty="0">
                <a:solidFill>
                  <a:schemeClr val="bg1"/>
                </a:solidFill>
                <a:latin typeface="+mj-lt"/>
                <a:cs typeface="Segoe UI" panose="020B0502040204020203" pitchFamily="34" charset="0"/>
              </a:rPr>
              <a:t>Address, Dependents, Emergency Contacts and Position History</a:t>
            </a:r>
          </a:p>
        </p:txBody>
      </p:sp>
    </p:spTree>
    <p:extLst>
      <p:ext uri="{BB962C8B-B14F-4D97-AF65-F5344CB8AC3E}">
        <p14:creationId xmlns:p14="http://schemas.microsoft.com/office/powerpoint/2010/main" val="32809404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80783"/>
            <a:ext cx="4571999" cy="5813742"/>
          </a:xfrm>
          <a:prstGeom prst="rect">
            <a:avLst/>
          </a:prstGeom>
          <a:solidFill>
            <a:schemeClr val="bg1">
              <a:lumMod val="95000"/>
            </a:schemeClr>
          </a:solidFill>
        </p:spPr>
        <p:txBody>
          <a:bodyPr lIns="274320" tIns="182880" bIns="182880">
            <a:noAutofit/>
          </a:bodyPr>
          <a:lstStyle/>
          <a:p>
            <a:r>
              <a:rPr lang="en-US" sz="2800" dirty="0" smtClean="0">
                <a:solidFill>
                  <a:srgbClr val="0070C0"/>
                </a:solidFill>
              </a:rPr>
              <a:t>Debits before Credits in:</a:t>
            </a:r>
          </a:p>
          <a:p>
            <a:pPr lvl="1"/>
            <a:r>
              <a:rPr lang="en-US" dirty="0" smtClean="0"/>
              <a:t>SmartLists</a:t>
            </a:r>
          </a:p>
          <a:p>
            <a:pPr lvl="1"/>
            <a:r>
              <a:rPr lang="en-US" dirty="0" smtClean="0"/>
              <a:t>Excel Reports</a:t>
            </a:r>
          </a:p>
          <a:p>
            <a:pPr lvl="1"/>
            <a:r>
              <a:rPr lang="en-US" dirty="0" smtClean="0"/>
              <a:t>Database tables and views</a:t>
            </a:r>
          </a:p>
        </p:txBody>
      </p:sp>
      <p:sp>
        <p:nvSpPr>
          <p:cNvPr id="5" name="Rectangle 4"/>
          <p:cNvSpPr/>
          <p:nvPr/>
        </p:nvSpPr>
        <p:spPr bwMode="auto">
          <a:xfrm>
            <a:off x="-1" y="220662"/>
            <a:ext cx="4572000" cy="96012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Display Debits before Credits</a:t>
            </a: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2" name="Picture 1"/>
          <p:cNvPicPr>
            <a:picLocks noChangeAspect="1"/>
          </p:cNvPicPr>
          <p:nvPr/>
        </p:nvPicPr>
        <p:blipFill>
          <a:blip r:embed="rId3"/>
          <a:stretch>
            <a:fillRect/>
          </a:stretch>
        </p:blipFill>
        <p:spPr>
          <a:xfrm>
            <a:off x="5023958" y="1282278"/>
            <a:ext cx="7077664" cy="4517658"/>
          </a:xfrm>
          <a:prstGeom prst="rect">
            <a:avLst/>
          </a:prstGeom>
          <a:effectLst>
            <a:outerShdw blurRad="393700" dist="317500" dir="5400000" sx="90000" sy="90000" algn="ctr" rotWithShape="0">
              <a:prstClr val="black">
                <a:alpha val="30000"/>
              </a:prstClr>
            </a:outerShdw>
          </a:effectLst>
        </p:spPr>
      </p:pic>
    </p:spTree>
    <p:extLst>
      <p:ext uri="{BB962C8B-B14F-4D97-AF65-F5344CB8AC3E}">
        <p14:creationId xmlns:p14="http://schemas.microsoft.com/office/powerpoint/2010/main" val="261125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1"/>
            <a:ext cx="3702755" cy="6994525"/>
          </a:xfrm>
          <a:solidFill>
            <a:srgbClr val="BB141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690" tIns="72690" rIns="186494" bIns="36344" numCol="1" spcCol="0" rtlCol="0" fromWordArt="0" anchor="ctr" anchorCtr="0" forceAA="0" compatLnSpc="1">
            <a:prstTxWarp prst="textNoShape">
              <a:avLst/>
            </a:prstTxWarp>
            <a:noAutofit/>
          </a:bodyPr>
          <a:lstStyle/>
          <a:p>
            <a:pPr defTabSz="726879">
              <a:spcAft>
                <a:spcPts val="477"/>
              </a:spcAft>
            </a:pP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Employee </a:t>
            </a:r>
            <a: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Benefits</a:t>
            </a:r>
            <a:b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endPar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pic>
        <p:nvPicPr>
          <p:cNvPr id="5" name="Picture 4"/>
          <p:cNvPicPr>
            <a:picLocks noChangeAspect="1"/>
          </p:cNvPicPr>
          <p:nvPr/>
        </p:nvPicPr>
        <p:blipFill>
          <a:blip r:embed="rId3"/>
          <a:stretch>
            <a:fillRect/>
          </a:stretch>
        </p:blipFill>
        <p:spPr>
          <a:xfrm>
            <a:off x="5096993" y="943705"/>
            <a:ext cx="6827890" cy="4485377"/>
          </a:xfrm>
          <a:prstGeom prst="rect">
            <a:avLst/>
          </a:prstGeom>
          <a:effectLst>
            <a:reflection blurRad="6350" stA="52000" endA="300" endPos="35000" dir="5400000" sy="-100000" algn="bl" rotWithShape="0"/>
          </a:effectLst>
        </p:spPr>
      </p:pic>
      <p:sp>
        <p:nvSpPr>
          <p:cNvPr id="4" name="TextBox 3"/>
          <p:cNvSpPr txBox="1"/>
          <p:nvPr/>
        </p:nvSpPr>
        <p:spPr>
          <a:xfrm>
            <a:off x="122237" y="3649662"/>
            <a:ext cx="3729282" cy="2623450"/>
          </a:xfrm>
          <a:prstGeom prst="rect">
            <a:avLst/>
          </a:prstGeom>
          <a:noFill/>
        </p:spPr>
        <p:txBody>
          <a:bodyPr wrap="square" rtlCol="0">
            <a:spAutoFit/>
          </a:bodyPr>
          <a:lstStyle/>
          <a:p>
            <a:r>
              <a:rPr lang="en-US" sz="2856" dirty="0">
                <a:solidFill>
                  <a:schemeClr val="bg1"/>
                </a:solidFill>
                <a:latin typeface="+mj-lt"/>
                <a:cs typeface="Segoe UI" panose="020B0502040204020203" pitchFamily="34" charset="0"/>
              </a:rPr>
              <a:t>Employee can view their benefits with employer and employee contributions</a:t>
            </a:r>
          </a:p>
          <a:p>
            <a:endParaRPr lang="en-US" sz="1836" dirty="0">
              <a:solidFill>
                <a:schemeClr val="bg1"/>
              </a:solidFill>
              <a:latin typeface="+mj-lt"/>
            </a:endParaRPr>
          </a:p>
        </p:txBody>
      </p:sp>
    </p:spTree>
    <p:extLst>
      <p:ext uri="{BB962C8B-B14F-4D97-AF65-F5344CB8AC3E}">
        <p14:creationId xmlns:p14="http://schemas.microsoft.com/office/powerpoint/2010/main" val="134640256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419482" y="953082"/>
            <a:ext cx="6888888" cy="2897707"/>
          </a:xfrm>
          <a:prstGeom prst="rect">
            <a:avLst/>
          </a:prstGeom>
          <a:effectLst/>
        </p:spPr>
      </p:pic>
      <p:sp>
        <p:nvSpPr>
          <p:cNvPr id="2" name="Title 1"/>
          <p:cNvSpPr>
            <a:spLocks noGrp="1"/>
          </p:cNvSpPr>
          <p:nvPr>
            <p:ph type="title"/>
          </p:nvPr>
        </p:nvSpPr>
        <p:spPr>
          <a:xfrm>
            <a:off x="882" y="-1"/>
            <a:ext cx="3474155" cy="6994525"/>
          </a:xfrm>
          <a:solidFill>
            <a:srgbClr val="BB141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690" tIns="72690" rIns="186494" bIns="36344" numCol="1" spcCol="0" rtlCol="0" fromWordArt="0" anchor="ctr" anchorCtr="0" forceAA="0" compatLnSpc="1">
            <a:prstTxWarp prst="textNoShape">
              <a:avLst/>
            </a:prstTxWarp>
            <a:noAutofit/>
          </a:bodyPr>
          <a:lstStyle/>
          <a:p>
            <a:pPr defTabSz="726879">
              <a:spcAft>
                <a:spcPts val="477"/>
              </a:spcAft>
            </a:pP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Employee </a:t>
            </a:r>
            <a: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Paystubs</a:t>
            </a:r>
            <a:b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endPar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pic>
        <p:nvPicPr>
          <p:cNvPr id="5" name="Picture 4"/>
          <p:cNvPicPr>
            <a:picLocks noChangeAspect="1"/>
          </p:cNvPicPr>
          <p:nvPr/>
        </p:nvPicPr>
        <p:blipFill>
          <a:blip r:embed="rId4"/>
          <a:stretch>
            <a:fillRect/>
          </a:stretch>
        </p:blipFill>
        <p:spPr>
          <a:xfrm>
            <a:off x="5466683" y="2950168"/>
            <a:ext cx="6480404" cy="2431129"/>
          </a:xfrm>
          <a:prstGeom prst="rect">
            <a:avLst/>
          </a:prstGeom>
          <a:effectLst>
            <a:reflection blurRad="6350" stA="52000" endA="300" endPos="35000" dir="5400000" sy="-100000" algn="bl" rotWithShape="0"/>
          </a:effectLst>
        </p:spPr>
      </p:pic>
      <p:sp>
        <p:nvSpPr>
          <p:cNvPr id="7" name="TextBox 6"/>
          <p:cNvSpPr txBox="1"/>
          <p:nvPr/>
        </p:nvSpPr>
        <p:spPr>
          <a:xfrm>
            <a:off x="30354" y="3850789"/>
            <a:ext cx="3554050" cy="2623450"/>
          </a:xfrm>
          <a:prstGeom prst="rect">
            <a:avLst/>
          </a:prstGeom>
          <a:noFill/>
        </p:spPr>
        <p:txBody>
          <a:bodyPr wrap="square" rtlCol="0">
            <a:spAutoFit/>
          </a:bodyPr>
          <a:lstStyle/>
          <a:p>
            <a:r>
              <a:rPr lang="en-US" sz="2856" dirty="0">
                <a:solidFill>
                  <a:schemeClr val="bg1"/>
                </a:solidFill>
                <a:latin typeface="+mj-lt"/>
                <a:cs typeface="Segoe UI" panose="020B0502040204020203" pitchFamily="34" charset="0"/>
              </a:rPr>
              <a:t>An employee can view or print their paystubs from the paystubs navigation list</a:t>
            </a:r>
          </a:p>
          <a:p>
            <a:endParaRPr lang="en-US" sz="1836" dirty="0">
              <a:solidFill>
                <a:schemeClr val="bg1"/>
              </a:solidFill>
              <a:latin typeface="+mj-lt"/>
            </a:endParaRPr>
          </a:p>
        </p:txBody>
      </p:sp>
    </p:spTree>
    <p:extLst>
      <p:ext uri="{BB962C8B-B14F-4D97-AF65-F5344CB8AC3E}">
        <p14:creationId xmlns:p14="http://schemas.microsoft.com/office/powerpoint/2010/main" val="34704602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1"/>
            <a:ext cx="3931355" cy="6994526"/>
          </a:xfrm>
          <a:solidFill>
            <a:srgbClr val="BB141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690" tIns="72690" rIns="186494" bIns="36344" numCol="1" spcCol="0" rtlCol="0" fromWordArt="0" anchor="ctr" anchorCtr="0" forceAA="0" compatLnSpc="1">
            <a:prstTxWarp prst="textNoShape">
              <a:avLst/>
            </a:prstTxWarp>
            <a:noAutofit/>
          </a:bodyPr>
          <a:lstStyle/>
          <a:p>
            <a:pPr defTabSz="726879">
              <a:spcAft>
                <a:spcPts val="477"/>
              </a:spcAft>
            </a:pP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Employee </a:t>
            </a:r>
            <a: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W4</a:t>
            </a:r>
            <a:b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endPar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4999037" y="982662"/>
            <a:ext cx="6705861" cy="4960931"/>
          </a:xfrm>
          <a:prstGeom prst="rect">
            <a:avLst/>
          </a:prstGeom>
          <a:noFill/>
          <a:ln>
            <a:noFill/>
          </a:ln>
          <a:effectLst/>
        </p:spPr>
      </p:pic>
      <p:sp>
        <p:nvSpPr>
          <p:cNvPr id="6" name="TextBox 5"/>
          <p:cNvSpPr txBox="1"/>
          <p:nvPr/>
        </p:nvSpPr>
        <p:spPr>
          <a:xfrm>
            <a:off x="122238" y="2838484"/>
            <a:ext cx="3581400" cy="3608167"/>
          </a:xfrm>
          <a:prstGeom prst="rect">
            <a:avLst/>
          </a:prstGeom>
          <a:noFill/>
        </p:spPr>
        <p:txBody>
          <a:bodyPr wrap="square" rtlCol="0">
            <a:spAutoFit/>
          </a:bodyPr>
          <a:lstStyle/>
          <a:p>
            <a:r>
              <a:rPr lang="en-US" sz="2856" dirty="0">
                <a:solidFill>
                  <a:schemeClr val="bg1"/>
                </a:solidFill>
                <a:latin typeface="+mj-lt"/>
                <a:cs typeface="Segoe UI" panose="020B0502040204020203" pitchFamily="34" charset="0"/>
              </a:rPr>
              <a:t>Edit W4 information, add or change additional withholding, and update deductions</a:t>
            </a:r>
          </a:p>
          <a:p>
            <a:endParaRPr lang="en-US" sz="2856" dirty="0">
              <a:solidFill>
                <a:schemeClr val="bg1"/>
              </a:solidFill>
              <a:latin typeface="+mj-lt"/>
              <a:cs typeface="Segoe UI" panose="020B0502040204020203" pitchFamily="34" charset="0"/>
            </a:endParaRPr>
          </a:p>
          <a:p>
            <a:r>
              <a:rPr lang="en-US" sz="2856" dirty="0" smtClean="0">
                <a:solidFill>
                  <a:schemeClr val="bg1"/>
                </a:solidFill>
                <a:latin typeface="+mj-lt"/>
                <a:cs typeface="Segoe UI" panose="020B0502040204020203" pitchFamily="34" charset="0"/>
              </a:rPr>
              <a:t>Workflow Available</a:t>
            </a:r>
            <a:endParaRPr lang="en-US" sz="2856" dirty="0">
              <a:solidFill>
                <a:schemeClr val="bg1"/>
              </a:solidFill>
              <a:latin typeface="+mj-lt"/>
              <a:cs typeface="Segoe UI" panose="020B0502040204020203" pitchFamily="34" charset="0"/>
            </a:endParaRPr>
          </a:p>
          <a:p>
            <a:endParaRPr lang="en-US" sz="2856" dirty="0">
              <a:solidFill>
                <a:schemeClr val="bg1"/>
              </a:solidFill>
              <a:latin typeface="+mj-lt"/>
            </a:endParaRPr>
          </a:p>
        </p:txBody>
      </p:sp>
    </p:spTree>
    <p:extLst>
      <p:ext uri="{BB962C8B-B14F-4D97-AF65-F5344CB8AC3E}">
        <p14:creationId xmlns:p14="http://schemas.microsoft.com/office/powerpoint/2010/main" val="2270862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0"/>
            <a:ext cx="3778955" cy="6926262"/>
          </a:xfrm>
          <a:solidFill>
            <a:srgbClr val="BB141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690" tIns="72690" rIns="186494" bIns="36344" numCol="1" spcCol="0" rtlCol="0" fromWordArt="0" anchor="ctr" anchorCtr="0" forceAA="0" compatLnSpc="1">
            <a:prstTxWarp prst="textNoShape">
              <a:avLst/>
            </a:prstTxWarp>
            <a:noAutofit/>
          </a:bodyPr>
          <a:lstStyle/>
          <a:p>
            <a:pPr defTabSz="726879">
              <a:spcAft>
                <a:spcPts val="477"/>
              </a:spcAft>
            </a:pP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Employee Direct </a:t>
            </a:r>
            <a: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Deposit</a:t>
            </a:r>
            <a:b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endPar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pic>
        <p:nvPicPr>
          <p:cNvPr id="5" name="Picture 4"/>
          <p:cNvPicPr>
            <a:picLocks noChangeAspect="1"/>
          </p:cNvPicPr>
          <p:nvPr/>
        </p:nvPicPr>
        <p:blipFill>
          <a:blip r:embed="rId3"/>
          <a:stretch>
            <a:fillRect/>
          </a:stretch>
        </p:blipFill>
        <p:spPr>
          <a:xfrm>
            <a:off x="5051224" y="1259999"/>
            <a:ext cx="7017304" cy="4727895"/>
          </a:xfrm>
          <a:prstGeom prst="rect">
            <a:avLst/>
          </a:prstGeom>
          <a:effectLst/>
        </p:spPr>
      </p:pic>
      <p:sp>
        <p:nvSpPr>
          <p:cNvPr id="4" name="TextBox 3"/>
          <p:cNvSpPr txBox="1"/>
          <p:nvPr/>
        </p:nvSpPr>
        <p:spPr>
          <a:xfrm>
            <a:off x="122237" y="3116262"/>
            <a:ext cx="3505200" cy="2729209"/>
          </a:xfrm>
          <a:prstGeom prst="rect">
            <a:avLst/>
          </a:prstGeom>
          <a:noFill/>
        </p:spPr>
        <p:txBody>
          <a:bodyPr wrap="square" rtlCol="0">
            <a:spAutoFit/>
          </a:bodyPr>
          <a:lstStyle/>
          <a:p>
            <a:r>
              <a:rPr lang="en-US" sz="2856" dirty="0">
                <a:solidFill>
                  <a:schemeClr val="bg1"/>
                </a:solidFill>
                <a:latin typeface="+mj-lt"/>
                <a:cs typeface="Segoe UI" panose="020B0502040204020203" pitchFamily="34" charset="0"/>
              </a:rPr>
              <a:t>Edit deposit information, add accounts or change the distribution</a:t>
            </a:r>
          </a:p>
          <a:p>
            <a:endParaRPr lang="en-US" sz="2856" dirty="0">
              <a:solidFill>
                <a:schemeClr val="bg1"/>
              </a:solidFill>
              <a:latin typeface="+mj-lt"/>
              <a:cs typeface="Segoe UI" panose="020B0502040204020203" pitchFamily="34" charset="0"/>
            </a:endParaRPr>
          </a:p>
          <a:p>
            <a:r>
              <a:rPr lang="en-US" sz="2856" dirty="0" smtClean="0">
                <a:solidFill>
                  <a:schemeClr val="bg1"/>
                </a:solidFill>
                <a:latin typeface="+mj-lt"/>
                <a:cs typeface="Segoe UI" panose="020B0502040204020203" pitchFamily="34" charset="0"/>
              </a:rPr>
              <a:t>Workflow Enabled</a:t>
            </a:r>
            <a:endParaRPr lang="en-US" sz="2856" dirty="0">
              <a:solidFill>
                <a:schemeClr val="bg1"/>
              </a:solidFill>
              <a:latin typeface="+mj-lt"/>
            </a:endParaRPr>
          </a:p>
        </p:txBody>
      </p:sp>
    </p:spTree>
    <p:extLst>
      <p:ext uri="{BB962C8B-B14F-4D97-AF65-F5344CB8AC3E}">
        <p14:creationId xmlns:p14="http://schemas.microsoft.com/office/powerpoint/2010/main" val="8093277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1"/>
            <a:ext cx="3931355" cy="6994525"/>
          </a:xfrm>
          <a:solidFill>
            <a:srgbClr val="BB141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690" tIns="72690" rIns="186494" bIns="36344" numCol="1" spcCol="0" rtlCol="0" fromWordArt="0" anchor="ctr" anchorCtr="0" forceAA="0" compatLnSpc="1">
            <a:prstTxWarp prst="textNoShape">
              <a:avLst/>
            </a:prstTxWarp>
            <a:noAutofit/>
          </a:bodyPr>
          <a:lstStyle/>
          <a:p>
            <a:pPr defTabSz="726879">
              <a:spcAft>
                <a:spcPts val="477"/>
              </a:spcAft>
            </a:pP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Manager Skills and </a:t>
            </a:r>
            <a: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Training</a:t>
            </a:r>
            <a:b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r>
            <a:br>
              <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br>
            <a:endParaRPr lang="en-US" sz="440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pic>
        <p:nvPicPr>
          <p:cNvPr id="5" name="Picture 4"/>
          <p:cNvPicPr>
            <a:picLocks noChangeAspect="1"/>
          </p:cNvPicPr>
          <p:nvPr/>
        </p:nvPicPr>
        <p:blipFill>
          <a:blip r:embed="rId3"/>
          <a:stretch>
            <a:fillRect/>
          </a:stretch>
        </p:blipFill>
        <p:spPr>
          <a:xfrm>
            <a:off x="4798445" y="1000073"/>
            <a:ext cx="6989545" cy="4507750"/>
          </a:xfrm>
          <a:prstGeom prst="rect">
            <a:avLst/>
          </a:prstGeom>
          <a:effectLst/>
        </p:spPr>
      </p:pic>
      <p:sp>
        <p:nvSpPr>
          <p:cNvPr id="4" name="TextBox 3"/>
          <p:cNvSpPr txBox="1"/>
          <p:nvPr/>
        </p:nvSpPr>
        <p:spPr>
          <a:xfrm>
            <a:off x="84699" y="2430462"/>
            <a:ext cx="3763720" cy="4330160"/>
          </a:xfrm>
          <a:prstGeom prst="rect">
            <a:avLst/>
          </a:prstGeom>
          <a:noFill/>
        </p:spPr>
        <p:txBody>
          <a:bodyPr wrap="square" rtlCol="0">
            <a:spAutoFit/>
          </a:bodyPr>
          <a:lstStyle/>
          <a:p>
            <a:r>
              <a:rPr lang="en-US" sz="2856" dirty="0">
                <a:solidFill>
                  <a:schemeClr val="bg1"/>
                </a:solidFill>
                <a:latin typeface="+mj-lt"/>
                <a:cs typeface="Segoe UI" panose="020B0502040204020203" pitchFamily="34" charset="0"/>
              </a:rPr>
              <a:t>Manager can view and maintain their employee’s education and tests</a:t>
            </a:r>
            <a:br>
              <a:rPr lang="en-US" sz="2856" dirty="0">
                <a:solidFill>
                  <a:schemeClr val="bg1"/>
                </a:solidFill>
                <a:latin typeface="+mj-lt"/>
                <a:cs typeface="Segoe UI" panose="020B0502040204020203" pitchFamily="34" charset="0"/>
              </a:rPr>
            </a:br>
            <a:endParaRPr lang="en-US" sz="2856" dirty="0">
              <a:solidFill>
                <a:schemeClr val="bg1"/>
              </a:solidFill>
              <a:latin typeface="+mj-lt"/>
              <a:cs typeface="Segoe UI" panose="020B0502040204020203" pitchFamily="34" charset="0"/>
            </a:endParaRPr>
          </a:p>
          <a:p>
            <a:r>
              <a:rPr lang="en-US" sz="2856" dirty="0">
                <a:solidFill>
                  <a:schemeClr val="bg1"/>
                </a:solidFill>
                <a:latin typeface="+mj-lt"/>
                <a:cs typeface="Segoe UI" panose="020B0502040204020203" pitchFamily="34" charset="0"/>
              </a:rPr>
              <a:t>View employee’s skills and training history</a:t>
            </a:r>
            <a:br>
              <a:rPr lang="en-US" sz="2856" dirty="0">
                <a:solidFill>
                  <a:schemeClr val="bg1"/>
                </a:solidFill>
                <a:latin typeface="+mj-lt"/>
                <a:cs typeface="Segoe UI" panose="020B0502040204020203" pitchFamily="34" charset="0"/>
              </a:rPr>
            </a:br>
            <a:endParaRPr lang="en-US" sz="2856" dirty="0">
              <a:solidFill>
                <a:schemeClr val="bg1"/>
              </a:solidFill>
              <a:latin typeface="+mj-lt"/>
              <a:cs typeface="Segoe UI" panose="020B0502040204020203" pitchFamily="34" charset="0"/>
            </a:endParaRPr>
          </a:p>
          <a:p>
            <a:r>
              <a:rPr lang="en-US" sz="2856" dirty="0" smtClean="0">
                <a:solidFill>
                  <a:schemeClr val="bg1"/>
                </a:solidFill>
                <a:latin typeface="+mj-lt"/>
                <a:cs typeface="Segoe UI" panose="020B0502040204020203" pitchFamily="34" charset="0"/>
              </a:rPr>
              <a:t>From navigation </a:t>
            </a:r>
            <a:r>
              <a:rPr lang="en-US" sz="2856" dirty="0">
                <a:solidFill>
                  <a:schemeClr val="bg1"/>
                </a:solidFill>
                <a:latin typeface="+mj-lt"/>
                <a:cs typeface="Segoe UI" panose="020B0502040204020203" pitchFamily="34" charset="0"/>
              </a:rPr>
              <a:t>lists</a:t>
            </a:r>
          </a:p>
          <a:p>
            <a:endParaRPr lang="en-US" sz="1836" dirty="0">
              <a:solidFill>
                <a:schemeClr val="bg1"/>
              </a:solidFill>
              <a:latin typeface="+mj-lt"/>
            </a:endParaRPr>
          </a:p>
        </p:txBody>
      </p:sp>
    </p:spTree>
    <p:extLst>
      <p:ext uri="{BB962C8B-B14F-4D97-AF65-F5344CB8AC3E}">
        <p14:creationId xmlns:p14="http://schemas.microsoft.com/office/powerpoint/2010/main" val="85453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241426"/>
            <a:ext cx="5486399" cy="2926955"/>
          </a:xfrm>
        </p:spPr>
        <p:txBody>
          <a:bodyPr/>
          <a:lstStyle/>
          <a:p>
            <a:r>
              <a:rPr lang="en-US" dirty="0" smtClean="0"/>
              <a:t>Service Based Architecture – Deep Dive</a:t>
            </a:r>
            <a:endParaRPr lang="en-US" dirty="0"/>
          </a:p>
        </p:txBody>
      </p:sp>
      <p:sp>
        <p:nvSpPr>
          <p:cNvPr id="3" name="Picture Placeholder 2"/>
          <p:cNvSpPr>
            <a:spLocks noGrp="1"/>
          </p:cNvSpPr>
          <p:nvPr>
            <p:ph type="pic" sz="quarter" idx="10"/>
          </p:nvPr>
        </p:nvSpPr>
        <p:spPr/>
      </p:sp>
    </p:spTree>
    <p:extLst>
      <p:ext uri="{BB962C8B-B14F-4D97-AF65-F5344CB8AC3E}">
        <p14:creationId xmlns:p14="http://schemas.microsoft.com/office/powerpoint/2010/main" val="3215056381"/>
      </p:ext>
    </p:extLst>
  </p:cSld>
  <p:clrMapOvr>
    <a:masterClrMapping/>
  </p:clrMapOvr>
  <p:transition xmlns:p14="http://schemas.microsoft.com/office/powerpoint/2010/mai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37" y="144462"/>
            <a:ext cx="8458200" cy="1495794"/>
          </a:xfrm>
          <a:noFill/>
        </p:spPr>
        <p:txBody>
          <a:bodyPr/>
          <a:lstStyle/>
          <a:p>
            <a:r>
              <a:rPr lang="en-US" dirty="0" smtClean="0">
                <a:solidFill>
                  <a:schemeClr val="tx1"/>
                </a:solidFill>
              </a:rPr>
              <a:t>End Point URI </a:t>
            </a:r>
            <a:r>
              <a:rPr lang="en-US" dirty="0">
                <a:solidFill>
                  <a:schemeClr val="tx1"/>
                </a:solidFill>
              </a:rPr>
              <a:t>Structure</a:t>
            </a:r>
          </a:p>
        </p:txBody>
      </p:sp>
      <p:sp>
        <p:nvSpPr>
          <p:cNvPr id="4" name="Content Placeholder 2"/>
          <p:cNvSpPr txBox="1">
            <a:spLocks/>
          </p:cNvSpPr>
          <p:nvPr/>
        </p:nvSpPr>
        <p:spPr>
          <a:xfrm>
            <a:off x="281831" y="1468817"/>
            <a:ext cx="12122122" cy="3601757"/>
          </a:xfrm>
          <a:prstGeom prst="rect">
            <a:avLst/>
          </a:prstGeom>
        </p:spPr>
        <p:txBody>
          <a:bodyPr/>
          <a:lstStyle>
            <a:lvl1pPr marL="0" marR="0" indent="0" algn="l" defTabSz="932651" rtl="0" eaLnBrk="1" fontAlgn="auto" latinLnBrk="0" hangingPunct="1">
              <a:lnSpc>
                <a:spcPct val="90000"/>
              </a:lnSpc>
              <a:spcBef>
                <a:spcPts val="1200"/>
              </a:spcBef>
              <a:spcAft>
                <a:spcPts val="0"/>
              </a:spcAft>
              <a:buClrTx/>
              <a:buSzPct val="90000"/>
              <a:buFont typeface="Arial" pitchFamily="34" charset="0"/>
              <a:buNone/>
              <a:tabLst/>
              <a:defRPr sz="4000" b="0" kern="1200" spc="0" baseline="0">
                <a:gradFill>
                  <a:gsLst>
                    <a:gs pos="1250">
                      <a:schemeClr val="tx1"/>
                    </a:gs>
                    <a:gs pos="100000">
                      <a:schemeClr val="tx1"/>
                    </a:gs>
                  </a:gsLst>
                  <a:lin ang="5400000" scaled="0"/>
                </a:gradFill>
                <a:latin typeface="+mj-lt"/>
                <a:ea typeface="+mn-ea"/>
                <a:cs typeface="+mn-cs"/>
              </a:defRPr>
            </a:lvl1pPr>
            <a:lvl2pPr marL="4763" marR="0" indent="0" algn="l" defTabSz="932651"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0" marR="0" indent="0" algn="l" defTabSz="932651"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3pPr>
            <a:lvl4pPr marL="1028599" marR="0" indent="-1028599" algn="l" defTabSz="932651" rtl="0" eaLnBrk="1" fontAlgn="auto" latinLnBrk="0" hangingPunct="1">
              <a:lnSpc>
                <a:spcPct val="90000"/>
              </a:lnSpc>
              <a:spcBef>
                <a:spcPct val="20000"/>
              </a:spcBef>
              <a:spcAft>
                <a:spcPts val="0"/>
              </a:spcAft>
              <a:buClrTx/>
              <a:buSzPct val="90000"/>
              <a:buFont typeface="Arial" pitchFamily="34" charset="0"/>
              <a:buNone/>
              <a:tabLst/>
              <a:defRPr sz="1600" kern="1200" spc="0" baseline="0">
                <a:gradFill>
                  <a:gsLst>
                    <a:gs pos="1250">
                      <a:schemeClr val="tx1"/>
                    </a:gs>
                    <a:gs pos="100000">
                      <a:schemeClr val="tx1"/>
                    </a:gs>
                  </a:gsLst>
                  <a:lin ang="5400000" scaled="0"/>
                </a:gradFill>
                <a:latin typeface="+mn-lt"/>
                <a:ea typeface="+mn-ea"/>
                <a:cs typeface="+mn-cs"/>
              </a:defRPr>
            </a:lvl4pPr>
            <a:lvl5pPr marL="1028599" marR="0" indent="-1028599" algn="l" defTabSz="932651" rtl="0" eaLnBrk="1" fontAlgn="auto" latinLnBrk="0" hangingPunct="1">
              <a:lnSpc>
                <a:spcPct val="90000"/>
              </a:lnSpc>
              <a:spcBef>
                <a:spcPct val="20000"/>
              </a:spcBef>
              <a:spcAft>
                <a:spcPts val="0"/>
              </a:spcAft>
              <a:buClrTx/>
              <a:buSzPct val="90000"/>
              <a:buFont typeface="Arial" pitchFamily="34" charset="0"/>
              <a:buNone/>
              <a:tabLst/>
              <a:defRPr sz="1600" kern="1200" spc="0" baseline="0">
                <a:gradFill>
                  <a:gsLst>
                    <a:gs pos="1250">
                      <a:schemeClr val="tx1"/>
                    </a:gs>
                    <a:gs pos="100000">
                      <a:schemeClr val="tx1"/>
                    </a:gs>
                  </a:gsLst>
                  <a:lin ang="5400000" scaled="0"/>
                </a:gradFill>
                <a:latin typeface="+mn-lt"/>
                <a:ea typeface="+mn-ea"/>
                <a:cs typeface="+mn-cs"/>
              </a:defRPr>
            </a:lvl5pPr>
            <a:lvl6pPr marL="2564788"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15"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40"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767"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99" dirty="0">
                <a:solidFill>
                  <a:srgbClr val="2B5880"/>
                </a:solidFill>
              </a:rPr>
              <a:t>PATTERN</a:t>
            </a:r>
            <a:r>
              <a:rPr lang="en-US" sz="3999" dirty="0">
                <a:gradFill>
                  <a:gsLst>
                    <a:gs pos="1250">
                      <a:srgbClr val="292929"/>
                    </a:gs>
                    <a:gs pos="100000">
                      <a:srgbClr val="292929"/>
                    </a:gs>
                  </a:gsLst>
                  <a:lin ang="5400000" scaled="0"/>
                </a:gradFill>
              </a:rPr>
              <a:t>: </a:t>
            </a:r>
            <a:r>
              <a:rPr lang="en-US" sz="3999" dirty="0">
                <a:solidFill>
                  <a:srgbClr val="C00000"/>
                </a:solidFill>
              </a:rPr>
              <a:t>[</a:t>
            </a:r>
            <a:r>
              <a:rPr lang="en-US" sz="3999" i="1" dirty="0">
                <a:solidFill>
                  <a:srgbClr val="C00000"/>
                </a:solidFill>
              </a:rPr>
              <a:t>Context</a:t>
            </a:r>
            <a:r>
              <a:rPr lang="en-US" sz="3999" dirty="0">
                <a:solidFill>
                  <a:srgbClr val="C00000"/>
                </a:solidFill>
              </a:rPr>
              <a:t>]</a:t>
            </a:r>
            <a:r>
              <a:rPr lang="en-US" sz="3999" dirty="0">
                <a:gradFill>
                  <a:gsLst>
                    <a:gs pos="1250">
                      <a:srgbClr val="292929"/>
                    </a:gs>
                    <a:gs pos="100000">
                      <a:srgbClr val="292929"/>
                    </a:gs>
                  </a:gsLst>
                  <a:lin ang="5400000" scaled="0"/>
                </a:gradFill>
              </a:rPr>
              <a:t>/</a:t>
            </a:r>
            <a:r>
              <a:rPr lang="en-US" sz="3999" dirty="0">
                <a:solidFill>
                  <a:srgbClr val="00B050"/>
                </a:solidFill>
              </a:rPr>
              <a:t>[</a:t>
            </a:r>
            <a:r>
              <a:rPr lang="en-US" sz="3999" i="1" dirty="0">
                <a:solidFill>
                  <a:srgbClr val="00B050"/>
                </a:solidFill>
              </a:rPr>
              <a:t>Resource Path(keys)]</a:t>
            </a:r>
            <a:r>
              <a:rPr lang="en-US" sz="3999" i="1" dirty="0">
                <a:gradFill>
                  <a:gsLst>
                    <a:gs pos="1250">
                      <a:srgbClr val="292929"/>
                    </a:gs>
                    <a:gs pos="100000">
                      <a:srgbClr val="292929"/>
                    </a:gs>
                  </a:gsLst>
                  <a:lin ang="5400000" scaled="0"/>
                </a:gradFill>
              </a:rPr>
              <a:t>?</a:t>
            </a:r>
            <a:r>
              <a:rPr lang="en-US" sz="3999" dirty="0">
                <a:solidFill>
                  <a:srgbClr val="0070C0"/>
                </a:solidFill>
              </a:rPr>
              <a:t>[Q</a:t>
            </a:r>
            <a:r>
              <a:rPr lang="en-US" sz="3999" i="1" dirty="0">
                <a:solidFill>
                  <a:srgbClr val="0070C0"/>
                </a:solidFill>
              </a:rPr>
              <a:t>uery String</a:t>
            </a:r>
            <a:r>
              <a:rPr lang="en-US" sz="3999" dirty="0">
                <a:solidFill>
                  <a:srgbClr val="0070C0"/>
                </a:solidFill>
              </a:rPr>
              <a:t>]</a:t>
            </a:r>
          </a:p>
          <a:p>
            <a:endParaRPr lang="en-US" sz="3999" dirty="0">
              <a:solidFill>
                <a:srgbClr val="0070C0"/>
              </a:solidFill>
            </a:endParaRPr>
          </a:p>
          <a:p>
            <a:r>
              <a:rPr lang="en-US" sz="3999" dirty="0">
                <a:solidFill>
                  <a:srgbClr val="2B5880"/>
                </a:solidFill>
              </a:rPr>
              <a:t>Hypothetical Examples</a:t>
            </a:r>
          </a:p>
          <a:p>
            <a:r>
              <a:rPr lang="en-US" sz="1836" dirty="0">
                <a:gradFill>
                  <a:gsLst>
                    <a:gs pos="1250">
                      <a:srgbClr val="292929"/>
                    </a:gs>
                    <a:gs pos="100000">
                      <a:srgbClr val="292929"/>
                    </a:gs>
                  </a:gsLst>
                  <a:lin ang="5400000" scaled="0"/>
                </a:gradFill>
                <a:latin typeface="Consolas" panose="020B0609020204030204" pitchFamily="49" charset="0"/>
                <a:cs typeface="Consolas" panose="020B0609020204030204" pitchFamily="49" charset="0"/>
              </a:rPr>
              <a:t>    GET </a:t>
            </a:r>
            <a:r>
              <a:rPr lang="en-US" sz="1836" dirty="0">
                <a:solidFill>
                  <a:srgbClr val="C00000"/>
                </a:solidFill>
                <a:latin typeface="Consolas" panose="020B0609020204030204" pitchFamily="49" charset="0"/>
                <a:cs typeface="Consolas" panose="020B0609020204030204" pitchFamily="49" charset="0"/>
              </a:rPr>
              <a:t>…</a:t>
            </a:r>
            <a:r>
              <a:rPr lang="en-US" sz="1632" dirty="0">
                <a:solidFill>
                  <a:srgbClr val="C00000"/>
                </a:solidFill>
                <a:latin typeface="Consolas" panose="020B0609020204030204" pitchFamily="49" charset="0"/>
                <a:cs typeface="Consolas" panose="020B0609020204030204" pitchFamily="49" charset="0"/>
              </a:rPr>
              <a:t>/Tenants(Default)/Companies(Contoso)</a:t>
            </a:r>
            <a:r>
              <a:rPr lang="en-US" sz="1632" dirty="0">
                <a:gradFill>
                  <a:gsLst>
                    <a:gs pos="1250">
                      <a:srgbClr val="292929"/>
                    </a:gs>
                    <a:gs pos="100000">
                      <a:srgbClr val="292929"/>
                    </a:gs>
                  </a:gsLst>
                  <a:lin ang="5400000" scaled="0"/>
                </a:gradFill>
                <a:latin typeface="Consolas" panose="020B0609020204030204" pitchFamily="49" charset="0"/>
                <a:cs typeface="Consolas" panose="020B0609020204030204" pitchFamily="49" charset="0"/>
              </a:rPr>
              <a:t>/</a:t>
            </a:r>
            <a:r>
              <a:rPr lang="en-US" sz="1632" dirty="0">
                <a:solidFill>
                  <a:srgbClr val="00B050"/>
                </a:solidFill>
                <a:latin typeface="Consolas" panose="020B0609020204030204" pitchFamily="49" charset="0"/>
                <a:cs typeface="Consolas" panose="020B0609020204030204" pitchFamily="49" charset="0"/>
              </a:rPr>
              <a:t>Sales/Customers(AARONFITZ0001)</a:t>
            </a:r>
            <a:r>
              <a:rPr lang="en-US" sz="1632" dirty="0">
                <a:gradFill>
                  <a:gsLst>
                    <a:gs pos="1250">
                      <a:srgbClr val="292929"/>
                    </a:gs>
                    <a:gs pos="100000">
                      <a:srgbClr val="292929"/>
                    </a:gs>
                  </a:gsLst>
                  <a:lin ang="5400000" scaled="0"/>
                </a:gradFill>
                <a:latin typeface="Consolas" panose="020B0609020204030204" pitchFamily="49" charset="0"/>
                <a:cs typeface="Consolas" panose="020B0609020204030204" pitchFamily="49" charset="0"/>
              </a:rPr>
              <a:t>?</a:t>
            </a:r>
            <a:r>
              <a:rPr lang="en-US" sz="1632" dirty="0" err="1">
                <a:solidFill>
                  <a:srgbClr val="0070C0"/>
                </a:solidFill>
                <a:latin typeface="Consolas" panose="020B0609020204030204" pitchFamily="49" charset="0"/>
                <a:cs typeface="Consolas" panose="020B0609020204030204" pitchFamily="49" charset="0"/>
              </a:rPr>
              <a:t>someflag</a:t>
            </a:r>
            <a:r>
              <a:rPr lang="en-US" sz="1632" dirty="0">
                <a:solidFill>
                  <a:srgbClr val="0070C0"/>
                </a:solidFill>
                <a:latin typeface="Consolas" panose="020B0609020204030204" pitchFamily="49" charset="0"/>
                <a:cs typeface="Consolas" panose="020B0609020204030204" pitchFamily="49" charset="0"/>
              </a:rPr>
              <a:t>=true</a:t>
            </a:r>
          </a:p>
          <a:p>
            <a:r>
              <a:rPr lang="en-US" sz="1836" dirty="0">
                <a:gradFill>
                  <a:gsLst>
                    <a:gs pos="1250">
                      <a:srgbClr val="292929"/>
                    </a:gs>
                    <a:gs pos="100000">
                      <a:srgbClr val="292929"/>
                    </a:gs>
                  </a:gsLst>
                  <a:lin ang="5400000" scaled="0"/>
                </a:gradFill>
                <a:latin typeface="Consolas" panose="020B0609020204030204" pitchFamily="49" charset="0"/>
                <a:cs typeface="Consolas" panose="020B0609020204030204" pitchFamily="49" charset="0"/>
              </a:rPr>
              <a:t>    POST </a:t>
            </a:r>
            <a:r>
              <a:rPr lang="en-US" sz="1836" dirty="0">
                <a:solidFill>
                  <a:srgbClr val="C00000"/>
                </a:solidFill>
                <a:latin typeface="Consolas" panose="020B0609020204030204" pitchFamily="49" charset="0"/>
                <a:cs typeface="Consolas" panose="020B0609020204030204" pitchFamily="49" charset="0"/>
              </a:rPr>
              <a:t>…</a:t>
            </a:r>
            <a:r>
              <a:rPr lang="en-US" sz="1632" dirty="0">
                <a:solidFill>
                  <a:srgbClr val="C00000"/>
                </a:solidFill>
                <a:latin typeface="Consolas" panose="020B0609020204030204" pitchFamily="49" charset="0"/>
                <a:cs typeface="Consolas" panose="020B0609020204030204" pitchFamily="49" charset="0"/>
              </a:rPr>
              <a:t>/Tenants(Default)/Companies(Contoso)</a:t>
            </a:r>
            <a:r>
              <a:rPr lang="en-US" sz="1632" dirty="0">
                <a:gradFill>
                  <a:gsLst>
                    <a:gs pos="1250">
                      <a:srgbClr val="292929"/>
                    </a:gs>
                    <a:gs pos="100000">
                      <a:srgbClr val="292929"/>
                    </a:gs>
                  </a:gsLst>
                  <a:lin ang="5400000" scaled="0"/>
                </a:gradFill>
                <a:latin typeface="Consolas" panose="020B0609020204030204" pitchFamily="49" charset="0"/>
                <a:cs typeface="Consolas" panose="020B0609020204030204" pitchFamily="49" charset="0"/>
              </a:rPr>
              <a:t>/</a:t>
            </a:r>
            <a:r>
              <a:rPr lang="en-US" sz="1632" dirty="0">
                <a:solidFill>
                  <a:srgbClr val="00B050"/>
                </a:solidFill>
                <a:latin typeface="Consolas" panose="020B0609020204030204" pitchFamily="49" charset="0"/>
                <a:cs typeface="Consolas" panose="020B0609020204030204" pitchFamily="49" charset="0"/>
              </a:rPr>
              <a:t>Sales/Customers</a:t>
            </a:r>
          </a:p>
          <a:p>
            <a:r>
              <a:rPr lang="en-US" sz="1836" dirty="0">
                <a:solidFill>
                  <a:prstClr val="black"/>
                </a:solidFill>
                <a:latin typeface="Consolas" panose="020B0609020204030204" pitchFamily="49" charset="0"/>
                <a:cs typeface="Consolas" panose="020B0609020204030204" pitchFamily="49" charset="0"/>
              </a:rPr>
              <a:t>    DELETE </a:t>
            </a:r>
            <a:r>
              <a:rPr lang="en-US" sz="1836" dirty="0">
                <a:solidFill>
                  <a:srgbClr val="C00000"/>
                </a:solidFill>
                <a:latin typeface="Consolas" panose="020B0609020204030204" pitchFamily="49" charset="0"/>
                <a:cs typeface="Consolas" panose="020B0609020204030204" pitchFamily="49" charset="0"/>
              </a:rPr>
              <a:t>…</a:t>
            </a:r>
            <a:r>
              <a:rPr lang="en-US" sz="1632" dirty="0">
                <a:solidFill>
                  <a:srgbClr val="C00000"/>
                </a:solidFill>
                <a:latin typeface="Consolas" panose="020B0609020204030204" pitchFamily="49" charset="0"/>
                <a:cs typeface="Consolas" panose="020B0609020204030204" pitchFamily="49" charset="0"/>
              </a:rPr>
              <a:t>/Tenants(Default)/Companies(Fabrikam.%20Inc</a:t>
            </a:r>
            <a:r>
              <a:rPr lang="en-US" sz="1632" dirty="0">
                <a:solidFill>
                  <a:srgbClr val="BB141B"/>
                </a:solidFill>
                <a:latin typeface="Consolas" panose="020B0609020204030204" pitchFamily="49" charset="0"/>
                <a:cs typeface="Consolas" panose="020B0609020204030204" pitchFamily="49" charset="0"/>
              </a:rPr>
              <a:t>)/Manufacturing</a:t>
            </a:r>
            <a:r>
              <a:rPr lang="en-US" sz="1632" dirty="0">
                <a:solidFill>
                  <a:prstClr val="black"/>
                </a:solidFill>
                <a:latin typeface="Consolas" panose="020B0609020204030204" pitchFamily="49" charset="0"/>
                <a:cs typeface="Consolas" panose="020B0609020204030204" pitchFamily="49" charset="0"/>
              </a:rPr>
              <a:t>/</a:t>
            </a:r>
            <a:r>
              <a:rPr lang="en-US" sz="1632" dirty="0" err="1">
                <a:solidFill>
                  <a:srgbClr val="00B050"/>
                </a:solidFill>
                <a:latin typeface="Consolas" panose="020B0609020204030204" pitchFamily="49" charset="0"/>
                <a:cs typeface="Consolas" panose="020B0609020204030204" pitchFamily="49" charset="0"/>
              </a:rPr>
              <a:t>Boms</a:t>
            </a:r>
            <a:r>
              <a:rPr lang="en-US" sz="1632" dirty="0">
                <a:solidFill>
                  <a:srgbClr val="00B050"/>
                </a:solidFill>
                <a:latin typeface="Consolas" panose="020B0609020204030204" pitchFamily="49" charset="0"/>
                <a:cs typeface="Consolas" panose="020B0609020204030204" pitchFamily="49" charset="0"/>
              </a:rPr>
              <a:t>(WIDGET123)</a:t>
            </a:r>
          </a:p>
          <a:p>
            <a:r>
              <a:rPr lang="en-US" sz="1836" dirty="0">
                <a:solidFill>
                  <a:prstClr val="black"/>
                </a:solidFill>
                <a:latin typeface="Consolas" panose="020B0609020204030204" pitchFamily="49" charset="0"/>
                <a:cs typeface="Consolas" panose="020B0609020204030204" pitchFamily="49" charset="0"/>
              </a:rPr>
              <a:t>    GET </a:t>
            </a:r>
            <a:r>
              <a:rPr lang="en-US" sz="1836" dirty="0">
                <a:solidFill>
                  <a:srgbClr val="C00000"/>
                </a:solidFill>
                <a:latin typeface="Consolas" panose="020B0609020204030204" pitchFamily="49" charset="0"/>
                <a:cs typeface="Consolas" panose="020B0609020204030204" pitchFamily="49" charset="0"/>
              </a:rPr>
              <a:t>…</a:t>
            </a:r>
            <a:r>
              <a:rPr lang="en-US" sz="1632" dirty="0">
                <a:solidFill>
                  <a:srgbClr val="C00000"/>
                </a:solidFill>
                <a:latin typeface="Consolas" panose="020B0609020204030204" pitchFamily="49" charset="0"/>
                <a:cs typeface="Consolas" panose="020B0609020204030204" pitchFamily="49" charset="0"/>
              </a:rPr>
              <a:t>/Tenants(Default)/Companies(Fabrikam.%20Inc</a:t>
            </a:r>
            <a:r>
              <a:rPr lang="en-US" sz="1632" dirty="0">
                <a:solidFill>
                  <a:srgbClr val="BB141B"/>
                </a:solidFill>
                <a:latin typeface="Consolas" panose="020B0609020204030204" pitchFamily="49" charset="0"/>
                <a:cs typeface="Consolas" panose="020B0609020204030204" pitchFamily="49" charset="0"/>
              </a:rPr>
              <a:t>)/Products(Id=346)</a:t>
            </a:r>
            <a:r>
              <a:rPr lang="en-US" sz="1632" dirty="0">
                <a:solidFill>
                  <a:prstClr val="black"/>
                </a:solidFill>
                <a:latin typeface="Consolas" panose="020B0609020204030204" pitchFamily="49" charset="0"/>
                <a:cs typeface="Consolas" panose="020B0609020204030204" pitchFamily="49" charset="0"/>
              </a:rPr>
              <a:t>/</a:t>
            </a:r>
            <a:r>
              <a:rPr lang="en-US" sz="1632" dirty="0" err="1">
                <a:solidFill>
                  <a:srgbClr val="00B050"/>
                </a:solidFill>
                <a:latin typeface="Consolas" panose="020B0609020204030204" pitchFamily="49" charset="0"/>
                <a:cs typeface="Consolas" panose="020B0609020204030204" pitchFamily="49" charset="0"/>
              </a:rPr>
              <a:t>Boms</a:t>
            </a:r>
            <a:r>
              <a:rPr lang="en-US" sz="1632" dirty="0" err="1">
                <a:gradFill>
                  <a:gsLst>
                    <a:gs pos="1250">
                      <a:srgbClr val="292929"/>
                    </a:gs>
                    <a:gs pos="100000">
                      <a:srgbClr val="292929"/>
                    </a:gs>
                  </a:gsLst>
                  <a:lin ang="5400000" scaled="0"/>
                </a:gradFill>
                <a:latin typeface="Consolas" panose="020B0609020204030204" pitchFamily="49" charset="0"/>
                <a:cs typeface="Consolas" panose="020B0609020204030204" pitchFamily="49" charset="0"/>
              </a:rPr>
              <a:t>?</a:t>
            </a:r>
            <a:r>
              <a:rPr lang="en-US" sz="1632" dirty="0" err="1">
                <a:solidFill>
                  <a:srgbClr val="0070C0"/>
                </a:solidFill>
                <a:latin typeface="Consolas" panose="020B0609020204030204" pitchFamily="49" charset="0"/>
                <a:cs typeface="Consolas" panose="020B0609020204030204" pitchFamily="49" charset="0"/>
              </a:rPr>
              <a:t>limit</a:t>
            </a:r>
            <a:r>
              <a:rPr lang="en-US" sz="1632" dirty="0">
                <a:solidFill>
                  <a:srgbClr val="0070C0"/>
                </a:solidFill>
                <a:latin typeface="Consolas" panose="020B0609020204030204" pitchFamily="49" charset="0"/>
                <a:cs typeface="Consolas" panose="020B0609020204030204" pitchFamily="49" charset="0"/>
              </a:rPr>
              <a:t>=20</a:t>
            </a:r>
            <a:endParaRPr lang="en-US" sz="3999" dirty="0">
              <a:solidFill>
                <a:srgbClr val="0070C0"/>
              </a:solidFill>
            </a:endParaRPr>
          </a:p>
        </p:txBody>
      </p:sp>
    </p:spTree>
    <p:extLst>
      <p:ext uri="{BB962C8B-B14F-4D97-AF65-F5344CB8AC3E}">
        <p14:creationId xmlns:p14="http://schemas.microsoft.com/office/powerpoint/2010/main" val="22975489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40" y="144462"/>
            <a:ext cx="6983488" cy="747897"/>
          </a:xfrm>
          <a:noFill/>
        </p:spPr>
        <p:txBody>
          <a:bodyPr/>
          <a:lstStyle/>
          <a:p>
            <a:r>
              <a:rPr lang="en-US" dirty="0">
                <a:solidFill>
                  <a:schemeClr val="tx1"/>
                </a:solidFill>
              </a:rPr>
              <a:t>Discover your endpoint</a:t>
            </a:r>
          </a:p>
        </p:txBody>
      </p:sp>
      <p:sp>
        <p:nvSpPr>
          <p:cNvPr id="3" name="Text Placeholder 2"/>
          <p:cNvSpPr>
            <a:spLocks noGrp="1"/>
          </p:cNvSpPr>
          <p:nvPr>
            <p:ph type="body" sz="quarter" idx="13"/>
          </p:nvPr>
        </p:nvSpPr>
        <p:spPr>
          <a:xfrm>
            <a:off x="275482" y="1440157"/>
            <a:ext cx="6857026" cy="6045784"/>
          </a:xfrm>
        </p:spPr>
        <p:txBody>
          <a:bodyPr/>
          <a:lstStyle/>
          <a:p>
            <a:r>
              <a:rPr lang="en-US" sz="2400" dirty="0"/>
              <a:t>Discover available operations on a live deployment – just add /Help</a:t>
            </a:r>
          </a:p>
          <a:p>
            <a:endParaRPr lang="en-US" sz="2400" dirty="0"/>
          </a:p>
          <a:p>
            <a:r>
              <a:rPr lang="en-US" sz="2400" dirty="0"/>
              <a:t>Use to model your code or extract info from system</a:t>
            </a:r>
          </a:p>
          <a:p>
            <a:endParaRPr lang="en-US" sz="2400" dirty="0"/>
          </a:p>
          <a:p>
            <a:r>
              <a:rPr lang="en-US" sz="2400" dirty="0"/>
              <a:t>Provides info on objects, parameter requirements</a:t>
            </a:r>
          </a:p>
          <a:p>
            <a:endParaRPr lang="en-US" sz="2400" dirty="0"/>
          </a:p>
          <a:p>
            <a:r>
              <a:rPr lang="en-US" sz="2400" dirty="0"/>
              <a:t>Discovery not filtered by security – you may see operations you can’t call</a:t>
            </a:r>
          </a:p>
          <a:p>
            <a:endParaRPr lang="en-US" sz="2400" dirty="0"/>
          </a:p>
          <a:p>
            <a:r>
              <a:rPr lang="en-US" sz="2400" dirty="0"/>
              <a:t>Example URI does not provide company context</a:t>
            </a:r>
          </a:p>
          <a:p>
            <a:endParaRPr lang="en-US" dirty="0"/>
          </a:p>
        </p:txBody>
      </p:sp>
      <p:pic>
        <p:nvPicPr>
          <p:cNvPr id="4" name="Picture 3"/>
          <p:cNvPicPr>
            <a:picLocks noChangeAspect="1"/>
          </p:cNvPicPr>
          <p:nvPr/>
        </p:nvPicPr>
        <p:blipFill>
          <a:blip r:embed="rId2"/>
          <a:stretch>
            <a:fillRect/>
          </a:stretch>
        </p:blipFill>
        <p:spPr>
          <a:xfrm>
            <a:off x="7258128" y="1466184"/>
            <a:ext cx="5084786" cy="4543263"/>
          </a:xfrm>
          <a:prstGeom prst="rect">
            <a:avLst/>
          </a:prstGeom>
        </p:spPr>
      </p:pic>
    </p:spTree>
    <p:extLst>
      <p:ext uri="{BB962C8B-B14F-4D97-AF65-F5344CB8AC3E}">
        <p14:creationId xmlns:p14="http://schemas.microsoft.com/office/powerpoint/2010/main" val="16727300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13" y="84228"/>
            <a:ext cx="6114455" cy="747791"/>
          </a:xfrm>
          <a:noFill/>
        </p:spPr>
        <p:txBody>
          <a:bodyPr/>
          <a:lstStyle/>
          <a:p>
            <a:r>
              <a:rPr lang="en-US" dirty="0">
                <a:solidFill>
                  <a:schemeClr val="tx1"/>
                </a:solidFill>
              </a:rPr>
              <a:t>Service Call in Action</a:t>
            </a:r>
          </a:p>
        </p:txBody>
      </p:sp>
      <p:cxnSp>
        <p:nvCxnSpPr>
          <p:cNvPr id="4" name="Straight Connector 3"/>
          <p:cNvCxnSpPr/>
          <p:nvPr/>
        </p:nvCxnSpPr>
        <p:spPr>
          <a:xfrm>
            <a:off x="3615614" y="1828150"/>
            <a:ext cx="0" cy="2848187"/>
          </a:xfrm>
          <a:prstGeom prst="line">
            <a:avLst/>
          </a:prstGeom>
          <a:ln>
            <a:solidFill>
              <a:schemeClr val="accent1">
                <a:lumMod val="50000"/>
                <a:alpha val="50000"/>
              </a:schemeClr>
            </a:solidFill>
            <a:prstDash val="dash"/>
            <a:headEnd type="none"/>
            <a:tailEnd type="none"/>
          </a:ln>
        </p:spPr>
        <p:style>
          <a:lnRef idx="3">
            <a:schemeClr val="dk1"/>
          </a:lnRef>
          <a:fillRef idx="0">
            <a:schemeClr val="dk1"/>
          </a:fillRef>
          <a:effectRef idx="2">
            <a:schemeClr val="dk1"/>
          </a:effectRef>
          <a:fontRef idx="minor">
            <a:schemeClr val="tx1"/>
          </a:fontRef>
        </p:style>
      </p:cxnSp>
      <p:sp>
        <p:nvSpPr>
          <p:cNvPr id="5" name="Rounded Rectangle 4"/>
          <p:cNvSpPr/>
          <p:nvPr/>
        </p:nvSpPr>
        <p:spPr bwMode="auto">
          <a:xfrm>
            <a:off x="4074304" y="2245728"/>
            <a:ext cx="1486913" cy="1895813"/>
          </a:xfrm>
          <a:prstGeom prst="round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GP Service</a:t>
            </a:r>
          </a:p>
        </p:txBody>
      </p:sp>
      <p:sp>
        <p:nvSpPr>
          <p:cNvPr id="6" name="Rounded Rectangle 5"/>
          <p:cNvSpPr/>
          <p:nvPr/>
        </p:nvSpPr>
        <p:spPr bwMode="auto">
          <a:xfrm>
            <a:off x="7413625" y="2592621"/>
            <a:ext cx="1814539" cy="289823"/>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algn="ctr" defTabSz="932111" fontAlgn="base">
              <a:lnSpc>
                <a:spcPct val="90000"/>
              </a:lnSpc>
              <a:spcBef>
                <a:spcPct val="0"/>
              </a:spcBef>
              <a:spcAft>
                <a:spcPct val="0"/>
              </a:spcAft>
            </a:pPr>
            <a:r>
              <a:rPr lang="en-US" sz="1224" dirty="0">
                <a:gradFill>
                  <a:gsLst>
                    <a:gs pos="0">
                      <a:srgbClr val="FFFFFF"/>
                    </a:gs>
                    <a:gs pos="100000">
                      <a:srgbClr val="FFFFFF"/>
                    </a:gs>
                  </a:gsLst>
                  <a:lin ang="5400000" scaled="0"/>
                </a:gradFill>
                <a:ea typeface="Segoe UI" pitchFamily="34" charset="0"/>
                <a:cs typeface="Segoe UI" pitchFamily="34" charset="0"/>
              </a:rPr>
              <a:t>GP Instance </a:t>
            </a:r>
            <a:r>
              <a:rPr lang="en-US" sz="1224" i="1" dirty="0">
                <a:gradFill>
                  <a:gsLst>
                    <a:gs pos="0">
                      <a:srgbClr val="FFFFFF"/>
                    </a:gs>
                    <a:gs pos="100000">
                      <a:srgbClr val="FFFFFF"/>
                    </a:gs>
                  </a:gsLst>
                  <a:lin ang="5400000" scaled="0"/>
                </a:gradFill>
                <a:ea typeface="Segoe UI" pitchFamily="34" charset="0"/>
                <a:cs typeface="Segoe UI" pitchFamily="34" charset="0"/>
              </a:rPr>
              <a:t>Tenant1</a:t>
            </a:r>
          </a:p>
        </p:txBody>
      </p:sp>
      <p:sp>
        <p:nvSpPr>
          <p:cNvPr id="7" name="Rounded Rectangle 6"/>
          <p:cNvSpPr/>
          <p:nvPr/>
        </p:nvSpPr>
        <p:spPr bwMode="auto">
          <a:xfrm>
            <a:off x="7413624" y="2970650"/>
            <a:ext cx="1814539" cy="289823"/>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algn="ctr" defTabSz="932111" fontAlgn="base">
              <a:lnSpc>
                <a:spcPct val="90000"/>
              </a:lnSpc>
              <a:spcBef>
                <a:spcPct val="0"/>
              </a:spcBef>
              <a:spcAft>
                <a:spcPct val="0"/>
              </a:spcAft>
            </a:pPr>
            <a:r>
              <a:rPr lang="en-US" sz="1224" dirty="0">
                <a:gradFill>
                  <a:gsLst>
                    <a:gs pos="0">
                      <a:srgbClr val="FFFFFF"/>
                    </a:gs>
                    <a:gs pos="100000">
                      <a:srgbClr val="FFFFFF"/>
                    </a:gs>
                  </a:gsLst>
                  <a:lin ang="5400000" scaled="0"/>
                </a:gradFill>
                <a:ea typeface="Segoe UI" pitchFamily="34" charset="0"/>
                <a:cs typeface="Segoe UI" pitchFamily="34" charset="0"/>
              </a:rPr>
              <a:t>GP Instance </a:t>
            </a:r>
            <a:r>
              <a:rPr lang="en-US" sz="1224" i="1" dirty="0">
                <a:gradFill>
                  <a:gsLst>
                    <a:gs pos="0">
                      <a:srgbClr val="FFFFFF"/>
                    </a:gs>
                    <a:gs pos="100000">
                      <a:srgbClr val="FFFFFF"/>
                    </a:gs>
                  </a:gsLst>
                  <a:lin ang="5400000" scaled="0"/>
                </a:gradFill>
                <a:ea typeface="Segoe UI" pitchFamily="34" charset="0"/>
                <a:cs typeface="Segoe UI" pitchFamily="34" charset="0"/>
              </a:rPr>
              <a:t>Tenant1</a:t>
            </a:r>
          </a:p>
        </p:txBody>
      </p:sp>
      <p:sp>
        <p:nvSpPr>
          <p:cNvPr id="8" name="Rounded Rectangle 7"/>
          <p:cNvSpPr/>
          <p:nvPr/>
        </p:nvSpPr>
        <p:spPr bwMode="auto">
          <a:xfrm>
            <a:off x="7413624" y="3527289"/>
            <a:ext cx="1814539" cy="289823"/>
          </a:xfrm>
          <a:prstGeom prst="round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algn="ctr" defTabSz="932111" fontAlgn="base">
              <a:lnSpc>
                <a:spcPct val="90000"/>
              </a:lnSpc>
              <a:spcBef>
                <a:spcPct val="0"/>
              </a:spcBef>
              <a:spcAft>
                <a:spcPct val="0"/>
              </a:spcAft>
            </a:pPr>
            <a:r>
              <a:rPr lang="en-US" sz="1224" dirty="0">
                <a:gradFill>
                  <a:gsLst>
                    <a:gs pos="0">
                      <a:srgbClr val="FFFFFF"/>
                    </a:gs>
                    <a:gs pos="100000">
                      <a:srgbClr val="FFFFFF"/>
                    </a:gs>
                  </a:gsLst>
                  <a:lin ang="5400000" scaled="0"/>
                </a:gradFill>
                <a:ea typeface="Segoe UI" pitchFamily="34" charset="0"/>
                <a:cs typeface="Segoe UI" pitchFamily="34" charset="0"/>
              </a:rPr>
              <a:t>GP Instance </a:t>
            </a:r>
            <a:r>
              <a:rPr lang="en-US" sz="1224" i="1" dirty="0">
                <a:gradFill>
                  <a:gsLst>
                    <a:gs pos="0">
                      <a:srgbClr val="FFFFFF"/>
                    </a:gs>
                    <a:gs pos="100000">
                      <a:srgbClr val="FFFFFF"/>
                    </a:gs>
                  </a:gsLst>
                  <a:lin ang="5400000" scaled="0"/>
                </a:gradFill>
                <a:ea typeface="Segoe UI" pitchFamily="34" charset="0"/>
                <a:cs typeface="Segoe UI" pitchFamily="34" charset="0"/>
              </a:rPr>
              <a:t>Tenant2</a:t>
            </a:r>
          </a:p>
        </p:txBody>
      </p:sp>
      <p:sp>
        <p:nvSpPr>
          <p:cNvPr id="9" name="Rectangle 8"/>
          <p:cNvSpPr/>
          <p:nvPr/>
        </p:nvSpPr>
        <p:spPr bwMode="auto">
          <a:xfrm>
            <a:off x="5752037" y="2117447"/>
            <a:ext cx="5057690" cy="2229155"/>
          </a:xfrm>
          <a:prstGeom prst="rect">
            <a:avLst/>
          </a:prstGeom>
          <a:noFill/>
          <a:ln>
            <a:solidFill>
              <a:srgbClr val="FF0000"/>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3998697" y="2117447"/>
            <a:ext cx="1638127" cy="2229156"/>
          </a:xfrm>
          <a:prstGeom prst="rect">
            <a:avLst/>
          </a:prstGeom>
          <a:noFill/>
          <a:ln>
            <a:solidFill>
              <a:srgbClr val="FF0000"/>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1" name="Straight Arrow Connector 10"/>
          <p:cNvCxnSpPr>
            <a:stCxn id="27" idx="3"/>
            <a:endCxn id="6" idx="1"/>
          </p:cNvCxnSpPr>
          <p:nvPr/>
        </p:nvCxnSpPr>
        <p:spPr>
          <a:xfrm flipV="1">
            <a:off x="7178342" y="2737533"/>
            <a:ext cx="235282" cy="18079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7" idx="3"/>
            <a:endCxn id="7" idx="1"/>
          </p:cNvCxnSpPr>
          <p:nvPr/>
        </p:nvCxnSpPr>
        <p:spPr>
          <a:xfrm>
            <a:off x="7178343" y="2918324"/>
            <a:ext cx="235281" cy="197239"/>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8" idx="3"/>
            <a:endCxn id="8" idx="1"/>
          </p:cNvCxnSpPr>
          <p:nvPr/>
        </p:nvCxnSpPr>
        <p:spPr>
          <a:xfrm flipV="1">
            <a:off x="7173312" y="3672201"/>
            <a:ext cx="240312" cy="5681"/>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94918" y="5405763"/>
            <a:ext cx="1548712" cy="499052"/>
          </a:xfrm>
          <a:prstGeom prst="rect">
            <a:avLst/>
          </a:prstGeom>
          <a:noFill/>
        </p:spPr>
        <p:txBody>
          <a:bodyPr wrap="square" lIns="186494" tIns="149196" rIns="186494" bIns="149196" rtlCol="0">
            <a:spAutoFit/>
          </a:bodyPr>
          <a:lstStyle/>
          <a:p>
            <a:pPr defTabSz="932472">
              <a:lnSpc>
                <a:spcPct val="90000"/>
              </a:lnSpc>
            </a:pPr>
            <a:r>
              <a:rPr lang="en-US" sz="1428" dirty="0">
                <a:solidFill>
                  <a:srgbClr val="000000"/>
                </a:solidFill>
              </a:rPr>
              <a:t>LAN Boundary</a:t>
            </a:r>
          </a:p>
        </p:txBody>
      </p:sp>
      <p:sp>
        <p:nvSpPr>
          <p:cNvPr id="15" name="TextBox 14"/>
          <p:cNvSpPr txBox="1"/>
          <p:nvPr/>
        </p:nvSpPr>
        <p:spPr>
          <a:xfrm>
            <a:off x="1694915" y="5669654"/>
            <a:ext cx="1986571" cy="499037"/>
          </a:xfrm>
          <a:prstGeom prst="rect">
            <a:avLst/>
          </a:prstGeom>
          <a:noFill/>
        </p:spPr>
        <p:txBody>
          <a:bodyPr wrap="square" lIns="186494" tIns="149196" rIns="186494" bIns="149196" rtlCol="0">
            <a:spAutoFit/>
          </a:bodyPr>
          <a:lstStyle/>
          <a:p>
            <a:pPr defTabSz="932472">
              <a:lnSpc>
                <a:spcPct val="90000"/>
              </a:lnSpc>
            </a:pPr>
            <a:r>
              <a:rPr lang="en-US" sz="1428" dirty="0">
                <a:solidFill>
                  <a:srgbClr val="000000"/>
                </a:solidFill>
              </a:rPr>
              <a:t>Machine Boundary</a:t>
            </a:r>
            <a:endParaRPr lang="en-US" sz="1428" i="1" dirty="0">
              <a:solidFill>
                <a:srgbClr val="000000"/>
              </a:solidFill>
            </a:endParaRPr>
          </a:p>
        </p:txBody>
      </p:sp>
      <p:cxnSp>
        <p:nvCxnSpPr>
          <p:cNvPr id="16" name="Straight Connector 15"/>
          <p:cNvCxnSpPr/>
          <p:nvPr/>
        </p:nvCxnSpPr>
        <p:spPr>
          <a:xfrm flipH="1" flipV="1">
            <a:off x="3681486" y="5639063"/>
            <a:ext cx="745758" cy="1"/>
          </a:xfrm>
          <a:prstGeom prst="line">
            <a:avLst/>
          </a:prstGeom>
          <a:ln>
            <a:solidFill>
              <a:schemeClr val="accent1">
                <a:lumMod val="50000"/>
                <a:alpha val="50000"/>
              </a:schemeClr>
            </a:solidFill>
            <a:prstDash val="dash"/>
            <a:headEnd type="none"/>
            <a:tailEnd type="none"/>
          </a:ln>
        </p:spPr>
        <p:style>
          <a:lnRef idx="3">
            <a:schemeClr val="dk1"/>
          </a:lnRef>
          <a:fillRef idx="0">
            <a:schemeClr val="dk1"/>
          </a:fillRef>
          <a:effectRef idx="2">
            <a:schemeClr val="dk1"/>
          </a:effectRef>
          <a:fontRef idx="minor">
            <a:schemeClr val="tx1"/>
          </a:fontRef>
        </p:style>
      </p:cxnSp>
      <p:sp>
        <p:nvSpPr>
          <p:cNvPr id="17" name="Rectangle 16"/>
          <p:cNvSpPr/>
          <p:nvPr/>
        </p:nvSpPr>
        <p:spPr bwMode="auto">
          <a:xfrm>
            <a:off x="3681486" y="5852743"/>
            <a:ext cx="745758" cy="167418"/>
          </a:xfrm>
          <a:prstGeom prst="rect">
            <a:avLst/>
          </a:prstGeom>
          <a:noFill/>
          <a:ln>
            <a:solidFill>
              <a:srgbClr val="FF0000"/>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Can 17"/>
          <p:cNvSpPr/>
          <p:nvPr/>
        </p:nvSpPr>
        <p:spPr bwMode="auto">
          <a:xfrm>
            <a:off x="11086546" y="2630526"/>
            <a:ext cx="941891" cy="1041675"/>
          </a:xfrm>
          <a:prstGeom prst="ca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SQL</a:t>
            </a:r>
          </a:p>
        </p:txBody>
      </p:sp>
      <p:sp>
        <p:nvSpPr>
          <p:cNvPr id="19" name="Rectangle 18"/>
          <p:cNvSpPr/>
          <p:nvPr/>
        </p:nvSpPr>
        <p:spPr bwMode="auto">
          <a:xfrm>
            <a:off x="10917525" y="2453456"/>
            <a:ext cx="1279934" cy="1432452"/>
          </a:xfrm>
          <a:prstGeom prst="rect">
            <a:avLst/>
          </a:prstGeom>
          <a:noFill/>
          <a:ln>
            <a:solidFill>
              <a:srgbClr val="FF0000"/>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TextBox 19"/>
          <p:cNvSpPr txBox="1"/>
          <p:nvPr/>
        </p:nvSpPr>
        <p:spPr>
          <a:xfrm>
            <a:off x="5971521" y="2000743"/>
            <a:ext cx="804295" cy="230524"/>
          </a:xfrm>
          <a:prstGeom prst="rect">
            <a:avLst/>
          </a:prstGeom>
          <a:solidFill>
            <a:schemeClr val="bg1"/>
          </a:solidFill>
        </p:spPr>
        <p:txBody>
          <a:bodyPr wrap="square" lIns="93247" tIns="0" rIns="93247" bIns="0" rtlCol="0">
            <a:spAutoFit/>
          </a:bodyPr>
          <a:lstStyle/>
          <a:p>
            <a:pPr defTabSz="932472">
              <a:lnSpc>
                <a:spcPct val="90000"/>
              </a:lnSpc>
            </a:pPr>
            <a:r>
              <a:rPr lang="en-US" sz="1632" i="1" dirty="0">
                <a:solidFill>
                  <a:srgbClr val="000000"/>
                </a:solidFill>
              </a:rPr>
              <a:t>Host 1</a:t>
            </a:r>
          </a:p>
        </p:txBody>
      </p:sp>
      <p:sp>
        <p:nvSpPr>
          <p:cNvPr id="21" name="Line Callout 1 (Accent Bar) 20"/>
          <p:cNvSpPr/>
          <p:nvPr/>
        </p:nvSpPr>
        <p:spPr bwMode="auto">
          <a:xfrm>
            <a:off x="9550045" y="2324484"/>
            <a:ext cx="1207081" cy="876100"/>
          </a:xfrm>
          <a:prstGeom prst="accentCallout1">
            <a:avLst>
              <a:gd name="adj1" fmla="val 49748"/>
              <a:gd name="adj2" fmla="val -9288"/>
              <a:gd name="adj3" fmla="val 49897"/>
              <a:gd name="adj4" fmla="val -24848"/>
            </a:avLst>
          </a:prstGeom>
          <a:solidFill>
            <a:schemeClr val="accent1">
              <a:alpha val="50000"/>
            </a:schemeClr>
          </a:solidFill>
          <a:ln>
            <a:solidFill>
              <a:schemeClr val="tx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r>
              <a:rPr lang="en-US" sz="1224" i="1" dirty="0">
                <a:gradFill>
                  <a:gsLst>
                    <a:gs pos="0">
                      <a:srgbClr val="FFFFFF"/>
                    </a:gs>
                    <a:gs pos="100000">
                      <a:srgbClr val="FFFFFF"/>
                    </a:gs>
                  </a:gsLst>
                  <a:lin ang="5400000" scaled="0"/>
                </a:gradFill>
                <a:ea typeface="Segoe UI" pitchFamily="34" charset="0"/>
                <a:cs typeface="Segoe UI" pitchFamily="34" charset="0"/>
              </a:rPr>
              <a:t>Core GP</a:t>
            </a:r>
          </a:p>
          <a:p>
            <a:pPr algn="ctr" defTabSz="932111" fontAlgn="base">
              <a:lnSpc>
                <a:spcPct val="90000"/>
              </a:lnSpc>
              <a:spcBef>
                <a:spcPct val="0"/>
              </a:spcBef>
              <a:spcAft>
                <a:spcPct val="0"/>
              </a:spcAft>
            </a:pPr>
            <a:r>
              <a:rPr lang="en-US" sz="1224" i="1" dirty="0">
                <a:gradFill>
                  <a:gsLst>
                    <a:gs pos="0">
                      <a:srgbClr val="FFFFFF"/>
                    </a:gs>
                    <a:gs pos="100000">
                      <a:srgbClr val="FFFFFF"/>
                    </a:gs>
                  </a:gsLst>
                  <a:lin ang="5400000" scaled="0"/>
                </a:gradFill>
                <a:ea typeface="Segoe UI" pitchFamily="34" charset="0"/>
                <a:cs typeface="Segoe UI" pitchFamily="34" charset="0"/>
              </a:rPr>
              <a:t>Field Service</a:t>
            </a:r>
          </a:p>
          <a:p>
            <a:pPr algn="ctr" defTabSz="932111" fontAlgn="base">
              <a:lnSpc>
                <a:spcPct val="90000"/>
              </a:lnSpc>
              <a:spcBef>
                <a:spcPct val="0"/>
              </a:spcBef>
              <a:spcAft>
                <a:spcPct val="0"/>
              </a:spcAft>
            </a:pPr>
            <a:r>
              <a:rPr lang="en-US" sz="1224" i="1" dirty="0">
                <a:gradFill>
                  <a:gsLst>
                    <a:gs pos="0">
                      <a:srgbClr val="FFFFFF"/>
                    </a:gs>
                    <a:gs pos="100000">
                      <a:srgbClr val="FFFFFF"/>
                    </a:gs>
                  </a:gsLst>
                  <a:lin ang="5400000" scaled="0"/>
                </a:gradFill>
                <a:ea typeface="Segoe UI" pitchFamily="34" charset="0"/>
                <a:cs typeface="Segoe UI" pitchFamily="34" charset="0"/>
              </a:rPr>
              <a:t>ISV1</a:t>
            </a:r>
          </a:p>
          <a:p>
            <a:pPr algn="ctr" defTabSz="932111" fontAlgn="base">
              <a:lnSpc>
                <a:spcPct val="90000"/>
              </a:lnSpc>
              <a:spcBef>
                <a:spcPct val="0"/>
              </a:spcBef>
              <a:spcAft>
                <a:spcPct val="0"/>
              </a:spcAft>
            </a:pPr>
            <a:r>
              <a:rPr lang="en-US" sz="1224" i="1" dirty="0">
                <a:gradFill>
                  <a:gsLst>
                    <a:gs pos="0">
                      <a:srgbClr val="FFFFFF"/>
                    </a:gs>
                    <a:gs pos="100000">
                      <a:srgbClr val="FFFFFF"/>
                    </a:gs>
                  </a:gsLst>
                  <a:lin ang="5400000" scaled="0"/>
                </a:gradFill>
                <a:ea typeface="Segoe UI" pitchFamily="34" charset="0"/>
                <a:cs typeface="Segoe UI" pitchFamily="34" charset="0"/>
              </a:rPr>
              <a:t>ISV2</a:t>
            </a:r>
          </a:p>
        </p:txBody>
      </p:sp>
      <p:sp>
        <p:nvSpPr>
          <p:cNvPr id="22" name="Line Callout 1 (Accent Bar) 21"/>
          <p:cNvSpPr/>
          <p:nvPr/>
        </p:nvSpPr>
        <p:spPr bwMode="auto">
          <a:xfrm>
            <a:off x="9550046" y="3405814"/>
            <a:ext cx="1207082" cy="535829"/>
          </a:xfrm>
          <a:prstGeom prst="accentCallout1">
            <a:avLst>
              <a:gd name="adj1" fmla="val 49748"/>
              <a:gd name="adj2" fmla="val -9288"/>
              <a:gd name="adj3" fmla="val 49897"/>
              <a:gd name="adj4" fmla="val -24848"/>
            </a:avLst>
          </a:prstGeom>
          <a:solidFill>
            <a:schemeClr val="accent2">
              <a:lumMod val="75000"/>
            </a:schemeClr>
          </a:solidFill>
          <a:ln>
            <a:solidFill>
              <a:schemeClr val="tx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r>
              <a:rPr lang="en-US" sz="1224" i="1" dirty="0">
                <a:gradFill>
                  <a:gsLst>
                    <a:gs pos="0">
                      <a:srgbClr val="FFFFFF"/>
                    </a:gs>
                    <a:gs pos="100000">
                      <a:srgbClr val="FFFFFF"/>
                    </a:gs>
                  </a:gsLst>
                  <a:lin ang="5400000" scaled="0"/>
                </a:gradFill>
                <a:ea typeface="Segoe UI" pitchFamily="34" charset="0"/>
                <a:cs typeface="Segoe UI" pitchFamily="34" charset="0"/>
              </a:rPr>
              <a:t>Core GP</a:t>
            </a:r>
          </a:p>
          <a:p>
            <a:pPr algn="ctr" defTabSz="932111" fontAlgn="base">
              <a:lnSpc>
                <a:spcPct val="90000"/>
              </a:lnSpc>
              <a:spcBef>
                <a:spcPct val="0"/>
              </a:spcBef>
              <a:spcAft>
                <a:spcPct val="0"/>
              </a:spcAft>
            </a:pPr>
            <a:r>
              <a:rPr lang="en-US" sz="1224" i="1" dirty="0">
                <a:gradFill>
                  <a:gsLst>
                    <a:gs pos="0">
                      <a:srgbClr val="FFFFFF"/>
                    </a:gs>
                    <a:gs pos="100000">
                      <a:srgbClr val="FFFFFF"/>
                    </a:gs>
                  </a:gsLst>
                  <a:lin ang="5400000" scaled="0"/>
                </a:gradFill>
                <a:ea typeface="Segoe UI" pitchFamily="34" charset="0"/>
                <a:cs typeface="Segoe UI" pitchFamily="34" charset="0"/>
              </a:rPr>
              <a:t>HR</a:t>
            </a:r>
          </a:p>
        </p:txBody>
      </p:sp>
      <p:sp>
        <p:nvSpPr>
          <p:cNvPr id="23" name="TextBox 22"/>
          <p:cNvSpPr txBox="1"/>
          <p:nvPr/>
        </p:nvSpPr>
        <p:spPr>
          <a:xfrm>
            <a:off x="311256" y="2935832"/>
            <a:ext cx="4078773" cy="647073"/>
          </a:xfrm>
          <a:prstGeom prst="rect">
            <a:avLst/>
          </a:prstGeom>
          <a:noFill/>
        </p:spPr>
        <p:txBody>
          <a:bodyPr wrap="square" lIns="186494" tIns="149196" rIns="186494" bIns="149196" rtlCol="0">
            <a:spAutoFit/>
          </a:bodyPr>
          <a:lstStyle/>
          <a:p>
            <a:pPr defTabSz="932472">
              <a:lnSpc>
                <a:spcPct val="90000"/>
              </a:lnSpc>
            </a:pPr>
            <a:r>
              <a:rPr lang="en-US" sz="1224" dirty="0">
                <a:solidFill>
                  <a:srgbClr val="292929"/>
                </a:solidFill>
              </a:rPr>
              <a:t>Base URL = </a:t>
            </a:r>
            <a:r>
              <a:rPr lang="en-US" sz="1224" b="1" dirty="0">
                <a:solidFill>
                  <a:srgbClr val="292929"/>
                </a:solidFill>
              </a:rPr>
              <a:t>www.FABHosted.com/Services/GPService</a:t>
            </a:r>
          </a:p>
        </p:txBody>
      </p:sp>
      <p:sp>
        <p:nvSpPr>
          <p:cNvPr id="24" name="Rectangle 23"/>
          <p:cNvSpPr/>
          <p:nvPr/>
        </p:nvSpPr>
        <p:spPr>
          <a:xfrm>
            <a:off x="726923" y="1427172"/>
            <a:ext cx="7410440" cy="247760"/>
          </a:xfrm>
          <a:prstGeom prst="rect">
            <a:avLst/>
          </a:prstGeom>
          <a:ln>
            <a:solidFill>
              <a:schemeClr val="accent3"/>
            </a:solidFill>
          </a:ln>
        </p:spPr>
        <p:txBody>
          <a:bodyPr wrap="square">
            <a:spAutoFit/>
          </a:bodyPr>
          <a:lstStyle/>
          <a:p>
            <a:pPr defTabSz="932472">
              <a:lnSpc>
                <a:spcPct val="90000"/>
              </a:lnSpc>
            </a:pPr>
            <a:r>
              <a:rPr lang="en-US" sz="1122" i="1" dirty="0">
                <a:solidFill>
                  <a:srgbClr val="292929"/>
                </a:solidFill>
              </a:rPr>
              <a:t>GET</a:t>
            </a:r>
            <a:r>
              <a:rPr lang="en-US" sz="1122" dirty="0">
                <a:solidFill>
                  <a:srgbClr val="292929"/>
                </a:solidFill>
              </a:rPr>
              <a:t> </a:t>
            </a:r>
            <a:r>
              <a:rPr lang="en-US" sz="1122" b="1" dirty="0">
                <a:solidFill>
                  <a:srgbClr val="292929"/>
                </a:solidFill>
              </a:rPr>
              <a:t>www.FABHosted.com/Services/</a:t>
            </a:r>
            <a:r>
              <a:rPr lang="en-US" sz="1122" b="1" dirty="0" err="1">
                <a:solidFill>
                  <a:srgbClr val="292929"/>
                </a:solidFill>
              </a:rPr>
              <a:t>GPService</a:t>
            </a:r>
            <a:r>
              <a:rPr lang="en-US" sz="1122" b="1" dirty="0">
                <a:solidFill>
                  <a:srgbClr val="292929"/>
                </a:solidFill>
              </a:rPr>
              <a:t>/</a:t>
            </a:r>
            <a:r>
              <a:rPr lang="en-US" sz="1122" dirty="0">
                <a:solidFill>
                  <a:srgbClr val="292929"/>
                </a:solidFill>
              </a:rPr>
              <a:t>Tenants(</a:t>
            </a:r>
            <a:r>
              <a:rPr lang="en-US" sz="1122" dirty="0" err="1">
                <a:solidFill>
                  <a:srgbClr val="292929"/>
                </a:solidFill>
              </a:rPr>
              <a:t>DefaultTenant</a:t>
            </a:r>
            <a:r>
              <a:rPr lang="en-US" sz="1122" dirty="0">
                <a:solidFill>
                  <a:srgbClr val="292929"/>
                </a:solidFill>
              </a:rPr>
              <a:t>)/</a:t>
            </a:r>
            <a:r>
              <a:rPr lang="en-US" sz="1122" dirty="0" err="1">
                <a:solidFill>
                  <a:srgbClr val="292929"/>
                </a:solidFill>
              </a:rPr>
              <a:t>FieldService</a:t>
            </a:r>
            <a:r>
              <a:rPr lang="en-US" sz="1122" dirty="0">
                <a:solidFill>
                  <a:srgbClr val="292929"/>
                </a:solidFill>
              </a:rPr>
              <a:t>/</a:t>
            </a:r>
            <a:r>
              <a:rPr lang="en-US" sz="1122" dirty="0" err="1">
                <a:solidFill>
                  <a:srgbClr val="292929"/>
                </a:solidFill>
              </a:rPr>
              <a:t>Contracts?Number</a:t>
            </a:r>
            <a:r>
              <a:rPr lang="en-US" sz="1122" dirty="0">
                <a:solidFill>
                  <a:srgbClr val="292929"/>
                </a:solidFill>
              </a:rPr>
              <a:t>=‘1234’</a:t>
            </a:r>
          </a:p>
        </p:txBody>
      </p:sp>
      <p:sp>
        <p:nvSpPr>
          <p:cNvPr id="25" name="Rectangle 24"/>
          <p:cNvSpPr/>
          <p:nvPr/>
        </p:nvSpPr>
        <p:spPr>
          <a:xfrm>
            <a:off x="806388" y="4966580"/>
            <a:ext cx="6910295" cy="252657"/>
          </a:xfrm>
          <a:prstGeom prst="rect">
            <a:avLst/>
          </a:prstGeom>
          <a:ln>
            <a:solidFill>
              <a:schemeClr val="accent5"/>
            </a:solidFill>
          </a:ln>
        </p:spPr>
        <p:txBody>
          <a:bodyPr wrap="square">
            <a:spAutoFit/>
          </a:bodyPr>
          <a:lstStyle/>
          <a:p>
            <a:pPr defTabSz="932472">
              <a:lnSpc>
                <a:spcPct val="90000"/>
              </a:lnSpc>
            </a:pPr>
            <a:r>
              <a:rPr lang="en-US" sz="1122" i="1" dirty="0">
                <a:solidFill>
                  <a:srgbClr val="292929"/>
                </a:solidFill>
              </a:rPr>
              <a:t>GET</a:t>
            </a:r>
            <a:r>
              <a:rPr lang="en-US" sz="1122" dirty="0">
                <a:solidFill>
                  <a:srgbClr val="292929"/>
                </a:solidFill>
              </a:rPr>
              <a:t> </a:t>
            </a:r>
            <a:r>
              <a:rPr lang="en-US" sz="1122" b="1" dirty="0">
                <a:solidFill>
                  <a:srgbClr val="292929"/>
                </a:solidFill>
              </a:rPr>
              <a:t>www.FABHosted.com/Services/GPService/</a:t>
            </a:r>
            <a:r>
              <a:rPr lang="en-US" sz="1122" dirty="0">
                <a:solidFill>
                  <a:srgbClr val="292929"/>
                </a:solidFill>
              </a:rPr>
              <a:t>Tenants(DefaultTenant)/Sales/Orders(BKO98765)</a:t>
            </a:r>
          </a:p>
        </p:txBody>
      </p:sp>
      <p:sp>
        <p:nvSpPr>
          <p:cNvPr id="26" name="TextBox 25"/>
          <p:cNvSpPr txBox="1"/>
          <p:nvPr/>
        </p:nvSpPr>
        <p:spPr>
          <a:xfrm>
            <a:off x="9448825" y="1967961"/>
            <a:ext cx="1360904" cy="555531"/>
          </a:xfrm>
          <a:prstGeom prst="rect">
            <a:avLst/>
          </a:prstGeom>
          <a:noFill/>
        </p:spPr>
        <p:txBody>
          <a:bodyPr wrap="square" lIns="186494" tIns="149196" rIns="186494" bIns="149196" rtlCol="0">
            <a:spAutoFit/>
          </a:bodyPr>
          <a:lstStyle/>
          <a:p>
            <a:pPr defTabSz="932472">
              <a:lnSpc>
                <a:spcPct val="90000"/>
              </a:lnSpc>
            </a:pPr>
            <a:r>
              <a:rPr lang="en-US" sz="1836" dirty="0">
                <a:solidFill>
                  <a:srgbClr val="292929"/>
                </a:solidFill>
              </a:rPr>
              <a:t>Products</a:t>
            </a:r>
          </a:p>
        </p:txBody>
      </p:sp>
      <p:sp>
        <p:nvSpPr>
          <p:cNvPr id="27" name="Rounded Rectangle 26"/>
          <p:cNvSpPr/>
          <p:nvPr/>
        </p:nvSpPr>
        <p:spPr bwMode="auto">
          <a:xfrm>
            <a:off x="5842641" y="2592622"/>
            <a:ext cx="1335701" cy="651401"/>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algn="ctr" defTabSz="932111" fontAlgn="base">
              <a:lnSpc>
                <a:spcPct val="90000"/>
              </a:lnSpc>
              <a:spcBef>
                <a:spcPct val="0"/>
              </a:spcBef>
              <a:spcAft>
                <a:spcPct val="0"/>
              </a:spcAft>
            </a:pPr>
            <a:r>
              <a:rPr lang="en-US" sz="1632" dirty="0">
                <a:gradFill>
                  <a:gsLst>
                    <a:gs pos="0">
                      <a:srgbClr val="FFFFFF"/>
                    </a:gs>
                    <a:gs pos="100000">
                      <a:srgbClr val="FFFFFF"/>
                    </a:gs>
                  </a:gsLst>
                  <a:lin ang="5400000" scaled="0"/>
                </a:gradFill>
                <a:ea typeface="Segoe UI" pitchFamily="34" charset="0"/>
                <a:cs typeface="Segoe UI" pitchFamily="34" charset="0"/>
              </a:rPr>
              <a:t>Dex Service</a:t>
            </a:r>
          </a:p>
        </p:txBody>
      </p:sp>
      <p:sp>
        <p:nvSpPr>
          <p:cNvPr id="28" name="Rounded Rectangle 27"/>
          <p:cNvSpPr/>
          <p:nvPr/>
        </p:nvSpPr>
        <p:spPr bwMode="auto">
          <a:xfrm>
            <a:off x="5837610" y="3352181"/>
            <a:ext cx="1335701" cy="651401"/>
          </a:xfrm>
          <a:prstGeom prst="round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algn="ctr" defTabSz="932111" fontAlgn="base">
              <a:lnSpc>
                <a:spcPct val="90000"/>
              </a:lnSpc>
              <a:spcBef>
                <a:spcPct val="0"/>
              </a:spcBef>
              <a:spcAft>
                <a:spcPct val="0"/>
              </a:spcAft>
            </a:pPr>
            <a:r>
              <a:rPr lang="en-US" sz="1632" dirty="0">
                <a:gradFill>
                  <a:gsLst>
                    <a:gs pos="0">
                      <a:srgbClr val="FFFFFF"/>
                    </a:gs>
                    <a:gs pos="100000">
                      <a:srgbClr val="FFFFFF"/>
                    </a:gs>
                  </a:gsLst>
                  <a:lin ang="5400000" scaled="0"/>
                </a:gradFill>
                <a:ea typeface="Segoe UI" pitchFamily="34" charset="0"/>
                <a:cs typeface="Segoe UI" pitchFamily="34" charset="0"/>
              </a:rPr>
              <a:t>Dex Service</a:t>
            </a:r>
          </a:p>
        </p:txBody>
      </p:sp>
      <p:cxnSp>
        <p:nvCxnSpPr>
          <p:cNvPr id="29" name="Elbow Connector 28"/>
          <p:cNvCxnSpPr/>
          <p:nvPr/>
        </p:nvCxnSpPr>
        <p:spPr>
          <a:xfrm flipV="1">
            <a:off x="806388" y="3629560"/>
            <a:ext cx="9026557" cy="1498824"/>
          </a:xfrm>
          <a:prstGeom prst="bentConnector3">
            <a:avLst>
              <a:gd name="adj1" fmla="val -2861"/>
            </a:avLst>
          </a:prstGeom>
          <a:ln w="190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24" idx="1"/>
          </p:cNvCxnSpPr>
          <p:nvPr/>
        </p:nvCxnSpPr>
        <p:spPr>
          <a:xfrm rot="10800000" flipH="1" flipV="1">
            <a:off x="726922" y="1551052"/>
            <a:ext cx="8992845" cy="1161030"/>
          </a:xfrm>
          <a:prstGeom prst="bentConnector3">
            <a:avLst>
              <a:gd name="adj1" fmla="val -2542"/>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5656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29663" y="233153"/>
            <a:ext cx="11375536" cy="762786"/>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solidFill>
                  <a:schemeClr val="accent1"/>
                </a:solidFill>
              </a:rPr>
              <a:t>Acquire a Microsoft Dynamics GP App</a:t>
            </a:r>
            <a:endParaRPr lang="en-US" dirty="0">
              <a:solidFill>
                <a:schemeClr val="accent1"/>
              </a:solidFill>
            </a:endParaRPr>
          </a:p>
        </p:txBody>
      </p:sp>
      <p:pic>
        <p:nvPicPr>
          <p:cNvPr id="4" name="Picture 3"/>
          <p:cNvPicPr>
            <a:picLocks noChangeAspect="1"/>
          </p:cNvPicPr>
          <p:nvPr/>
        </p:nvPicPr>
        <p:blipFill>
          <a:blip r:embed="rId3"/>
          <a:stretch>
            <a:fillRect/>
          </a:stretch>
        </p:blipFill>
        <p:spPr>
          <a:xfrm>
            <a:off x="5029530" y="1281121"/>
            <a:ext cx="3900312" cy="2193926"/>
          </a:xfrm>
          <a:prstGeom prst="rect">
            <a:avLst/>
          </a:prstGeom>
        </p:spPr>
      </p:pic>
      <p:sp>
        <p:nvSpPr>
          <p:cNvPr id="2" name="TextBox 1"/>
          <p:cNvSpPr txBox="1"/>
          <p:nvPr/>
        </p:nvSpPr>
        <p:spPr>
          <a:xfrm>
            <a:off x="4938091" y="3376759"/>
            <a:ext cx="6217852"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rPr>
              <a:t>Microsoft Dynamics GP Time and Attendance</a:t>
            </a:r>
          </a:p>
        </p:txBody>
      </p:sp>
      <p:sp>
        <p:nvSpPr>
          <p:cNvPr id="6" name="Rectangle 5"/>
          <p:cNvSpPr/>
          <p:nvPr/>
        </p:nvSpPr>
        <p:spPr bwMode="auto">
          <a:xfrm>
            <a:off x="640458" y="1209814"/>
            <a:ext cx="3807001" cy="243932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t" anchorCtr="0" forceAA="0" compatLnSpc="1">
            <a:prstTxWarp prst="textNoShape">
              <a:avLst/>
            </a:prstTxWarp>
            <a:noAutofit/>
          </a:bodyPr>
          <a:lstStyle/>
          <a:p>
            <a:pPr defTabSz="932472">
              <a:lnSpc>
                <a:spcPct val="90000"/>
              </a:lnSpc>
            </a:pPr>
            <a:r>
              <a:rPr lang="en-US" sz="2000" dirty="0" smtClean="0">
                <a:gradFill>
                  <a:gsLst>
                    <a:gs pos="1250">
                      <a:schemeClr val="bg1"/>
                    </a:gs>
                    <a:gs pos="100000">
                      <a:schemeClr val="bg1"/>
                    </a:gs>
                  </a:gsLst>
                  <a:lin ang="5400000" scaled="0"/>
                </a:gradFill>
                <a:ea typeface="Segoe UI" pitchFamily="34" charset="0"/>
                <a:cs typeface="Segoe UI" pitchFamily="34" charset="0"/>
              </a:rPr>
              <a:t>Microsoft Dynamics</a:t>
            </a:r>
            <a:endParaRPr lang="en-US" sz="2000" dirty="0">
              <a:gradFill>
                <a:gsLst>
                  <a:gs pos="1250">
                    <a:schemeClr val="bg1"/>
                  </a:gs>
                  <a:gs pos="100000">
                    <a:schemeClr val="bg1"/>
                  </a:gs>
                </a:gsLst>
                <a:lin ang="5400000" scaled="0"/>
              </a:gradFill>
              <a:ea typeface="Segoe UI" pitchFamily="34" charset="0"/>
              <a:cs typeface="Segoe UI" pitchFamily="34" charset="0"/>
            </a:endParaRPr>
          </a:p>
        </p:txBody>
      </p:sp>
      <p:sp>
        <p:nvSpPr>
          <p:cNvPr id="7" name="Freeform 144"/>
          <p:cNvSpPr>
            <a:spLocks noChangeAspect="1" noEditPoints="1"/>
          </p:cNvSpPr>
          <p:nvPr/>
        </p:nvSpPr>
        <p:spPr bwMode="black">
          <a:xfrm>
            <a:off x="1829165" y="2034238"/>
            <a:ext cx="1086980" cy="1021163"/>
          </a:xfrm>
          <a:custGeom>
            <a:avLst/>
            <a:gdLst>
              <a:gd name="T0" fmla="*/ 1091 w 1412"/>
              <a:gd name="T1" fmla="*/ 240 h 1327"/>
              <a:gd name="T2" fmla="*/ 1091 w 1412"/>
              <a:gd name="T3" fmla="*/ 1152 h 1327"/>
              <a:gd name="T4" fmla="*/ 1048 w 1412"/>
              <a:gd name="T5" fmla="*/ 1159 h 1327"/>
              <a:gd name="T6" fmla="*/ 0 w 1412"/>
              <a:gd name="T7" fmla="*/ 1321 h 1327"/>
              <a:gd name="T8" fmla="*/ 695 w 1412"/>
              <a:gd name="T9" fmla="*/ 1074 h 1327"/>
              <a:gd name="T10" fmla="*/ 715 w 1412"/>
              <a:gd name="T11" fmla="*/ 1072 h 1327"/>
              <a:gd name="T12" fmla="*/ 726 w 1412"/>
              <a:gd name="T13" fmla="*/ 1066 h 1327"/>
              <a:gd name="T14" fmla="*/ 726 w 1412"/>
              <a:gd name="T15" fmla="*/ 750 h 1327"/>
              <a:gd name="T16" fmla="*/ 1061 w 1412"/>
              <a:gd name="T17" fmla="*/ 230 h 1327"/>
              <a:gd name="T18" fmla="*/ 1061 w 1412"/>
              <a:gd name="T19" fmla="*/ 230 h 1327"/>
              <a:gd name="T20" fmla="*/ 1091 w 1412"/>
              <a:gd name="T21" fmla="*/ 240 h 1327"/>
              <a:gd name="T22" fmla="*/ 1390 w 1412"/>
              <a:gd name="T23" fmla="*/ 450 h 1327"/>
              <a:gd name="T24" fmla="*/ 1390 w 1412"/>
              <a:gd name="T25" fmla="*/ 450 h 1327"/>
              <a:gd name="T26" fmla="*/ 1200 w 1412"/>
              <a:gd name="T27" fmla="*/ 638 h 1327"/>
              <a:gd name="T28" fmla="*/ 1117 w 1412"/>
              <a:gd name="T29" fmla="*/ 714 h 1327"/>
              <a:gd name="T30" fmla="*/ 1117 w 1412"/>
              <a:gd name="T31" fmla="*/ 1182 h 1327"/>
              <a:gd name="T32" fmla="*/ 1088 w 1412"/>
              <a:gd name="T33" fmla="*/ 1190 h 1327"/>
              <a:gd name="T34" fmla="*/ 755 w 1412"/>
              <a:gd name="T35" fmla="*/ 1144 h 1327"/>
              <a:gd name="T36" fmla="*/ 1 w 1412"/>
              <a:gd name="T37" fmla="*/ 1321 h 1327"/>
              <a:gd name="T38" fmla="*/ 11 w 1412"/>
              <a:gd name="T39" fmla="*/ 1322 h 1327"/>
              <a:gd name="T40" fmla="*/ 1384 w 1412"/>
              <a:gd name="T41" fmla="*/ 1327 h 1327"/>
              <a:gd name="T42" fmla="*/ 1384 w 1412"/>
              <a:gd name="T43" fmla="*/ 1327 h 1327"/>
              <a:gd name="T44" fmla="*/ 1412 w 1412"/>
              <a:gd name="T45" fmla="*/ 1317 h 1327"/>
              <a:gd name="T46" fmla="*/ 1412 w 1412"/>
              <a:gd name="T47" fmla="*/ 462 h 1327"/>
              <a:gd name="T48" fmla="*/ 1390 w 1412"/>
              <a:gd name="T49" fmla="*/ 450 h 1327"/>
              <a:gd name="T50" fmla="*/ 700 w 1412"/>
              <a:gd name="T51" fmla="*/ 9 h 1327"/>
              <a:gd name="T52" fmla="*/ 666 w 1412"/>
              <a:gd name="T53" fmla="*/ 0 h 1327"/>
              <a:gd name="T54" fmla="*/ 666 w 1412"/>
              <a:gd name="T55" fmla="*/ 0 h 1327"/>
              <a:gd name="T56" fmla="*/ 666 w 1412"/>
              <a:gd name="T57" fmla="*/ 0 h 1327"/>
              <a:gd name="T58" fmla="*/ 665 w 1412"/>
              <a:gd name="T59" fmla="*/ 0 h 1327"/>
              <a:gd name="T60" fmla="*/ 665 w 1412"/>
              <a:gd name="T61" fmla="*/ 4 h 1327"/>
              <a:gd name="T62" fmla="*/ 464 w 1412"/>
              <a:gd name="T63" fmla="*/ 568 h 1327"/>
              <a:gd name="T64" fmla="*/ 0 w 1412"/>
              <a:gd name="T65" fmla="*/ 1215 h 1327"/>
              <a:gd name="T66" fmla="*/ 0 w 1412"/>
              <a:gd name="T67" fmla="*/ 1321 h 1327"/>
              <a:gd name="T68" fmla="*/ 661 w 1412"/>
              <a:gd name="T69" fmla="*/ 1053 h 1327"/>
              <a:gd name="T70" fmla="*/ 676 w 1412"/>
              <a:gd name="T71" fmla="*/ 1052 h 1327"/>
              <a:gd name="T72" fmla="*/ 700 w 1412"/>
              <a:gd name="T73" fmla="*/ 1044 h 1327"/>
              <a:gd name="T74" fmla="*/ 700 w 1412"/>
              <a:gd name="T75" fmla="*/ 9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2" h="1327">
                <a:moveTo>
                  <a:pt x="1091" y="240"/>
                </a:moveTo>
                <a:cubicBezTo>
                  <a:pt x="1091" y="1152"/>
                  <a:pt x="1091" y="1152"/>
                  <a:pt x="1091" y="1152"/>
                </a:cubicBezTo>
                <a:cubicBezTo>
                  <a:pt x="1048" y="1159"/>
                  <a:pt x="1048" y="1159"/>
                  <a:pt x="1048" y="1159"/>
                </a:cubicBezTo>
                <a:cubicBezTo>
                  <a:pt x="1047" y="1159"/>
                  <a:pt x="491" y="1018"/>
                  <a:pt x="0" y="1321"/>
                </a:cubicBezTo>
                <a:cubicBezTo>
                  <a:pt x="0" y="1321"/>
                  <a:pt x="257" y="1103"/>
                  <a:pt x="695" y="1074"/>
                </a:cubicBezTo>
                <a:cubicBezTo>
                  <a:pt x="715" y="1072"/>
                  <a:pt x="715" y="1072"/>
                  <a:pt x="715" y="1072"/>
                </a:cubicBezTo>
                <a:cubicBezTo>
                  <a:pt x="726" y="1066"/>
                  <a:pt x="726" y="1066"/>
                  <a:pt x="726" y="1066"/>
                </a:cubicBezTo>
                <a:cubicBezTo>
                  <a:pt x="726" y="750"/>
                  <a:pt x="726" y="750"/>
                  <a:pt x="726" y="750"/>
                </a:cubicBezTo>
                <a:cubicBezTo>
                  <a:pt x="854" y="620"/>
                  <a:pt x="979" y="433"/>
                  <a:pt x="1061" y="230"/>
                </a:cubicBezTo>
                <a:cubicBezTo>
                  <a:pt x="1061" y="230"/>
                  <a:pt x="1061" y="230"/>
                  <a:pt x="1061" y="230"/>
                </a:cubicBezTo>
                <a:lnTo>
                  <a:pt x="1091" y="240"/>
                </a:lnTo>
                <a:close/>
                <a:moveTo>
                  <a:pt x="1390" y="450"/>
                </a:moveTo>
                <a:cubicBezTo>
                  <a:pt x="1390" y="450"/>
                  <a:pt x="1390" y="450"/>
                  <a:pt x="1390" y="450"/>
                </a:cubicBezTo>
                <a:cubicBezTo>
                  <a:pt x="1390" y="450"/>
                  <a:pt x="1342" y="510"/>
                  <a:pt x="1200" y="638"/>
                </a:cubicBezTo>
                <a:cubicBezTo>
                  <a:pt x="1167" y="668"/>
                  <a:pt x="1149" y="686"/>
                  <a:pt x="1117" y="714"/>
                </a:cubicBezTo>
                <a:cubicBezTo>
                  <a:pt x="1117" y="1182"/>
                  <a:pt x="1117" y="1182"/>
                  <a:pt x="1117" y="1182"/>
                </a:cubicBezTo>
                <a:cubicBezTo>
                  <a:pt x="1088" y="1190"/>
                  <a:pt x="1088" y="1190"/>
                  <a:pt x="1088" y="1190"/>
                </a:cubicBezTo>
                <a:cubicBezTo>
                  <a:pt x="1088" y="1189"/>
                  <a:pt x="965" y="1150"/>
                  <a:pt x="755" y="1144"/>
                </a:cubicBezTo>
                <a:cubicBezTo>
                  <a:pt x="547" y="1137"/>
                  <a:pt x="237" y="1195"/>
                  <a:pt x="1" y="1321"/>
                </a:cubicBezTo>
                <a:cubicBezTo>
                  <a:pt x="11" y="1322"/>
                  <a:pt x="11" y="1322"/>
                  <a:pt x="11" y="1322"/>
                </a:cubicBezTo>
                <a:cubicBezTo>
                  <a:pt x="11" y="1322"/>
                  <a:pt x="646" y="1074"/>
                  <a:pt x="1384" y="1327"/>
                </a:cubicBezTo>
                <a:cubicBezTo>
                  <a:pt x="1384" y="1327"/>
                  <a:pt x="1384" y="1327"/>
                  <a:pt x="1384" y="1327"/>
                </a:cubicBezTo>
                <a:cubicBezTo>
                  <a:pt x="1412" y="1317"/>
                  <a:pt x="1412" y="1317"/>
                  <a:pt x="1412" y="1317"/>
                </a:cubicBezTo>
                <a:cubicBezTo>
                  <a:pt x="1412" y="462"/>
                  <a:pt x="1412" y="462"/>
                  <a:pt x="1412" y="462"/>
                </a:cubicBezTo>
                <a:lnTo>
                  <a:pt x="1390" y="450"/>
                </a:lnTo>
                <a:close/>
                <a:moveTo>
                  <a:pt x="700" y="9"/>
                </a:moveTo>
                <a:cubicBezTo>
                  <a:pt x="666" y="0"/>
                  <a:pt x="666" y="0"/>
                  <a:pt x="666" y="0"/>
                </a:cubicBezTo>
                <a:cubicBezTo>
                  <a:pt x="666" y="0"/>
                  <a:pt x="666" y="0"/>
                  <a:pt x="666" y="0"/>
                </a:cubicBezTo>
                <a:cubicBezTo>
                  <a:pt x="666" y="0"/>
                  <a:pt x="666" y="0"/>
                  <a:pt x="666" y="0"/>
                </a:cubicBezTo>
                <a:cubicBezTo>
                  <a:pt x="665" y="0"/>
                  <a:pt x="665" y="0"/>
                  <a:pt x="665" y="0"/>
                </a:cubicBezTo>
                <a:cubicBezTo>
                  <a:pt x="665" y="4"/>
                  <a:pt x="665" y="4"/>
                  <a:pt x="665" y="4"/>
                </a:cubicBezTo>
                <a:cubicBezTo>
                  <a:pt x="661" y="33"/>
                  <a:pt x="625" y="255"/>
                  <a:pt x="464" y="568"/>
                </a:cubicBezTo>
                <a:cubicBezTo>
                  <a:pt x="368" y="753"/>
                  <a:pt x="223" y="984"/>
                  <a:pt x="0" y="1215"/>
                </a:cubicBezTo>
                <a:cubicBezTo>
                  <a:pt x="0" y="1321"/>
                  <a:pt x="0" y="1321"/>
                  <a:pt x="0" y="1321"/>
                </a:cubicBezTo>
                <a:cubicBezTo>
                  <a:pt x="0" y="1321"/>
                  <a:pt x="237" y="1097"/>
                  <a:pt x="661" y="1053"/>
                </a:cubicBezTo>
                <a:cubicBezTo>
                  <a:pt x="676" y="1052"/>
                  <a:pt x="676" y="1052"/>
                  <a:pt x="676" y="1052"/>
                </a:cubicBezTo>
                <a:cubicBezTo>
                  <a:pt x="700" y="1044"/>
                  <a:pt x="700" y="1044"/>
                  <a:pt x="700" y="1044"/>
                </a:cubicBezTo>
                <a:lnTo>
                  <a:pt x="700" y="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bwMode="auto">
          <a:xfrm>
            <a:off x="640457" y="3846503"/>
            <a:ext cx="3807001" cy="243932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t" anchorCtr="0" forceAA="0" compatLnSpc="1">
            <a:prstTxWarp prst="textNoShape">
              <a:avLst/>
            </a:prstTxWarp>
            <a:noAutofit/>
          </a:bodyPr>
          <a:lstStyle/>
          <a:p>
            <a:pPr defTabSz="932472">
              <a:lnSpc>
                <a:spcPct val="90000"/>
              </a:lnSpc>
            </a:pPr>
            <a:r>
              <a:rPr lang="en-US" sz="2000" dirty="0" smtClean="0">
                <a:gradFill>
                  <a:gsLst>
                    <a:gs pos="1250">
                      <a:schemeClr val="bg1"/>
                    </a:gs>
                    <a:gs pos="100000">
                      <a:schemeClr val="bg1"/>
                    </a:gs>
                  </a:gsLst>
                  <a:lin ang="5400000" scaled="0"/>
                </a:gradFill>
                <a:ea typeface="Segoe UI" pitchFamily="34" charset="0"/>
                <a:cs typeface="Segoe UI" pitchFamily="34" charset="0"/>
              </a:rPr>
              <a:t>Microsoft Dynamics ISVs</a:t>
            </a:r>
            <a:endParaRPr lang="en-US" sz="2000" dirty="0">
              <a:gradFill>
                <a:gsLst>
                  <a:gs pos="1250">
                    <a:schemeClr val="bg1"/>
                  </a:gs>
                  <a:gs pos="100000">
                    <a:schemeClr val="bg1"/>
                  </a:gs>
                </a:gsLst>
                <a:lin ang="5400000" scaled="0"/>
              </a:gradFill>
              <a:ea typeface="Segoe UI" pitchFamily="34" charset="0"/>
              <a:cs typeface="Segoe UI" pitchFamily="34" charset="0"/>
            </a:endParaRPr>
          </a:p>
        </p:txBody>
      </p:sp>
      <p:sp>
        <p:nvSpPr>
          <p:cNvPr id="9" name="Freeform 21"/>
          <p:cNvSpPr>
            <a:spLocks noChangeAspect="1" noEditPoints="1"/>
          </p:cNvSpPr>
          <p:nvPr/>
        </p:nvSpPr>
        <p:spPr bwMode="black">
          <a:xfrm>
            <a:off x="1829165" y="4777408"/>
            <a:ext cx="1321334" cy="822951"/>
          </a:xfrm>
          <a:custGeom>
            <a:avLst/>
            <a:gdLst>
              <a:gd name="T0" fmla="*/ 1277 w 1355"/>
              <a:gd name="T1" fmla="*/ 371 h 843"/>
              <a:gd name="T2" fmla="*/ 1157 w 1355"/>
              <a:gd name="T3" fmla="*/ 298 h 843"/>
              <a:gd name="T4" fmla="*/ 1157 w 1355"/>
              <a:gd name="T5" fmla="*/ 277 h 843"/>
              <a:gd name="T6" fmla="*/ 1080 w 1355"/>
              <a:gd name="T7" fmla="*/ 83 h 843"/>
              <a:gd name="T8" fmla="*/ 888 w 1355"/>
              <a:gd name="T9" fmla="*/ 0 h 843"/>
              <a:gd name="T10" fmla="*/ 650 w 1355"/>
              <a:gd name="T11" fmla="*/ 135 h 843"/>
              <a:gd name="T12" fmla="*/ 544 w 1355"/>
              <a:gd name="T13" fmla="*/ 114 h 843"/>
              <a:gd name="T14" fmla="*/ 353 w 1355"/>
              <a:gd name="T15" fmla="*/ 189 h 843"/>
              <a:gd name="T16" fmla="*/ 287 w 1355"/>
              <a:gd name="T17" fmla="*/ 287 h 843"/>
              <a:gd name="T18" fmla="*/ 275 w 1355"/>
              <a:gd name="T19" fmla="*/ 287 h 843"/>
              <a:gd name="T20" fmla="*/ 82 w 1355"/>
              <a:gd name="T21" fmla="*/ 370 h 843"/>
              <a:gd name="T22" fmla="*/ 0 w 1355"/>
              <a:gd name="T23" fmla="*/ 565 h 843"/>
              <a:gd name="T24" fmla="*/ 82 w 1355"/>
              <a:gd name="T25" fmla="*/ 760 h 843"/>
              <a:gd name="T26" fmla="*/ 275 w 1355"/>
              <a:gd name="T27" fmla="*/ 843 h 843"/>
              <a:gd name="T28" fmla="*/ 1080 w 1355"/>
              <a:gd name="T29" fmla="*/ 843 h 843"/>
              <a:gd name="T30" fmla="*/ 1277 w 1355"/>
              <a:gd name="T31" fmla="*/ 760 h 843"/>
              <a:gd name="T32" fmla="*/ 1355 w 1355"/>
              <a:gd name="T33" fmla="*/ 565 h 843"/>
              <a:gd name="T34" fmla="*/ 1277 w 1355"/>
              <a:gd name="T35" fmla="*/ 371 h 843"/>
              <a:gd name="T36" fmla="*/ 1080 w 1355"/>
              <a:gd name="T37" fmla="*/ 766 h 843"/>
              <a:gd name="T38" fmla="*/ 275 w 1355"/>
              <a:gd name="T39" fmla="*/ 766 h 843"/>
              <a:gd name="T40" fmla="*/ 76 w 1355"/>
              <a:gd name="T41" fmla="*/ 565 h 843"/>
              <a:gd name="T42" fmla="*/ 275 w 1355"/>
              <a:gd name="T43" fmla="*/ 364 h 843"/>
              <a:gd name="T44" fmla="*/ 346 w 1355"/>
              <a:gd name="T45" fmla="*/ 381 h 843"/>
              <a:gd name="T46" fmla="*/ 544 w 1355"/>
              <a:gd name="T47" fmla="*/ 191 h 843"/>
              <a:gd name="T48" fmla="*/ 689 w 1355"/>
              <a:gd name="T49" fmla="*/ 255 h 843"/>
              <a:gd name="T50" fmla="*/ 888 w 1355"/>
              <a:gd name="T51" fmla="*/ 77 h 843"/>
              <a:gd name="T52" fmla="*/ 1080 w 1355"/>
              <a:gd name="T53" fmla="*/ 277 h 843"/>
              <a:gd name="T54" fmla="*/ 1064 w 1355"/>
              <a:gd name="T55" fmla="*/ 370 h 843"/>
              <a:gd name="T56" fmla="*/ 1080 w 1355"/>
              <a:gd name="T57" fmla="*/ 364 h 843"/>
              <a:gd name="T58" fmla="*/ 1278 w 1355"/>
              <a:gd name="T59" fmla="*/ 565 h 843"/>
              <a:gd name="T60" fmla="*/ 1080 w 1355"/>
              <a:gd name="T61" fmla="*/ 766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5" h="843">
                <a:moveTo>
                  <a:pt x="1277" y="371"/>
                </a:moveTo>
                <a:cubicBezTo>
                  <a:pt x="1242" y="335"/>
                  <a:pt x="1201" y="311"/>
                  <a:pt x="1157" y="298"/>
                </a:cubicBezTo>
                <a:cubicBezTo>
                  <a:pt x="1157" y="291"/>
                  <a:pt x="1157" y="285"/>
                  <a:pt x="1157" y="277"/>
                </a:cubicBezTo>
                <a:cubicBezTo>
                  <a:pt x="1157" y="205"/>
                  <a:pt x="1130" y="136"/>
                  <a:pt x="1080" y="83"/>
                </a:cubicBezTo>
                <a:cubicBezTo>
                  <a:pt x="1028" y="29"/>
                  <a:pt x="959" y="0"/>
                  <a:pt x="888" y="0"/>
                </a:cubicBezTo>
                <a:cubicBezTo>
                  <a:pt x="789" y="0"/>
                  <a:pt x="700" y="54"/>
                  <a:pt x="650" y="135"/>
                </a:cubicBezTo>
                <a:cubicBezTo>
                  <a:pt x="618" y="121"/>
                  <a:pt x="581" y="114"/>
                  <a:pt x="544" y="114"/>
                </a:cubicBezTo>
                <a:cubicBezTo>
                  <a:pt x="471" y="114"/>
                  <a:pt x="404" y="141"/>
                  <a:pt x="353" y="189"/>
                </a:cubicBezTo>
                <a:cubicBezTo>
                  <a:pt x="324" y="217"/>
                  <a:pt x="302" y="250"/>
                  <a:pt x="287" y="287"/>
                </a:cubicBezTo>
                <a:cubicBezTo>
                  <a:pt x="283" y="287"/>
                  <a:pt x="279" y="287"/>
                  <a:pt x="275" y="287"/>
                </a:cubicBezTo>
                <a:cubicBezTo>
                  <a:pt x="203" y="287"/>
                  <a:pt x="134" y="317"/>
                  <a:pt x="82" y="370"/>
                </a:cubicBezTo>
                <a:cubicBezTo>
                  <a:pt x="29" y="422"/>
                  <a:pt x="0" y="492"/>
                  <a:pt x="0" y="565"/>
                </a:cubicBezTo>
                <a:cubicBezTo>
                  <a:pt x="0" y="638"/>
                  <a:pt x="29" y="707"/>
                  <a:pt x="82" y="760"/>
                </a:cubicBezTo>
                <a:cubicBezTo>
                  <a:pt x="134" y="814"/>
                  <a:pt x="203" y="843"/>
                  <a:pt x="275" y="843"/>
                </a:cubicBezTo>
                <a:cubicBezTo>
                  <a:pt x="1080" y="843"/>
                  <a:pt x="1080" y="843"/>
                  <a:pt x="1080" y="843"/>
                </a:cubicBezTo>
                <a:cubicBezTo>
                  <a:pt x="1155" y="843"/>
                  <a:pt x="1224" y="814"/>
                  <a:pt x="1277" y="760"/>
                </a:cubicBezTo>
                <a:cubicBezTo>
                  <a:pt x="1327" y="707"/>
                  <a:pt x="1355" y="638"/>
                  <a:pt x="1355" y="565"/>
                </a:cubicBezTo>
                <a:cubicBezTo>
                  <a:pt x="1355" y="492"/>
                  <a:pt x="1327" y="422"/>
                  <a:pt x="1277" y="371"/>
                </a:cubicBezTo>
                <a:close/>
                <a:moveTo>
                  <a:pt x="1080" y="766"/>
                </a:moveTo>
                <a:cubicBezTo>
                  <a:pt x="1080" y="766"/>
                  <a:pt x="437" y="766"/>
                  <a:pt x="275" y="766"/>
                </a:cubicBezTo>
                <a:cubicBezTo>
                  <a:pt x="167" y="766"/>
                  <a:pt x="76" y="674"/>
                  <a:pt x="76" y="565"/>
                </a:cubicBezTo>
                <a:cubicBezTo>
                  <a:pt x="76" y="457"/>
                  <a:pt x="167" y="364"/>
                  <a:pt x="275" y="364"/>
                </a:cubicBezTo>
                <a:cubicBezTo>
                  <a:pt x="302" y="364"/>
                  <a:pt x="324" y="370"/>
                  <a:pt x="346" y="381"/>
                </a:cubicBezTo>
                <a:cubicBezTo>
                  <a:pt x="351" y="272"/>
                  <a:pt x="437" y="191"/>
                  <a:pt x="544" y="191"/>
                </a:cubicBezTo>
                <a:cubicBezTo>
                  <a:pt x="603" y="191"/>
                  <a:pt x="650" y="213"/>
                  <a:pt x="689" y="255"/>
                </a:cubicBezTo>
                <a:cubicBezTo>
                  <a:pt x="699" y="158"/>
                  <a:pt x="785" y="77"/>
                  <a:pt x="888" y="77"/>
                </a:cubicBezTo>
                <a:cubicBezTo>
                  <a:pt x="994" y="77"/>
                  <a:pt x="1080" y="169"/>
                  <a:pt x="1080" y="277"/>
                </a:cubicBezTo>
                <a:cubicBezTo>
                  <a:pt x="1080" y="311"/>
                  <a:pt x="1075" y="343"/>
                  <a:pt x="1064" y="370"/>
                </a:cubicBezTo>
                <a:cubicBezTo>
                  <a:pt x="1069" y="364"/>
                  <a:pt x="1075" y="364"/>
                  <a:pt x="1080" y="364"/>
                </a:cubicBezTo>
                <a:cubicBezTo>
                  <a:pt x="1192" y="364"/>
                  <a:pt x="1278" y="457"/>
                  <a:pt x="1278" y="565"/>
                </a:cubicBezTo>
                <a:cubicBezTo>
                  <a:pt x="1278" y="674"/>
                  <a:pt x="1192" y="766"/>
                  <a:pt x="1080" y="76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TextBox 9"/>
          <p:cNvSpPr txBox="1"/>
          <p:nvPr/>
        </p:nvSpPr>
        <p:spPr>
          <a:xfrm>
            <a:off x="4910882" y="4141298"/>
            <a:ext cx="6217852" cy="1849737"/>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rPr>
              <a:t>Binary Stream</a:t>
            </a:r>
          </a:p>
          <a:p>
            <a:pPr>
              <a:lnSpc>
                <a:spcPct val="90000"/>
              </a:lnSpc>
              <a:spcAft>
                <a:spcPts val="600"/>
              </a:spcAft>
            </a:pPr>
            <a:r>
              <a:rPr lang="en-US" dirty="0" smtClean="0">
                <a:gradFill>
                  <a:gsLst>
                    <a:gs pos="2917">
                      <a:schemeClr val="tx1"/>
                    </a:gs>
                    <a:gs pos="30000">
                      <a:schemeClr val="tx1"/>
                    </a:gs>
                  </a:gsLst>
                  <a:lin ang="5400000" scaled="0"/>
                </a:gradFill>
              </a:rPr>
              <a:t>eOne</a:t>
            </a:r>
          </a:p>
          <a:p>
            <a:pPr>
              <a:lnSpc>
                <a:spcPct val="90000"/>
              </a:lnSpc>
              <a:spcAft>
                <a:spcPts val="600"/>
              </a:spcAft>
            </a:pPr>
            <a:r>
              <a:rPr lang="en-US" dirty="0" smtClean="0">
                <a:gradFill>
                  <a:gsLst>
                    <a:gs pos="2917">
                      <a:schemeClr val="tx1"/>
                    </a:gs>
                    <a:gs pos="30000">
                      <a:schemeClr val="tx1"/>
                    </a:gs>
                  </a:gsLst>
                  <a:lin ang="5400000" scaled="0"/>
                </a:gradFill>
              </a:rPr>
              <a:t>Horizons</a:t>
            </a:r>
          </a:p>
          <a:p>
            <a:pPr>
              <a:lnSpc>
                <a:spcPct val="90000"/>
              </a:lnSpc>
              <a:spcAft>
                <a:spcPts val="600"/>
              </a:spcAft>
            </a:pPr>
            <a:r>
              <a:rPr lang="en-US" dirty="0" smtClean="0">
                <a:gradFill>
                  <a:gsLst>
                    <a:gs pos="2917">
                      <a:schemeClr val="tx1"/>
                    </a:gs>
                    <a:gs pos="30000">
                      <a:schemeClr val="tx1"/>
                    </a:gs>
                  </a:gsLst>
                  <a:lin ang="5400000" scaled="0"/>
                </a:gradFill>
              </a:rPr>
              <a:t>Ethotech</a:t>
            </a:r>
          </a:p>
          <a:p>
            <a:pPr>
              <a:lnSpc>
                <a:spcPct val="90000"/>
              </a:lnSpc>
              <a:spcAft>
                <a:spcPts val="600"/>
              </a:spcAft>
            </a:pPr>
            <a:r>
              <a:rPr lang="en-US" dirty="0" smtClean="0">
                <a:gradFill>
                  <a:gsLst>
                    <a:gs pos="2917">
                      <a:schemeClr val="tx1"/>
                    </a:gs>
                    <a:gs pos="30000">
                      <a:schemeClr val="tx1"/>
                    </a:gs>
                  </a:gsLst>
                  <a:lin ang="5400000" scaled="0"/>
                </a:gradFill>
              </a:rPr>
              <a:t>Encore</a:t>
            </a:r>
          </a:p>
        </p:txBody>
      </p:sp>
    </p:spTree>
    <p:extLst>
      <p:ext uri="{BB962C8B-B14F-4D97-AF65-F5344CB8AC3E}">
        <p14:creationId xmlns:p14="http://schemas.microsoft.com/office/powerpoint/2010/main" val="2811372835"/>
      </p:ext>
    </p:extLst>
  </p:cSld>
  <p:clrMapOvr>
    <a:masterClrMapping/>
  </p:clrMapOvr>
  <p:transition xmlns:p14="http://schemas.microsoft.com/office/powerpoint/2010/mai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5075237" y="220662"/>
            <a:ext cx="4572000" cy="4800600"/>
          </a:xfrm>
          <a:prstGeom prst="rect">
            <a:avLst/>
          </a:prstGeom>
          <a:effectLst>
            <a:outerShdw blurRad="393700" dist="317500" dir="5400000" sx="90000" sy="90000" algn="ctr" rotWithShape="0">
              <a:prstClr val="black">
                <a:alpha val="30000"/>
              </a:prstClr>
            </a:outerShdw>
          </a:effectLst>
        </p:spPr>
      </p:pic>
      <p:sp>
        <p:nvSpPr>
          <p:cNvPr id="6" name="Text Placeholder 5"/>
          <p:cNvSpPr>
            <a:spLocks noGrp="1"/>
          </p:cNvSpPr>
          <p:nvPr>
            <p:ph type="body" sz="quarter" idx="4294967295"/>
          </p:nvPr>
        </p:nvSpPr>
        <p:spPr>
          <a:xfrm>
            <a:off x="0" y="1180783"/>
            <a:ext cx="4571999" cy="5813742"/>
          </a:xfrm>
          <a:prstGeom prst="rect">
            <a:avLst/>
          </a:prstGeom>
          <a:solidFill>
            <a:schemeClr val="bg1">
              <a:lumMod val="95000"/>
            </a:schemeClr>
          </a:solidFill>
        </p:spPr>
        <p:txBody>
          <a:bodyPr lIns="274320" tIns="182880" bIns="182880">
            <a:noAutofit/>
          </a:bodyPr>
          <a:lstStyle/>
          <a:p>
            <a:r>
              <a:rPr lang="en-US" sz="2800" dirty="0" smtClean="0">
                <a:solidFill>
                  <a:srgbClr val="0070C0"/>
                </a:solidFill>
              </a:rPr>
              <a:t>Allow administrators to select the default visibility for new SmartList Favorites</a:t>
            </a:r>
            <a:endParaRPr lang="en-US" dirty="0">
              <a:solidFill>
                <a:srgbClr val="0070C0"/>
              </a:solidFill>
            </a:endParaRPr>
          </a:p>
        </p:txBody>
      </p:sp>
      <p:sp>
        <p:nvSpPr>
          <p:cNvPr id="5" name="Rectangle 4"/>
          <p:cNvSpPr/>
          <p:nvPr/>
        </p:nvSpPr>
        <p:spPr bwMode="auto">
          <a:xfrm>
            <a:off x="-1" y="220662"/>
            <a:ext cx="4572000" cy="96012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Default SmartList Visibility</a:t>
            </a: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10" name="Picture 9"/>
          <p:cNvPicPr>
            <a:picLocks noChangeAspect="1"/>
          </p:cNvPicPr>
          <p:nvPr/>
        </p:nvPicPr>
        <p:blipFill>
          <a:blip r:embed="rId4"/>
          <a:stretch>
            <a:fillRect/>
          </a:stretch>
        </p:blipFill>
        <p:spPr>
          <a:xfrm>
            <a:off x="7361237" y="4492227"/>
            <a:ext cx="4171950" cy="1809750"/>
          </a:xfrm>
          <a:prstGeom prst="rect">
            <a:avLst/>
          </a:prstGeom>
          <a:effectLst>
            <a:outerShdw blurRad="393700" dist="317500" dir="5400000" sx="90000" sy="90000" algn="ctr" rotWithShape="0">
              <a:prstClr val="black">
                <a:alpha val="18000"/>
              </a:prstClr>
            </a:outerShdw>
          </a:effectLst>
        </p:spPr>
      </p:pic>
    </p:spTree>
    <p:extLst>
      <p:ext uri="{BB962C8B-B14F-4D97-AF65-F5344CB8AC3E}">
        <p14:creationId xmlns:p14="http://schemas.microsoft.com/office/powerpoint/2010/main" val="243168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29663" y="233153"/>
            <a:ext cx="11375536" cy="762786"/>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solidFill>
                  <a:schemeClr val="accent1"/>
                </a:solidFill>
              </a:rPr>
              <a:t>Get and analyze data</a:t>
            </a:r>
            <a:endParaRPr lang="en-US" dirty="0">
              <a:solidFill>
                <a:schemeClr val="accent1"/>
              </a:solidFill>
            </a:endParaRPr>
          </a:p>
        </p:txBody>
      </p:sp>
      <p:sp>
        <p:nvSpPr>
          <p:cNvPr id="2" name="TextBox 1"/>
          <p:cNvSpPr txBox="1"/>
          <p:nvPr/>
        </p:nvSpPr>
        <p:spPr>
          <a:xfrm>
            <a:off x="823336" y="1577043"/>
            <a:ext cx="7863754" cy="4567404"/>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b="1" dirty="0" smtClean="0">
                <a:gradFill>
                  <a:gsLst>
                    <a:gs pos="2917">
                      <a:schemeClr val="tx1"/>
                    </a:gs>
                    <a:gs pos="30000">
                      <a:schemeClr val="tx1"/>
                    </a:gs>
                  </a:gsLst>
                  <a:lin ang="5400000" scaled="0"/>
                </a:gradFill>
              </a:rPr>
              <a:t>Office Tools</a:t>
            </a:r>
          </a:p>
          <a:p>
            <a:pPr marL="809271" lvl="1"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Native Excel – Web Queries (xml)</a:t>
            </a:r>
          </a:p>
          <a:p>
            <a:pPr marL="809271" lvl="1"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Power Query – Better tool to leverage REST services</a:t>
            </a:r>
          </a:p>
          <a:p>
            <a:pPr marL="809271" lvl="1"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Power View – awesome visuals from worksheet data</a:t>
            </a:r>
          </a:p>
          <a:p>
            <a:pPr marL="809271" lvl="1"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Power Map – if you have geolocation data</a:t>
            </a:r>
          </a:p>
          <a:p>
            <a:pPr marL="342900" indent="-342900">
              <a:lnSpc>
                <a:spcPct val="90000"/>
              </a:lnSpc>
              <a:spcAft>
                <a:spcPts val="600"/>
              </a:spcAft>
              <a:buFont typeface="Arial" panose="020B0604020202020204" pitchFamily="34" charset="0"/>
              <a:buChar char="•"/>
            </a:pPr>
            <a:r>
              <a:rPr lang="en-US" sz="2400" b="1" dirty="0" smtClean="0">
                <a:gradFill>
                  <a:gsLst>
                    <a:gs pos="2917">
                      <a:schemeClr val="tx1"/>
                    </a:gs>
                    <a:gs pos="30000">
                      <a:schemeClr val="tx1"/>
                    </a:gs>
                  </a:gsLst>
                  <a:lin ang="5400000" scaled="0"/>
                </a:gradFill>
              </a:rPr>
              <a:t>Portable and Secure </a:t>
            </a:r>
            <a:r>
              <a:rPr lang="en-US" sz="2400" dirty="0" smtClean="0">
                <a:gradFill>
                  <a:gsLst>
                    <a:gs pos="2917">
                      <a:schemeClr val="tx1"/>
                    </a:gs>
                    <a:gs pos="30000">
                      <a:schemeClr val="tx1"/>
                    </a:gs>
                  </a:gsLst>
                  <a:lin ang="5400000" scaled="0"/>
                </a:gradFill>
              </a:rPr>
              <a:t> </a:t>
            </a:r>
          </a:p>
          <a:p>
            <a:pPr marL="809271" lvl="1"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Authentication built in</a:t>
            </a:r>
          </a:p>
          <a:p>
            <a:pPr marL="809271" lvl="1"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Encryption end to end</a:t>
            </a:r>
          </a:p>
          <a:p>
            <a:pPr>
              <a:lnSpc>
                <a:spcPct val="90000"/>
              </a:lnSpc>
              <a:spcAft>
                <a:spcPts val="600"/>
              </a:spcAft>
            </a:pPr>
            <a:endParaRPr lang="en-US" sz="2400" dirty="0" err="1"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690636979"/>
      </p:ext>
    </p:extLst>
  </p:cSld>
  <p:clrMapOvr>
    <a:masterClrMapping/>
  </p:clrMapOvr>
  <p:transition xmlns:p14="http://schemas.microsoft.com/office/powerpoint/2010/mai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29663" y="233153"/>
            <a:ext cx="11375536" cy="762786"/>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solidFill>
                  <a:schemeClr val="accent1"/>
                </a:solidFill>
              </a:rPr>
              <a:t>Build an app</a:t>
            </a:r>
            <a:endParaRPr lang="en-US" dirty="0">
              <a:solidFill>
                <a:schemeClr val="accent1"/>
              </a:solidFill>
            </a:endParaRPr>
          </a:p>
        </p:txBody>
      </p:sp>
      <p:sp>
        <p:nvSpPr>
          <p:cNvPr id="4" name="TextBox 3"/>
          <p:cNvSpPr txBox="1"/>
          <p:nvPr/>
        </p:nvSpPr>
        <p:spPr>
          <a:xfrm>
            <a:off x="510482" y="3838618"/>
            <a:ext cx="3936978" cy="1203406"/>
          </a:xfrm>
          <a:prstGeom prst="rect">
            <a:avLst/>
          </a:prstGeom>
          <a:noFill/>
        </p:spPr>
        <p:txBody>
          <a:bodyPr wrap="square" lIns="182880" tIns="146304" rIns="182880" bIns="146304" rtlCol="0">
            <a:spAutoFit/>
          </a:bodyPr>
          <a:lstStyle/>
          <a:p>
            <a:pPr>
              <a:lnSpc>
                <a:spcPct val="90000"/>
              </a:lnSpc>
              <a:spcAft>
                <a:spcPts val="600"/>
              </a:spcAft>
            </a:pPr>
            <a:r>
              <a:rPr lang="en-US" sz="2000" dirty="0" smtClean="0">
                <a:gradFill>
                  <a:gsLst>
                    <a:gs pos="2917">
                      <a:schemeClr val="tx1"/>
                    </a:gs>
                    <a:gs pos="30000">
                      <a:schemeClr val="tx1"/>
                    </a:gs>
                  </a:gsLst>
                  <a:lin ang="5400000" scaled="0"/>
                </a:gradFill>
              </a:rPr>
              <a:t>Custom app with Visual Studio</a:t>
            </a:r>
          </a:p>
          <a:p>
            <a:pPr>
              <a:lnSpc>
                <a:spcPct val="90000"/>
              </a:lnSpc>
              <a:spcAft>
                <a:spcPts val="600"/>
              </a:spcAft>
            </a:pPr>
            <a:r>
              <a:rPr lang="en-US" sz="2000" dirty="0" smtClean="0">
                <a:gradFill>
                  <a:gsLst>
                    <a:gs pos="2917">
                      <a:schemeClr val="tx1"/>
                    </a:gs>
                    <a:gs pos="30000">
                      <a:schemeClr val="tx1"/>
                    </a:gs>
                  </a:gsLst>
                  <a:lin ang="5400000" scaled="0"/>
                </a:gradFill>
              </a:rPr>
              <a:t>- Microsoft Dynamics GP helper in Visual Studio next</a:t>
            </a:r>
          </a:p>
        </p:txBody>
      </p:sp>
      <p:sp>
        <p:nvSpPr>
          <p:cNvPr id="5" name="TextBox 4"/>
          <p:cNvSpPr txBox="1"/>
          <p:nvPr/>
        </p:nvSpPr>
        <p:spPr>
          <a:xfrm>
            <a:off x="4613505" y="3863149"/>
            <a:ext cx="3765831" cy="1634294"/>
          </a:xfrm>
          <a:prstGeom prst="rect">
            <a:avLst/>
          </a:prstGeom>
          <a:noFill/>
        </p:spPr>
        <p:txBody>
          <a:bodyPr wrap="square" lIns="182880" tIns="146304" rIns="182880" bIns="146304" rtlCol="0">
            <a:spAutoFit/>
          </a:bodyPr>
          <a:lstStyle/>
          <a:p>
            <a:pPr>
              <a:lnSpc>
                <a:spcPct val="90000"/>
              </a:lnSpc>
              <a:spcAft>
                <a:spcPts val="600"/>
              </a:spcAft>
            </a:pPr>
            <a:r>
              <a:rPr lang="en-US" sz="2000" dirty="0" smtClean="0">
                <a:gradFill>
                  <a:gsLst>
                    <a:gs pos="2917">
                      <a:schemeClr val="tx1"/>
                    </a:gs>
                    <a:gs pos="30000">
                      <a:schemeClr val="tx1"/>
                    </a:gs>
                  </a:gsLst>
                  <a:lin ang="5400000" scaled="0"/>
                </a:gradFill>
              </a:rPr>
              <a:t>Sienna</a:t>
            </a:r>
          </a:p>
          <a:p>
            <a:pPr marL="342900" indent="-342900">
              <a:lnSpc>
                <a:spcPct val="90000"/>
              </a:lnSpc>
              <a:spcAft>
                <a:spcPts val="600"/>
              </a:spcAft>
              <a:buFontTx/>
              <a:buChar char="-"/>
            </a:pPr>
            <a:r>
              <a:rPr lang="en-US" sz="2000" dirty="0" smtClean="0">
                <a:gradFill>
                  <a:gsLst>
                    <a:gs pos="2917">
                      <a:schemeClr val="tx1"/>
                    </a:gs>
                    <a:gs pos="30000">
                      <a:schemeClr val="tx1"/>
                    </a:gs>
                  </a:gsLst>
                  <a:lin ang="5400000" scaled="0"/>
                </a:gradFill>
              </a:rPr>
              <a:t>Consumer/end user tool</a:t>
            </a:r>
          </a:p>
          <a:p>
            <a:pPr marL="342900" indent="-342900">
              <a:lnSpc>
                <a:spcPct val="90000"/>
              </a:lnSpc>
              <a:spcAft>
                <a:spcPts val="600"/>
              </a:spcAft>
              <a:buFontTx/>
              <a:buChar char="-"/>
            </a:pPr>
            <a:r>
              <a:rPr lang="en-US" sz="2000" dirty="0" smtClean="0">
                <a:gradFill>
                  <a:gsLst>
                    <a:gs pos="2917">
                      <a:schemeClr val="tx1"/>
                    </a:gs>
                    <a:gs pos="30000">
                      <a:schemeClr val="tx1"/>
                    </a:gs>
                  </a:gsLst>
                  <a:lin ang="5400000" scaled="0"/>
                </a:gradFill>
              </a:rPr>
              <a:t>Free</a:t>
            </a:r>
          </a:p>
          <a:p>
            <a:pPr marL="342900" indent="-342900">
              <a:lnSpc>
                <a:spcPct val="90000"/>
              </a:lnSpc>
              <a:spcAft>
                <a:spcPts val="600"/>
              </a:spcAft>
              <a:buFontTx/>
              <a:buChar char="-"/>
            </a:pPr>
            <a:r>
              <a:rPr lang="en-US" sz="2000" dirty="0" smtClean="0">
                <a:gradFill>
                  <a:gsLst>
                    <a:gs pos="2917">
                      <a:schemeClr val="tx1"/>
                    </a:gs>
                    <a:gs pos="30000">
                      <a:schemeClr val="tx1"/>
                    </a:gs>
                  </a:gsLst>
                  <a:lin ang="5400000" scaled="0"/>
                </a:gradFill>
              </a:rPr>
              <a:t>Builds Windows 8 apps</a:t>
            </a:r>
          </a:p>
        </p:txBody>
      </p:sp>
      <p:sp>
        <p:nvSpPr>
          <p:cNvPr id="6" name="Rectangle 5"/>
          <p:cNvSpPr/>
          <p:nvPr/>
        </p:nvSpPr>
        <p:spPr bwMode="auto">
          <a:xfrm>
            <a:off x="640458" y="1423821"/>
            <a:ext cx="3807001" cy="243932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t" anchorCtr="0" forceAA="0" compatLnSpc="1">
            <a:prstTxWarp prst="textNoShape">
              <a:avLst/>
            </a:prstTxWarp>
            <a:noAutofit/>
          </a:bodyPr>
          <a:lstStyle/>
          <a:p>
            <a:pPr defTabSz="932472">
              <a:lnSpc>
                <a:spcPct val="90000"/>
              </a:lnSpc>
            </a:pPr>
            <a:r>
              <a:rPr lang="en-US" sz="2000" dirty="0" smtClean="0">
                <a:gradFill>
                  <a:gsLst>
                    <a:gs pos="1250">
                      <a:schemeClr val="bg1"/>
                    </a:gs>
                    <a:gs pos="100000">
                      <a:schemeClr val="bg1"/>
                    </a:gs>
                  </a:gsLst>
                  <a:lin ang="5400000" scaled="0"/>
                </a:gradFill>
                <a:ea typeface="Segoe UI" pitchFamily="34" charset="0"/>
                <a:cs typeface="Segoe UI" pitchFamily="34" charset="0"/>
              </a:rPr>
              <a:t>Visual Studio</a:t>
            </a:r>
            <a:endParaRPr lang="en-US" sz="2000" dirty="0">
              <a:gradFill>
                <a:gsLst>
                  <a:gs pos="1250">
                    <a:schemeClr val="bg1"/>
                  </a:gs>
                  <a:gs pos="100000">
                    <a:schemeClr val="bg1"/>
                  </a:gs>
                </a:gsLst>
                <a:lin ang="5400000" scaled="0"/>
              </a:gradFill>
              <a:ea typeface="Segoe UI" pitchFamily="34" charset="0"/>
              <a:cs typeface="Segoe UI" pitchFamily="34" charset="0"/>
            </a:endParaRPr>
          </a:p>
        </p:txBody>
      </p:sp>
      <p:sp>
        <p:nvSpPr>
          <p:cNvPr id="7" name="Freeform 13"/>
          <p:cNvSpPr>
            <a:spLocks noChangeAspect="1" noEditPoints="1"/>
          </p:cNvSpPr>
          <p:nvPr/>
        </p:nvSpPr>
        <p:spPr bwMode="black">
          <a:xfrm>
            <a:off x="1157919" y="2245123"/>
            <a:ext cx="1005829" cy="1007086"/>
          </a:xfrm>
          <a:custGeom>
            <a:avLst/>
            <a:gdLst>
              <a:gd name="T0" fmla="*/ 600 w 800"/>
              <a:gd name="T1" fmla="*/ 0 h 801"/>
              <a:gd name="T2" fmla="*/ 283 w 800"/>
              <a:gd name="T3" fmla="*/ 317 h 801"/>
              <a:gd name="T4" fmla="*/ 81 w 800"/>
              <a:gd name="T5" fmla="*/ 159 h 801"/>
              <a:gd name="T6" fmla="*/ 0 w 800"/>
              <a:gd name="T7" fmla="*/ 200 h 801"/>
              <a:gd name="T8" fmla="*/ 0 w 800"/>
              <a:gd name="T9" fmla="*/ 600 h 801"/>
              <a:gd name="T10" fmla="*/ 81 w 800"/>
              <a:gd name="T11" fmla="*/ 641 h 801"/>
              <a:gd name="T12" fmla="*/ 283 w 800"/>
              <a:gd name="T13" fmla="*/ 484 h 801"/>
              <a:gd name="T14" fmla="*/ 600 w 800"/>
              <a:gd name="T15" fmla="*/ 801 h 801"/>
              <a:gd name="T16" fmla="*/ 800 w 800"/>
              <a:gd name="T17" fmla="*/ 722 h 801"/>
              <a:gd name="T18" fmla="*/ 800 w 800"/>
              <a:gd name="T19" fmla="*/ 78 h 801"/>
              <a:gd name="T20" fmla="*/ 600 w 800"/>
              <a:gd name="T21" fmla="*/ 0 h 801"/>
              <a:gd name="T22" fmla="*/ 81 w 800"/>
              <a:gd name="T23" fmla="*/ 519 h 801"/>
              <a:gd name="T24" fmla="*/ 81 w 800"/>
              <a:gd name="T25" fmla="*/ 281 h 801"/>
              <a:gd name="T26" fmla="*/ 200 w 800"/>
              <a:gd name="T27" fmla="*/ 400 h 801"/>
              <a:gd name="T28" fmla="*/ 81 w 800"/>
              <a:gd name="T29" fmla="*/ 519 h 801"/>
              <a:gd name="T30" fmla="*/ 388 w 800"/>
              <a:gd name="T31" fmla="*/ 400 h 801"/>
              <a:gd name="T32" fmla="*/ 600 w 800"/>
              <a:gd name="T33" fmla="*/ 236 h 801"/>
              <a:gd name="T34" fmla="*/ 600 w 800"/>
              <a:gd name="T35" fmla="*/ 565 h 801"/>
              <a:gd name="T36" fmla="*/ 388 w 800"/>
              <a:gd name="T37" fmla="*/ 400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0" h="801">
                <a:moveTo>
                  <a:pt x="600" y="0"/>
                </a:moveTo>
                <a:lnTo>
                  <a:pt x="283" y="317"/>
                </a:lnTo>
                <a:lnTo>
                  <a:pt x="81" y="159"/>
                </a:lnTo>
                <a:lnTo>
                  <a:pt x="0" y="200"/>
                </a:lnTo>
                <a:lnTo>
                  <a:pt x="0" y="600"/>
                </a:lnTo>
                <a:lnTo>
                  <a:pt x="81" y="641"/>
                </a:lnTo>
                <a:lnTo>
                  <a:pt x="283" y="484"/>
                </a:lnTo>
                <a:lnTo>
                  <a:pt x="600" y="801"/>
                </a:lnTo>
                <a:lnTo>
                  <a:pt x="800" y="722"/>
                </a:lnTo>
                <a:lnTo>
                  <a:pt x="800" y="78"/>
                </a:lnTo>
                <a:lnTo>
                  <a:pt x="600" y="0"/>
                </a:lnTo>
                <a:close/>
                <a:moveTo>
                  <a:pt x="81" y="519"/>
                </a:moveTo>
                <a:lnTo>
                  <a:pt x="81" y="281"/>
                </a:lnTo>
                <a:lnTo>
                  <a:pt x="200" y="400"/>
                </a:lnTo>
                <a:lnTo>
                  <a:pt x="81" y="519"/>
                </a:lnTo>
                <a:close/>
                <a:moveTo>
                  <a:pt x="388" y="400"/>
                </a:moveTo>
                <a:lnTo>
                  <a:pt x="600" y="236"/>
                </a:lnTo>
                <a:lnTo>
                  <a:pt x="600" y="565"/>
                </a:lnTo>
                <a:lnTo>
                  <a:pt x="388" y="4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bwMode="auto">
          <a:xfrm>
            <a:off x="4572335" y="1423821"/>
            <a:ext cx="3807001" cy="2439328"/>
          </a:xfrm>
          <a:prstGeom prst="rect">
            <a:avLst/>
          </a:prstGeom>
          <a:solidFill>
            <a:srgbClr val="8F009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t" anchorCtr="0" forceAA="0" compatLnSpc="1">
            <a:prstTxWarp prst="textNoShape">
              <a:avLst/>
            </a:prstTxWarp>
            <a:noAutofit/>
          </a:bodyPr>
          <a:lstStyle/>
          <a:p>
            <a:pPr defTabSz="932472">
              <a:lnSpc>
                <a:spcPct val="90000"/>
              </a:lnSpc>
            </a:pPr>
            <a:r>
              <a:rPr lang="en-US" sz="2000" dirty="0" smtClean="0">
                <a:gradFill>
                  <a:gsLst>
                    <a:gs pos="1250">
                      <a:schemeClr val="bg1"/>
                    </a:gs>
                    <a:gs pos="100000">
                      <a:schemeClr val="bg1"/>
                    </a:gs>
                  </a:gsLst>
                  <a:lin ang="5400000" scaled="0"/>
                </a:gradFill>
                <a:ea typeface="Segoe UI" pitchFamily="34" charset="0"/>
                <a:cs typeface="Segoe UI" pitchFamily="34" charset="0"/>
              </a:rPr>
              <a:t>Sienna</a:t>
            </a:r>
            <a:endParaRPr lang="en-US" sz="2000" dirty="0">
              <a:gradFill>
                <a:gsLst>
                  <a:gs pos="1250">
                    <a:schemeClr val="bg1"/>
                  </a:gs>
                  <a:gs pos="100000">
                    <a:schemeClr val="bg1"/>
                  </a:gs>
                </a:gsLst>
                <a:lin ang="5400000" scaled="0"/>
              </a:gradFill>
              <a:ea typeface="Segoe UI" pitchFamily="34" charset="0"/>
              <a:cs typeface="Segoe UI" pitchFamily="34" charset="0"/>
            </a:endParaRPr>
          </a:p>
        </p:txBody>
      </p:sp>
      <p:sp>
        <p:nvSpPr>
          <p:cNvPr id="9" name="Rectangle 8"/>
          <p:cNvSpPr/>
          <p:nvPr/>
        </p:nvSpPr>
        <p:spPr bwMode="auto">
          <a:xfrm>
            <a:off x="8504212" y="1423821"/>
            <a:ext cx="3807001" cy="243932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t" anchorCtr="0" forceAA="0" compatLnSpc="1">
            <a:prstTxWarp prst="textNoShape">
              <a:avLst/>
            </a:prstTxWarp>
            <a:noAutofit/>
          </a:bodyPr>
          <a:lstStyle/>
          <a:p>
            <a:pPr defTabSz="932472">
              <a:lnSpc>
                <a:spcPct val="90000"/>
              </a:lnSpc>
            </a:pPr>
            <a:r>
              <a:rPr lang="en-US" sz="2000" dirty="0" smtClean="0">
                <a:gradFill>
                  <a:gsLst>
                    <a:gs pos="1250">
                      <a:schemeClr val="bg1"/>
                    </a:gs>
                    <a:gs pos="100000">
                      <a:schemeClr val="bg1"/>
                    </a:gs>
                  </a:gsLst>
                  <a:lin ang="5400000" scaled="0"/>
                </a:gradFill>
                <a:ea typeface="Segoe UI" pitchFamily="34" charset="0"/>
                <a:cs typeface="Segoe UI" pitchFamily="34" charset="0"/>
              </a:rPr>
              <a:t>Other Platform Tools</a:t>
            </a:r>
            <a:endParaRPr lang="en-US" sz="2000" dirty="0">
              <a:gradFill>
                <a:gsLst>
                  <a:gs pos="1250">
                    <a:schemeClr val="bg1"/>
                  </a:gs>
                  <a:gs pos="100000">
                    <a:schemeClr val="bg1"/>
                  </a:gs>
                </a:gsLst>
                <a:lin ang="5400000" scaled="0"/>
              </a:gradFill>
              <a:ea typeface="Segoe UI" pitchFamily="34" charset="0"/>
              <a:cs typeface="Segoe UI" pitchFamily="34" charset="0"/>
            </a:endParaRPr>
          </a:p>
        </p:txBody>
      </p:sp>
      <p:sp>
        <p:nvSpPr>
          <p:cNvPr id="11" name="TextBox 10"/>
          <p:cNvSpPr txBox="1"/>
          <p:nvPr/>
        </p:nvSpPr>
        <p:spPr>
          <a:xfrm>
            <a:off x="8504212" y="3899871"/>
            <a:ext cx="3765831" cy="1988237"/>
          </a:xfrm>
          <a:prstGeom prst="rect">
            <a:avLst/>
          </a:prstGeom>
          <a:noFill/>
        </p:spPr>
        <p:txBody>
          <a:bodyPr wrap="square" lIns="182880" tIns="146304" rIns="182880" bIns="146304" rtlCol="0">
            <a:spAutoFit/>
          </a:bodyPr>
          <a:lstStyle/>
          <a:p>
            <a:pPr>
              <a:lnSpc>
                <a:spcPct val="90000"/>
              </a:lnSpc>
              <a:spcAft>
                <a:spcPts val="600"/>
              </a:spcAft>
            </a:pPr>
            <a:r>
              <a:rPr lang="en-US" sz="2000" dirty="0" smtClean="0">
                <a:gradFill>
                  <a:gsLst>
                    <a:gs pos="2917">
                      <a:schemeClr val="tx1"/>
                    </a:gs>
                    <a:gs pos="30000">
                      <a:schemeClr val="tx1"/>
                    </a:gs>
                  </a:gsLst>
                  <a:lin ang="5400000" scaled="0"/>
                </a:gradFill>
              </a:rPr>
              <a:t>Needs to support</a:t>
            </a:r>
          </a:p>
          <a:p>
            <a:pPr marL="342900" indent="-342900">
              <a:lnSpc>
                <a:spcPct val="90000"/>
              </a:lnSpc>
              <a:spcAft>
                <a:spcPts val="600"/>
              </a:spcAft>
              <a:buFontTx/>
              <a:buChar char="-"/>
            </a:pPr>
            <a:r>
              <a:rPr lang="en-US" sz="2000" dirty="0" smtClean="0">
                <a:gradFill>
                  <a:gsLst>
                    <a:gs pos="2917">
                      <a:schemeClr val="tx1"/>
                    </a:gs>
                    <a:gs pos="30000">
                      <a:schemeClr val="tx1"/>
                    </a:gs>
                  </a:gsLst>
                  <a:lin ang="5400000" scaled="0"/>
                </a:gradFill>
              </a:rPr>
              <a:t>http (web) requests</a:t>
            </a:r>
          </a:p>
          <a:p>
            <a:pPr marL="342900" indent="-342900">
              <a:lnSpc>
                <a:spcPct val="90000"/>
              </a:lnSpc>
              <a:spcAft>
                <a:spcPts val="600"/>
              </a:spcAft>
              <a:buFontTx/>
              <a:buChar char="-"/>
            </a:pPr>
            <a:r>
              <a:rPr lang="en-US" sz="2000" dirty="0" smtClean="0">
                <a:gradFill>
                  <a:gsLst>
                    <a:gs pos="2917">
                      <a:schemeClr val="tx1"/>
                    </a:gs>
                    <a:gs pos="30000">
                      <a:schemeClr val="tx1"/>
                    </a:gs>
                  </a:gsLst>
                  <a:lin ang="5400000" scaled="0"/>
                </a:gradFill>
              </a:rPr>
              <a:t>JSON or XML</a:t>
            </a:r>
          </a:p>
          <a:p>
            <a:pPr marL="342900" indent="-342900">
              <a:lnSpc>
                <a:spcPct val="90000"/>
              </a:lnSpc>
              <a:spcAft>
                <a:spcPts val="600"/>
              </a:spcAft>
              <a:buFontTx/>
              <a:buChar char="-"/>
            </a:pPr>
            <a:r>
              <a:rPr lang="en-US" sz="2000" dirty="0" smtClean="0">
                <a:gradFill>
                  <a:gsLst>
                    <a:gs pos="2917">
                      <a:schemeClr val="tx1"/>
                    </a:gs>
                    <a:gs pos="30000">
                      <a:schemeClr val="tx1"/>
                    </a:gs>
                  </a:gsLst>
                  <a:lin ang="5400000" scaled="0"/>
                </a:gradFill>
              </a:rPr>
              <a:t>Windows or Org Identity</a:t>
            </a:r>
          </a:p>
          <a:p>
            <a:pPr>
              <a:lnSpc>
                <a:spcPct val="90000"/>
              </a:lnSpc>
              <a:spcAft>
                <a:spcPts val="600"/>
              </a:spcAft>
            </a:pPr>
            <a:r>
              <a:rPr lang="en-US" sz="2000" dirty="0" err="1" smtClean="0">
                <a:gradFill>
                  <a:gsLst>
                    <a:gs pos="2917">
                      <a:schemeClr val="tx1"/>
                    </a:gs>
                    <a:gs pos="30000">
                      <a:schemeClr val="tx1"/>
                    </a:gs>
                  </a:gsLst>
                  <a:lin ang="5400000" scaled="0"/>
                </a:gradFill>
              </a:rPr>
              <a:t>PostMan</a:t>
            </a:r>
            <a:r>
              <a:rPr lang="en-US" sz="2000" dirty="0" smtClean="0">
                <a:gradFill>
                  <a:gsLst>
                    <a:gs pos="2917">
                      <a:schemeClr val="tx1"/>
                    </a:gs>
                    <a:gs pos="30000">
                      <a:schemeClr val="tx1"/>
                    </a:gs>
                  </a:gsLst>
                  <a:lin ang="5400000" scaled="0"/>
                </a:gradFill>
              </a:rPr>
              <a:t> app in Chrome</a:t>
            </a:r>
          </a:p>
        </p:txBody>
      </p:sp>
      <p:sp>
        <p:nvSpPr>
          <p:cNvPr id="13" name="Freeform 70"/>
          <p:cNvSpPr>
            <a:spLocks noChangeAspect="1"/>
          </p:cNvSpPr>
          <p:nvPr/>
        </p:nvSpPr>
        <p:spPr bwMode="black">
          <a:xfrm>
            <a:off x="6065458" y="2308555"/>
            <a:ext cx="609973" cy="880223"/>
          </a:xfrm>
          <a:custGeom>
            <a:avLst/>
            <a:gdLst>
              <a:gd name="T0" fmla="*/ 73 w 110"/>
              <a:gd name="T1" fmla="*/ 6 h 144"/>
              <a:gd name="T2" fmla="*/ 70 w 110"/>
              <a:gd name="T3" fmla="*/ 0 h 144"/>
              <a:gd name="T4" fmla="*/ 12 w 110"/>
              <a:gd name="T5" fmla="*/ 0 h 144"/>
              <a:gd name="T6" fmla="*/ 6 w 110"/>
              <a:gd name="T7" fmla="*/ 6 h 144"/>
              <a:gd name="T8" fmla="*/ 0 w 110"/>
              <a:gd name="T9" fmla="*/ 69 h 144"/>
              <a:gd name="T10" fmla="*/ 5 w 110"/>
              <a:gd name="T11" fmla="*/ 75 h 144"/>
              <a:gd name="T12" fmla="*/ 40 w 110"/>
              <a:gd name="T13" fmla="*/ 75 h 144"/>
              <a:gd name="T14" fmla="*/ 16 w 110"/>
              <a:gd name="T15" fmla="*/ 136 h 144"/>
              <a:gd name="T16" fmla="*/ 21 w 110"/>
              <a:gd name="T17" fmla="*/ 140 h 144"/>
              <a:gd name="T18" fmla="*/ 108 w 110"/>
              <a:gd name="T19" fmla="*/ 57 h 144"/>
              <a:gd name="T20" fmla="*/ 107 w 110"/>
              <a:gd name="T21" fmla="*/ 53 h 144"/>
              <a:gd name="T22" fmla="*/ 54 w 110"/>
              <a:gd name="T23" fmla="*/ 53 h 144"/>
              <a:gd name="T24" fmla="*/ 73 w 110"/>
              <a:gd name="T25" fmla="*/ 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44">
                <a:moveTo>
                  <a:pt x="73" y="6"/>
                </a:moveTo>
                <a:cubicBezTo>
                  <a:pt x="75" y="2"/>
                  <a:pt x="73" y="0"/>
                  <a:pt x="70" y="0"/>
                </a:cubicBezTo>
                <a:cubicBezTo>
                  <a:pt x="12" y="0"/>
                  <a:pt x="12" y="0"/>
                  <a:pt x="12" y="0"/>
                </a:cubicBezTo>
                <a:cubicBezTo>
                  <a:pt x="9" y="0"/>
                  <a:pt x="6" y="3"/>
                  <a:pt x="6" y="6"/>
                </a:cubicBezTo>
                <a:cubicBezTo>
                  <a:pt x="0" y="69"/>
                  <a:pt x="0" y="69"/>
                  <a:pt x="0" y="69"/>
                </a:cubicBezTo>
                <a:cubicBezTo>
                  <a:pt x="0" y="73"/>
                  <a:pt x="2" y="75"/>
                  <a:pt x="5" y="75"/>
                </a:cubicBezTo>
                <a:cubicBezTo>
                  <a:pt x="40" y="75"/>
                  <a:pt x="40" y="75"/>
                  <a:pt x="40" y="75"/>
                </a:cubicBezTo>
                <a:cubicBezTo>
                  <a:pt x="16" y="136"/>
                  <a:pt x="16" y="136"/>
                  <a:pt x="16" y="136"/>
                </a:cubicBezTo>
                <a:cubicBezTo>
                  <a:pt x="14" y="143"/>
                  <a:pt x="16" y="144"/>
                  <a:pt x="21" y="140"/>
                </a:cubicBezTo>
                <a:cubicBezTo>
                  <a:pt x="108" y="57"/>
                  <a:pt x="108" y="57"/>
                  <a:pt x="108" y="57"/>
                </a:cubicBezTo>
                <a:cubicBezTo>
                  <a:pt x="110" y="54"/>
                  <a:pt x="110" y="53"/>
                  <a:pt x="107" y="53"/>
                </a:cubicBezTo>
                <a:cubicBezTo>
                  <a:pt x="54" y="53"/>
                  <a:pt x="54" y="53"/>
                  <a:pt x="54" y="53"/>
                </a:cubicBezTo>
                <a:lnTo>
                  <a:pt x="73" y="6"/>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4911" tIns="75929" rIns="94911" bIns="75929" numCol="1" spcCol="0" rtlCol="0" fromWordArt="0" anchor="t" anchorCtr="0" forceAA="0" compatLnSpc="1">
            <a:prstTxWarp prst="textNoShape">
              <a:avLst/>
            </a:prstTxWarp>
            <a:noAutofit/>
          </a:bodyPr>
          <a:lstStyle/>
          <a:p>
            <a:pPr algn="ctr" defTabSz="483924" fontAlgn="base">
              <a:lnSpc>
                <a:spcPct val="90000"/>
              </a:lnSpc>
              <a:spcBef>
                <a:spcPct val="0"/>
              </a:spcBef>
              <a:spcAft>
                <a:spcPct val="0"/>
              </a:spcAft>
            </a:pPr>
            <a:endParaRPr lang="en-US" sz="1246" dirty="0">
              <a:gradFill>
                <a:gsLst>
                  <a:gs pos="0">
                    <a:srgbClr val="FFFFFF"/>
                  </a:gs>
                  <a:gs pos="100000">
                    <a:srgbClr val="FFFFFF"/>
                  </a:gs>
                </a:gsLst>
                <a:lin ang="5400000" scaled="0"/>
              </a:gradFill>
              <a:ea typeface="Segoe UI" pitchFamily="34" charset="0"/>
              <a:cs typeface="Segoe UI" pitchFamily="34" charset="0"/>
            </a:endParaRPr>
          </a:p>
        </p:txBody>
      </p:sp>
      <p:pic>
        <p:nvPicPr>
          <p:cNvPr id="14" name="Picture 13" descr="http://dev.voxmobile.com/wp-content/uploads/2011/03/android_logo.png">
            <a:hlinkClick r:id="rId3"/>
          </p:cNvPr>
          <p:cNvPicPr>
            <a:picLocks noChangeAspect="1" noChangeArrowheads="1"/>
          </p:cNvPicPr>
          <p:nvPr/>
        </p:nvPicPr>
        <p:blipFill rotWithShape="1">
          <a:blip r:embed="rId4" cstate="print">
            <a:biLevel thresh="50000"/>
            <a:extLst>
              <a:ext uri="{28A0092B-C50C-407E-A947-70E740481C1C}">
                <a14:useLocalDpi xmlns:a14="http://schemas.microsoft.com/office/drawing/2010/main" val="0"/>
              </a:ext>
            </a:extLst>
          </a:blip>
          <a:srcRect l="21197" r="20195"/>
          <a:stretch/>
        </p:blipFill>
        <p:spPr bwMode="auto">
          <a:xfrm>
            <a:off x="10077537" y="2491433"/>
            <a:ext cx="365756" cy="4464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9595436" y="2512038"/>
            <a:ext cx="332761" cy="391774"/>
          </a:xfrm>
          <a:prstGeom prst="rect">
            <a:avLst/>
          </a:prstGeom>
        </p:spPr>
      </p:pic>
      <p:pic>
        <p:nvPicPr>
          <p:cNvPr id="16" name="Picture 2" descr="http://files.softicons.com/download/web-icons/html5-icons-by-w3c/png/512/HTML5_Black_Logo.pn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592633" y="2466005"/>
            <a:ext cx="471871" cy="4718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3450" y="2512038"/>
            <a:ext cx="1784352" cy="563480"/>
          </a:xfrm>
          <a:prstGeom prst="rect">
            <a:avLst/>
          </a:prstGeom>
        </p:spPr>
      </p:pic>
    </p:spTree>
    <p:extLst>
      <p:ext uri="{BB962C8B-B14F-4D97-AF65-F5344CB8AC3E}">
        <p14:creationId xmlns:p14="http://schemas.microsoft.com/office/powerpoint/2010/main" val="3152221549"/>
      </p:ext>
    </p:extLst>
  </p:cSld>
  <p:clrMapOvr>
    <a:masterClrMapping/>
  </p:clrMapOvr>
  <p:transition xmlns:p14="http://schemas.microsoft.com/office/powerpoint/2010/mai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1" y="144462"/>
            <a:ext cx="8351837" cy="747897"/>
          </a:xfrm>
          <a:noFill/>
        </p:spPr>
        <p:txBody>
          <a:bodyPr/>
          <a:lstStyle/>
          <a:p>
            <a:r>
              <a:rPr lang="en-US" dirty="0">
                <a:solidFill>
                  <a:schemeClr val="tx1"/>
                </a:solidFill>
              </a:rPr>
              <a:t>What’s behind an operation?</a:t>
            </a:r>
          </a:p>
        </p:txBody>
      </p:sp>
      <p:sp>
        <p:nvSpPr>
          <p:cNvPr id="3" name="Text Placeholder 2"/>
          <p:cNvSpPr>
            <a:spLocks noGrp="1"/>
          </p:cNvSpPr>
          <p:nvPr>
            <p:ph type="body" sz="quarter" idx="13"/>
          </p:nvPr>
        </p:nvSpPr>
        <p:spPr>
          <a:xfrm>
            <a:off x="275481" y="1440156"/>
            <a:ext cx="11885514" cy="3214242"/>
          </a:xfrm>
        </p:spPr>
        <p:txBody>
          <a:bodyPr/>
          <a:lstStyle/>
          <a:p>
            <a:r>
              <a:rPr lang="en-US" sz="3199" b="1" dirty="0"/>
              <a:t>Dexterity </a:t>
            </a:r>
            <a:r>
              <a:rPr lang="en-US" sz="3199" b="1" dirty="0" err="1"/>
              <a:t>sanScript</a:t>
            </a:r>
            <a:r>
              <a:rPr lang="en-US" sz="3199" b="1" dirty="0"/>
              <a:t> + .NET interop</a:t>
            </a:r>
            <a:endParaRPr lang="en-US" sz="3199" dirty="0"/>
          </a:p>
          <a:p>
            <a:pPr marL="457112" indent="-457112">
              <a:buFont typeface="Arial" panose="020B0604020202020204" pitchFamily="34" charset="0"/>
              <a:buChar char="•"/>
            </a:pPr>
            <a:r>
              <a:rPr lang="en-US" sz="2800" dirty="0"/>
              <a:t>New global procedure type - Service Procedure</a:t>
            </a:r>
          </a:p>
          <a:p>
            <a:pPr marL="457112" indent="-457112">
              <a:buFont typeface="Arial" panose="020B0604020202020204" pitchFamily="34" charset="0"/>
              <a:buChar char="•"/>
            </a:pPr>
            <a:r>
              <a:rPr lang="en-US" sz="2800" dirty="0"/>
              <a:t>Added properties describe operation</a:t>
            </a:r>
          </a:p>
          <a:p>
            <a:pPr marL="457112" indent="-457112">
              <a:buFont typeface="Arial" panose="020B0604020202020204" pitchFamily="34" charset="0"/>
              <a:buChar char="•"/>
            </a:pPr>
            <a:r>
              <a:rPr lang="en-US" sz="2800" dirty="0"/>
              <a:t>Documentation – flows through to Discovery</a:t>
            </a:r>
          </a:p>
          <a:p>
            <a:pPr marL="457112" indent="-457112">
              <a:buFont typeface="Arial" panose="020B0604020202020204" pitchFamily="34" charset="0"/>
              <a:buChar char="•"/>
            </a:pPr>
            <a:endParaRPr lang="en-US" sz="2800" dirty="0"/>
          </a:p>
          <a:p>
            <a:endParaRPr lang="en-US" sz="2800" dirty="0"/>
          </a:p>
        </p:txBody>
      </p:sp>
      <p:pic>
        <p:nvPicPr>
          <p:cNvPr id="4" name="Picture 3"/>
          <p:cNvPicPr>
            <a:picLocks noChangeAspect="1"/>
          </p:cNvPicPr>
          <p:nvPr/>
        </p:nvPicPr>
        <p:blipFill>
          <a:blip r:embed="rId2"/>
          <a:stretch>
            <a:fillRect/>
          </a:stretch>
        </p:blipFill>
        <p:spPr>
          <a:xfrm>
            <a:off x="275482" y="3649640"/>
            <a:ext cx="5513478" cy="2979870"/>
          </a:xfrm>
          <a:prstGeom prst="rect">
            <a:avLst/>
          </a:prstGeom>
        </p:spPr>
      </p:pic>
    </p:spTree>
    <p:extLst>
      <p:ext uri="{BB962C8B-B14F-4D97-AF65-F5344CB8AC3E}">
        <p14:creationId xmlns:p14="http://schemas.microsoft.com/office/powerpoint/2010/main" val="31801779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1" y="144462"/>
            <a:ext cx="8275637" cy="747897"/>
          </a:xfrm>
          <a:noFill/>
        </p:spPr>
        <p:txBody>
          <a:bodyPr/>
          <a:lstStyle/>
          <a:p>
            <a:r>
              <a:rPr lang="en-US" dirty="0" smtClean="0">
                <a:solidFill>
                  <a:schemeClr val="tx1"/>
                </a:solidFill>
              </a:rPr>
              <a:t>Service Procedure Properties</a:t>
            </a:r>
            <a:endParaRPr lang="en-US" dirty="0">
              <a:solidFill>
                <a:schemeClr val="tx1"/>
              </a:solidFill>
            </a:endParaRPr>
          </a:p>
        </p:txBody>
      </p:sp>
      <p:sp>
        <p:nvSpPr>
          <p:cNvPr id="3" name="Text Placeholder 2"/>
          <p:cNvSpPr>
            <a:spLocks noGrp="1"/>
          </p:cNvSpPr>
          <p:nvPr>
            <p:ph type="body" sz="quarter" idx="13"/>
          </p:nvPr>
        </p:nvSpPr>
        <p:spPr>
          <a:xfrm>
            <a:off x="275481" y="1440156"/>
            <a:ext cx="11885514" cy="4343510"/>
          </a:xfrm>
        </p:spPr>
        <p:txBody>
          <a:bodyPr/>
          <a:lstStyle/>
          <a:p>
            <a:r>
              <a:rPr lang="en-US" sz="3599" b="1" dirty="0"/>
              <a:t>Action</a:t>
            </a:r>
            <a:r>
              <a:rPr lang="en-US" sz="3599" dirty="0"/>
              <a:t> – maps to http verbs + custom POST option</a:t>
            </a:r>
          </a:p>
          <a:p>
            <a:r>
              <a:rPr lang="en-US" sz="3599" b="1" dirty="0" err="1"/>
              <a:t>CustomAction</a:t>
            </a:r>
            <a:r>
              <a:rPr lang="en-US" sz="3599" dirty="0"/>
              <a:t> – tag to identify a non crud operation</a:t>
            </a:r>
          </a:p>
          <a:p>
            <a:r>
              <a:rPr lang="en-US" sz="3599" b="1" dirty="0"/>
              <a:t>Enabled</a:t>
            </a:r>
            <a:r>
              <a:rPr lang="en-US" sz="3599" dirty="0"/>
              <a:t> – DAG recognizes if TRUE</a:t>
            </a:r>
          </a:p>
          <a:p>
            <a:r>
              <a:rPr lang="en-US" sz="3599" b="1" dirty="0" err="1"/>
              <a:t>RawRequest</a:t>
            </a:r>
            <a:r>
              <a:rPr lang="en-US" sz="3599" dirty="0"/>
              <a:t> – you get the raw html stream</a:t>
            </a:r>
          </a:p>
          <a:p>
            <a:r>
              <a:rPr lang="en-US" sz="3599" b="1" dirty="0"/>
              <a:t>URI Template </a:t>
            </a:r>
            <a:r>
              <a:rPr lang="en-US" sz="3599" dirty="0"/>
              <a:t>– resource path used to invoke and bind non managed parameters</a:t>
            </a:r>
          </a:p>
          <a:p>
            <a:r>
              <a:rPr lang="en-US" sz="3599" b="1" dirty="0"/>
              <a:t>Special User Type </a:t>
            </a:r>
            <a:r>
              <a:rPr lang="en-US" sz="3599" dirty="0"/>
              <a:t>– available to limited users</a:t>
            </a:r>
          </a:p>
        </p:txBody>
      </p:sp>
    </p:spTree>
    <p:extLst>
      <p:ext uri="{BB962C8B-B14F-4D97-AF65-F5344CB8AC3E}">
        <p14:creationId xmlns:p14="http://schemas.microsoft.com/office/powerpoint/2010/main" val="23601752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5481" y="144462"/>
            <a:ext cx="8351837" cy="747897"/>
          </a:xfrm>
          <a:prstGeom prst="rect">
            <a:avLst/>
          </a:prstGeom>
          <a:noFill/>
        </p:spPr>
        <p:txBody>
          <a:bodyPr/>
          <a:lstStyle>
            <a:lvl1pPr algn="l" defTabSz="932651" rtl="0" eaLnBrk="1" latinLnBrk="0" hangingPunct="1">
              <a:lnSpc>
                <a:spcPct val="90000"/>
              </a:lnSpc>
              <a:spcBef>
                <a:spcPct val="0"/>
              </a:spcBef>
              <a:buNone/>
              <a:defRPr lang="en-US" sz="5400" b="0" kern="1200" cap="none" spc="-102" baseline="0" dirty="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solidFill>
                  <a:schemeClr val="tx1"/>
                </a:solidFill>
              </a:rPr>
              <a:t>Developer Experience</a:t>
            </a:r>
            <a:endParaRPr lang="en-US" dirty="0">
              <a:solidFill>
                <a:schemeClr val="tx1"/>
              </a:solidFill>
            </a:endParaRPr>
          </a:p>
        </p:txBody>
      </p:sp>
      <p:sp>
        <p:nvSpPr>
          <p:cNvPr id="3" name="TextBox 2"/>
          <p:cNvSpPr txBox="1"/>
          <p:nvPr/>
        </p:nvSpPr>
        <p:spPr>
          <a:xfrm>
            <a:off x="275481" y="1592262"/>
            <a:ext cx="10819556" cy="2265236"/>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Create </a:t>
            </a:r>
            <a:r>
              <a:rPr lang="en-US" sz="2400" dirty="0">
                <a:gradFill>
                  <a:gsLst>
                    <a:gs pos="2917">
                      <a:schemeClr val="tx1"/>
                    </a:gs>
                    <a:gs pos="30000">
                      <a:schemeClr val="tx1"/>
                    </a:gs>
                  </a:gsLst>
                  <a:lin ang="5400000" scaled="0"/>
                </a:gradFill>
              </a:rPr>
              <a:t>any .NET objects for data I/O</a:t>
            </a:r>
          </a:p>
          <a:p>
            <a:pPr marL="342900"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Create your Service Procedure(s)</a:t>
            </a:r>
          </a:p>
          <a:p>
            <a:pPr marL="342900"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Use DAG to create your assembly</a:t>
            </a:r>
          </a:p>
          <a:p>
            <a:pPr marL="342900"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Chunk Dictionary</a:t>
            </a:r>
          </a:p>
          <a:p>
            <a:pPr marL="342900"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Deploy your assembly alongside the dictionary</a:t>
            </a:r>
          </a:p>
        </p:txBody>
      </p:sp>
    </p:spTree>
    <p:extLst>
      <p:ext uri="{BB962C8B-B14F-4D97-AF65-F5344CB8AC3E}">
        <p14:creationId xmlns:p14="http://schemas.microsoft.com/office/powerpoint/2010/main" val="891303622"/>
      </p:ext>
    </p:extLst>
  </p:cSld>
  <p:clrMapOvr>
    <a:masterClrMapping/>
  </p:clrMapOvr>
  <p:transition xmlns:p14="http://schemas.microsoft.com/office/powerpoint/2010/mai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 y="-1"/>
            <a:ext cx="11779955" cy="6626225"/>
          </a:xfrm>
          <a:prstGeom prst="rect">
            <a:avLst/>
          </a:prstGeom>
        </p:spPr>
      </p:pic>
    </p:spTree>
    <p:extLst>
      <p:ext uri="{BB962C8B-B14F-4D97-AF65-F5344CB8AC3E}">
        <p14:creationId xmlns:p14="http://schemas.microsoft.com/office/powerpoint/2010/main" val="3253210553"/>
      </p:ext>
    </p:extLst>
  </p:cSld>
  <p:clrMapOvr>
    <a:masterClrMapping/>
  </p:clrMapOvr>
  <p:transition xmlns:p14="http://schemas.microsoft.com/office/powerpoint/2010/mai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71" y="187503"/>
            <a:ext cx="2622097" cy="747897"/>
          </a:xfrm>
          <a:noFill/>
        </p:spPr>
        <p:txBody>
          <a:bodyPr/>
          <a:lstStyle/>
          <a:p>
            <a:r>
              <a:rPr lang="en-US" dirty="0" smtClean="0">
                <a:solidFill>
                  <a:schemeClr val="tx1"/>
                </a:solidFill>
              </a:rPr>
              <a:t>Security</a:t>
            </a:r>
            <a:endParaRPr lang="en-US" dirty="0">
              <a:solidFill>
                <a:schemeClr val="tx1"/>
              </a:solidFill>
            </a:endParaRPr>
          </a:p>
        </p:txBody>
      </p:sp>
      <p:sp>
        <p:nvSpPr>
          <p:cNvPr id="3" name="Text Placeholder 2"/>
          <p:cNvSpPr>
            <a:spLocks noGrp="1"/>
          </p:cNvSpPr>
          <p:nvPr>
            <p:ph type="body" sz="quarter" idx="13"/>
          </p:nvPr>
        </p:nvSpPr>
        <p:spPr>
          <a:xfrm>
            <a:off x="275481" y="1439865"/>
            <a:ext cx="6815993" cy="3394475"/>
          </a:xfrm>
        </p:spPr>
        <p:txBody>
          <a:bodyPr/>
          <a:lstStyle/>
          <a:p>
            <a:r>
              <a:rPr lang="en-US" sz="3264" dirty="0"/>
              <a:t>Fully Encrypted with SSL</a:t>
            </a:r>
          </a:p>
          <a:p>
            <a:endParaRPr lang="en-US" sz="3264" dirty="0"/>
          </a:p>
          <a:p>
            <a:r>
              <a:rPr lang="en-US" sz="3264" dirty="0"/>
              <a:t>Consumers must be a GP User with AD or Org Account mapped</a:t>
            </a:r>
          </a:p>
          <a:p>
            <a:endParaRPr lang="en-US" sz="3264" dirty="0"/>
          </a:p>
          <a:p>
            <a:r>
              <a:rPr lang="en-US" sz="3264" dirty="0"/>
              <a:t>Roles/Tasks authorize operations</a:t>
            </a:r>
          </a:p>
        </p:txBody>
      </p:sp>
      <p:pic>
        <p:nvPicPr>
          <p:cNvPr id="4" name="Picture 3"/>
          <p:cNvPicPr>
            <a:picLocks noChangeAspect="1"/>
          </p:cNvPicPr>
          <p:nvPr/>
        </p:nvPicPr>
        <p:blipFill>
          <a:blip r:embed="rId2"/>
          <a:stretch>
            <a:fillRect/>
          </a:stretch>
        </p:blipFill>
        <p:spPr>
          <a:xfrm>
            <a:off x="6985374" y="1528433"/>
            <a:ext cx="4918930" cy="3792909"/>
          </a:xfrm>
          <a:prstGeom prst="rect">
            <a:avLst/>
          </a:prstGeom>
        </p:spPr>
      </p:pic>
    </p:spTree>
    <p:extLst>
      <p:ext uri="{BB962C8B-B14F-4D97-AF65-F5344CB8AC3E}">
        <p14:creationId xmlns:p14="http://schemas.microsoft.com/office/powerpoint/2010/main" val="21371449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00" y="208230"/>
            <a:ext cx="3927022" cy="747897"/>
          </a:xfrm>
          <a:noFill/>
        </p:spPr>
        <p:txBody>
          <a:bodyPr/>
          <a:lstStyle/>
          <a:p>
            <a:r>
              <a:rPr lang="en-US" dirty="0">
                <a:solidFill>
                  <a:schemeClr val="tx1"/>
                </a:solidFill>
              </a:rPr>
              <a:t>Security Flow</a:t>
            </a:r>
          </a:p>
        </p:txBody>
      </p:sp>
      <p:cxnSp>
        <p:nvCxnSpPr>
          <p:cNvPr id="4" name="Straight Connector 3"/>
          <p:cNvCxnSpPr/>
          <p:nvPr/>
        </p:nvCxnSpPr>
        <p:spPr>
          <a:xfrm>
            <a:off x="4076262" y="2209380"/>
            <a:ext cx="9257" cy="3431462"/>
          </a:xfrm>
          <a:prstGeom prst="line">
            <a:avLst/>
          </a:prstGeom>
          <a:ln>
            <a:solidFill>
              <a:schemeClr val="accent1">
                <a:lumMod val="50000"/>
                <a:alpha val="50000"/>
              </a:schemeClr>
            </a:solidFill>
            <a:prstDash val="dash"/>
            <a:headEnd type="none"/>
            <a:tailEnd type="none"/>
          </a:ln>
        </p:spPr>
        <p:style>
          <a:lnRef idx="3">
            <a:schemeClr val="dk1"/>
          </a:lnRef>
          <a:fillRef idx="0">
            <a:schemeClr val="dk1"/>
          </a:fillRef>
          <a:effectRef idx="2">
            <a:schemeClr val="dk1"/>
          </a:effectRef>
          <a:fontRef idx="minor">
            <a:schemeClr val="tx1"/>
          </a:fontRef>
        </p:style>
      </p:cxnSp>
      <p:sp>
        <p:nvSpPr>
          <p:cNvPr id="5" name="Rounded Rectangle 4"/>
          <p:cNvSpPr/>
          <p:nvPr/>
        </p:nvSpPr>
        <p:spPr bwMode="auto">
          <a:xfrm>
            <a:off x="4535017" y="2627016"/>
            <a:ext cx="1487124" cy="1896082"/>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GP Service</a:t>
            </a:r>
          </a:p>
        </p:txBody>
      </p:sp>
      <p:sp>
        <p:nvSpPr>
          <p:cNvPr id="6" name="Rounded Rectangle 5"/>
          <p:cNvSpPr/>
          <p:nvPr/>
        </p:nvSpPr>
        <p:spPr bwMode="auto">
          <a:xfrm>
            <a:off x="7874811" y="2973960"/>
            <a:ext cx="1814796" cy="289864"/>
          </a:xfrm>
          <a:prstGeom prst="round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1224" dirty="0">
                <a:gradFill>
                  <a:gsLst>
                    <a:gs pos="0">
                      <a:srgbClr val="FFFFFF"/>
                    </a:gs>
                    <a:gs pos="100000">
                      <a:srgbClr val="FFFFFF"/>
                    </a:gs>
                  </a:gsLst>
                  <a:lin ang="5400000" scaled="0"/>
                </a:gradFill>
                <a:ea typeface="Segoe UI" pitchFamily="34" charset="0"/>
                <a:cs typeface="Segoe UI" pitchFamily="34" charset="0"/>
              </a:rPr>
              <a:t>GP Process </a:t>
            </a:r>
            <a:r>
              <a:rPr lang="en-US" sz="1224" i="1" dirty="0">
                <a:gradFill>
                  <a:gsLst>
                    <a:gs pos="0">
                      <a:srgbClr val="FFFFFF"/>
                    </a:gs>
                    <a:gs pos="100000">
                      <a:srgbClr val="FFFFFF"/>
                    </a:gs>
                  </a:gsLst>
                  <a:lin ang="5400000" scaled="0"/>
                </a:gradFill>
                <a:ea typeface="Segoe UI" pitchFamily="34" charset="0"/>
                <a:cs typeface="Segoe UI" pitchFamily="34" charset="0"/>
              </a:rPr>
              <a:t>Tenant1</a:t>
            </a:r>
          </a:p>
        </p:txBody>
      </p:sp>
      <p:sp>
        <p:nvSpPr>
          <p:cNvPr id="7" name="Rounded Rectangle 6"/>
          <p:cNvSpPr/>
          <p:nvPr/>
        </p:nvSpPr>
        <p:spPr bwMode="auto">
          <a:xfrm>
            <a:off x="7874810" y="3352042"/>
            <a:ext cx="1814796" cy="289864"/>
          </a:xfrm>
          <a:prstGeom prst="round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1224" dirty="0">
                <a:gradFill>
                  <a:gsLst>
                    <a:gs pos="0">
                      <a:srgbClr val="FFFFFF"/>
                    </a:gs>
                    <a:gs pos="100000">
                      <a:srgbClr val="FFFFFF"/>
                    </a:gs>
                  </a:gsLst>
                  <a:lin ang="5400000" scaled="0"/>
                </a:gradFill>
                <a:ea typeface="Segoe UI" pitchFamily="34" charset="0"/>
                <a:cs typeface="Segoe UI" pitchFamily="34" charset="0"/>
              </a:rPr>
              <a:t>GP Process </a:t>
            </a:r>
            <a:r>
              <a:rPr lang="en-US" sz="1224" i="1" dirty="0">
                <a:gradFill>
                  <a:gsLst>
                    <a:gs pos="0">
                      <a:srgbClr val="FFFFFF"/>
                    </a:gs>
                    <a:gs pos="100000">
                      <a:srgbClr val="FFFFFF"/>
                    </a:gs>
                  </a:gsLst>
                  <a:lin ang="5400000" scaled="0"/>
                </a:gradFill>
                <a:ea typeface="Segoe UI" pitchFamily="34" charset="0"/>
                <a:cs typeface="Segoe UI" pitchFamily="34" charset="0"/>
              </a:rPr>
              <a:t>Tenant1</a:t>
            </a:r>
          </a:p>
        </p:txBody>
      </p:sp>
      <p:sp>
        <p:nvSpPr>
          <p:cNvPr id="8" name="Rounded Rectangle 7"/>
          <p:cNvSpPr/>
          <p:nvPr/>
        </p:nvSpPr>
        <p:spPr bwMode="auto">
          <a:xfrm>
            <a:off x="7874810" y="3908760"/>
            <a:ext cx="1814796" cy="289864"/>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1224" dirty="0">
                <a:gradFill>
                  <a:gsLst>
                    <a:gs pos="0">
                      <a:srgbClr val="FFFFFF"/>
                    </a:gs>
                    <a:gs pos="100000">
                      <a:srgbClr val="FFFFFF"/>
                    </a:gs>
                  </a:gsLst>
                  <a:lin ang="5400000" scaled="0"/>
                </a:gradFill>
                <a:ea typeface="Segoe UI" pitchFamily="34" charset="0"/>
                <a:cs typeface="Segoe UI" pitchFamily="34" charset="0"/>
              </a:rPr>
              <a:t>GP Process </a:t>
            </a:r>
            <a:r>
              <a:rPr lang="en-US" sz="1224" i="1" dirty="0">
                <a:gradFill>
                  <a:gsLst>
                    <a:gs pos="0">
                      <a:srgbClr val="FFFFFF"/>
                    </a:gs>
                    <a:gs pos="100000">
                      <a:srgbClr val="FFFFFF"/>
                    </a:gs>
                  </a:gsLst>
                  <a:lin ang="5400000" scaled="0"/>
                </a:gradFill>
                <a:ea typeface="Segoe UI" pitchFamily="34" charset="0"/>
                <a:cs typeface="Segoe UI" pitchFamily="34" charset="0"/>
              </a:rPr>
              <a:t>Tenant2</a:t>
            </a:r>
          </a:p>
        </p:txBody>
      </p:sp>
      <p:sp>
        <p:nvSpPr>
          <p:cNvPr id="9" name="Rectangle 8"/>
          <p:cNvSpPr/>
          <p:nvPr/>
        </p:nvSpPr>
        <p:spPr bwMode="auto">
          <a:xfrm>
            <a:off x="6212988" y="2498718"/>
            <a:ext cx="3624483" cy="2229471"/>
          </a:xfrm>
          <a:prstGeom prst="rect">
            <a:avLst/>
          </a:prstGeom>
          <a:noFill/>
          <a:ln>
            <a:solidFill>
              <a:srgbClr val="FF0000"/>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4335912" y="2498717"/>
            <a:ext cx="1761846" cy="3032901"/>
          </a:xfrm>
          <a:prstGeom prst="rect">
            <a:avLst/>
          </a:prstGeom>
          <a:noFill/>
          <a:ln>
            <a:solidFill>
              <a:srgbClr val="FF0000"/>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1" name="Straight Arrow Connector 10"/>
          <p:cNvCxnSpPr>
            <a:stCxn id="16" idx="3"/>
            <a:endCxn id="6" idx="1"/>
          </p:cNvCxnSpPr>
          <p:nvPr/>
        </p:nvCxnSpPr>
        <p:spPr>
          <a:xfrm flipV="1">
            <a:off x="7639495" y="3118892"/>
            <a:ext cx="235316" cy="180815"/>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6" idx="3"/>
            <a:endCxn id="7" idx="1"/>
          </p:cNvCxnSpPr>
          <p:nvPr/>
        </p:nvCxnSpPr>
        <p:spPr>
          <a:xfrm>
            <a:off x="7639494" y="3299708"/>
            <a:ext cx="235315" cy="197267"/>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7" idx="3"/>
            <a:endCxn id="8" idx="1"/>
          </p:cNvCxnSpPr>
          <p:nvPr/>
        </p:nvCxnSpPr>
        <p:spPr>
          <a:xfrm flipV="1">
            <a:off x="7634464" y="4053692"/>
            <a:ext cx="240346" cy="568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Can 13"/>
          <p:cNvSpPr/>
          <p:nvPr/>
        </p:nvSpPr>
        <p:spPr bwMode="auto">
          <a:xfrm>
            <a:off x="10361980" y="3274501"/>
            <a:ext cx="942024" cy="1041823"/>
          </a:xfrm>
          <a:prstGeom prst="can">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SQL</a:t>
            </a:r>
          </a:p>
        </p:txBody>
      </p:sp>
      <p:sp>
        <p:nvSpPr>
          <p:cNvPr id="15" name="TextBox 14"/>
          <p:cNvSpPr txBox="1"/>
          <p:nvPr/>
        </p:nvSpPr>
        <p:spPr>
          <a:xfrm>
            <a:off x="6432502" y="2381998"/>
            <a:ext cx="804409" cy="230524"/>
          </a:xfrm>
          <a:prstGeom prst="rect">
            <a:avLst/>
          </a:prstGeom>
          <a:solidFill>
            <a:schemeClr val="bg1"/>
          </a:solidFill>
        </p:spPr>
        <p:txBody>
          <a:bodyPr wrap="square" lIns="93260" tIns="0" rIns="93260" bIns="0" rtlCol="0">
            <a:spAutoFit/>
          </a:bodyPr>
          <a:lstStyle/>
          <a:p>
            <a:pPr>
              <a:lnSpc>
                <a:spcPct val="90000"/>
              </a:lnSpc>
            </a:pPr>
            <a:r>
              <a:rPr lang="en-US" sz="1632" i="1" dirty="0">
                <a:solidFill>
                  <a:srgbClr val="000000"/>
                </a:solidFill>
              </a:rPr>
              <a:t>Host 1</a:t>
            </a:r>
          </a:p>
        </p:txBody>
      </p:sp>
      <p:sp>
        <p:nvSpPr>
          <p:cNvPr id="16" name="Rounded Rectangle 15"/>
          <p:cNvSpPr/>
          <p:nvPr/>
        </p:nvSpPr>
        <p:spPr bwMode="auto">
          <a:xfrm>
            <a:off x="6303603" y="2973960"/>
            <a:ext cx="1335891" cy="651493"/>
          </a:xfrm>
          <a:prstGeom prst="round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1632" dirty="0">
                <a:gradFill>
                  <a:gsLst>
                    <a:gs pos="0">
                      <a:srgbClr val="FFFFFF"/>
                    </a:gs>
                    <a:gs pos="100000">
                      <a:srgbClr val="FFFFFF"/>
                    </a:gs>
                  </a:gsLst>
                  <a:lin ang="5400000" scaled="0"/>
                </a:gradFill>
                <a:ea typeface="Segoe UI" pitchFamily="34" charset="0"/>
                <a:cs typeface="Segoe UI" pitchFamily="34" charset="0"/>
              </a:rPr>
              <a:t>Dexterity Service</a:t>
            </a:r>
          </a:p>
        </p:txBody>
      </p:sp>
      <p:sp>
        <p:nvSpPr>
          <p:cNvPr id="17" name="Rounded Rectangle 16"/>
          <p:cNvSpPr/>
          <p:nvPr/>
        </p:nvSpPr>
        <p:spPr bwMode="auto">
          <a:xfrm>
            <a:off x="6298572" y="3733627"/>
            <a:ext cx="1335891" cy="651493"/>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1632" dirty="0">
                <a:gradFill>
                  <a:gsLst>
                    <a:gs pos="0">
                      <a:srgbClr val="FFFFFF"/>
                    </a:gs>
                    <a:gs pos="100000">
                      <a:srgbClr val="FFFFFF"/>
                    </a:gs>
                  </a:gsLst>
                  <a:lin ang="5400000" scaled="0"/>
                </a:gradFill>
                <a:ea typeface="Segoe UI" pitchFamily="34" charset="0"/>
                <a:cs typeface="Segoe UI" pitchFamily="34" charset="0"/>
              </a:rPr>
              <a:t>Dexterity Service</a:t>
            </a:r>
          </a:p>
        </p:txBody>
      </p:sp>
      <p:sp>
        <p:nvSpPr>
          <p:cNvPr id="18" name="Rectangle 17"/>
          <p:cNvSpPr/>
          <p:nvPr/>
        </p:nvSpPr>
        <p:spPr bwMode="auto">
          <a:xfrm>
            <a:off x="10192935" y="3081013"/>
            <a:ext cx="1280115" cy="1432655"/>
          </a:xfrm>
          <a:prstGeom prst="rect">
            <a:avLst/>
          </a:prstGeom>
          <a:noFill/>
          <a:ln>
            <a:solidFill>
              <a:srgbClr val="FF0000"/>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ounded Rectangle 18"/>
          <p:cNvSpPr/>
          <p:nvPr/>
        </p:nvSpPr>
        <p:spPr bwMode="auto">
          <a:xfrm>
            <a:off x="4479038" y="4729798"/>
            <a:ext cx="1335891" cy="651493"/>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1632" dirty="0">
                <a:gradFill>
                  <a:gsLst>
                    <a:gs pos="0">
                      <a:srgbClr val="FFFFFF"/>
                    </a:gs>
                    <a:gs pos="100000">
                      <a:srgbClr val="FFFFFF"/>
                    </a:gs>
                  </a:gsLst>
                  <a:lin ang="5400000" scaled="0"/>
                </a:gradFill>
                <a:ea typeface="Segoe UI" pitchFamily="34" charset="0"/>
                <a:cs typeface="Segoe UI" pitchFamily="34" charset="0"/>
              </a:rPr>
              <a:t>Tenant Service</a:t>
            </a:r>
          </a:p>
        </p:txBody>
      </p:sp>
      <p:sp>
        <p:nvSpPr>
          <p:cNvPr id="20" name="Rounded Rectangle 19"/>
          <p:cNvSpPr/>
          <p:nvPr/>
        </p:nvSpPr>
        <p:spPr bwMode="auto">
          <a:xfrm>
            <a:off x="544641" y="3136800"/>
            <a:ext cx="1751782" cy="907397"/>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Service Consumer</a:t>
            </a:r>
          </a:p>
        </p:txBody>
      </p:sp>
      <p:sp>
        <p:nvSpPr>
          <p:cNvPr id="21" name="TextBox 20"/>
          <p:cNvSpPr txBox="1"/>
          <p:nvPr/>
        </p:nvSpPr>
        <p:spPr>
          <a:xfrm>
            <a:off x="495492" y="2754754"/>
            <a:ext cx="2832492" cy="470856"/>
          </a:xfrm>
          <a:prstGeom prst="rect">
            <a:avLst/>
          </a:prstGeom>
          <a:noFill/>
        </p:spPr>
        <p:txBody>
          <a:bodyPr wrap="square" lIns="186521" tIns="149217" rIns="186521" bIns="149217" rtlCol="0">
            <a:spAutoFit/>
          </a:bodyPr>
          <a:lstStyle/>
          <a:p>
            <a:pPr>
              <a:lnSpc>
                <a:spcPct val="90000"/>
              </a:lnSpc>
            </a:pPr>
            <a:r>
              <a:rPr lang="en-US" sz="1122" b="1" dirty="0">
                <a:solidFill>
                  <a:srgbClr val="292929"/>
                </a:solidFill>
              </a:rPr>
              <a:t>bob@</a:t>
            </a:r>
            <a:r>
              <a:rPr lang="en-US" sz="1122" b="1" i="1" dirty="0">
                <a:solidFill>
                  <a:srgbClr val="292929"/>
                </a:solidFill>
              </a:rPr>
              <a:t>somedomain</a:t>
            </a:r>
            <a:r>
              <a:rPr lang="en-US" sz="1122" b="1" dirty="0">
                <a:solidFill>
                  <a:srgbClr val="292929"/>
                </a:solidFill>
              </a:rPr>
              <a:t>.com</a:t>
            </a:r>
          </a:p>
        </p:txBody>
      </p:sp>
      <p:sp>
        <p:nvSpPr>
          <p:cNvPr id="22" name="Oval 21"/>
          <p:cNvSpPr/>
          <p:nvPr/>
        </p:nvSpPr>
        <p:spPr bwMode="auto">
          <a:xfrm>
            <a:off x="3927022" y="1502018"/>
            <a:ext cx="1289812" cy="725177"/>
          </a:xfrm>
          <a:prstGeom prst="ellips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217" rIns="0" bIns="149217"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1122" dirty="0">
                <a:gradFill>
                  <a:gsLst>
                    <a:gs pos="0">
                      <a:srgbClr val="FFFFFF"/>
                    </a:gs>
                    <a:gs pos="100000">
                      <a:srgbClr val="FFFFFF"/>
                    </a:gs>
                  </a:gsLst>
                  <a:lin ang="5400000" scaled="0"/>
                </a:gradFill>
                <a:ea typeface="Segoe UI" pitchFamily="34" charset="0"/>
                <a:cs typeface="Segoe UI" pitchFamily="34" charset="0"/>
              </a:rPr>
              <a:t>Windows</a:t>
            </a:r>
          </a:p>
          <a:p>
            <a:pPr algn="ctr" defTabSz="932290" fontAlgn="base">
              <a:lnSpc>
                <a:spcPct val="90000"/>
              </a:lnSpc>
              <a:spcBef>
                <a:spcPct val="0"/>
              </a:spcBef>
              <a:spcAft>
                <a:spcPct val="0"/>
              </a:spcAft>
            </a:pPr>
            <a:r>
              <a:rPr lang="en-US" sz="1122" dirty="0">
                <a:gradFill>
                  <a:gsLst>
                    <a:gs pos="0">
                      <a:srgbClr val="FFFFFF"/>
                    </a:gs>
                    <a:gs pos="100000">
                      <a:srgbClr val="FFFFFF"/>
                    </a:gs>
                  </a:gsLst>
                  <a:lin ang="5400000" scaled="0"/>
                </a:gradFill>
                <a:ea typeface="Segoe UI" pitchFamily="34" charset="0"/>
                <a:cs typeface="Segoe UI" pitchFamily="34" charset="0"/>
              </a:rPr>
              <a:t>OR</a:t>
            </a:r>
          </a:p>
          <a:p>
            <a:pPr algn="ctr" defTabSz="932290" fontAlgn="base">
              <a:lnSpc>
                <a:spcPct val="90000"/>
              </a:lnSpc>
              <a:spcBef>
                <a:spcPct val="0"/>
              </a:spcBef>
              <a:spcAft>
                <a:spcPct val="0"/>
              </a:spcAft>
            </a:pPr>
            <a:r>
              <a:rPr lang="en-US" sz="1122" dirty="0">
                <a:gradFill>
                  <a:gsLst>
                    <a:gs pos="0">
                      <a:srgbClr val="FFFFFF"/>
                    </a:gs>
                    <a:gs pos="100000">
                      <a:srgbClr val="FFFFFF"/>
                    </a:gs>
                  </a:gsLst>
                  <a:lin ang="5400000" scaled="0"/>
                </a:gradFill>
                <a:ea typeface="Segoe UI" pitchFamily="34" charset="0"/>
                <a:cs typeface="Segoe UI" pitchFamily="34" charset="0"/>
              </a:rPr>
              <a:t>Azure AD</a:t>
            </a:r>
          </a:p>
        </p:txBody>
      </p:sp>
      <p:sp>
        <p:nvSpPr>
          <p:cNvPr id="23" name="Up-Down Arrow 22"/>
          <p:cNvSpPr/>
          <p:nvPr/>
        </p:nvSpPr>
        <p:spPr bwMode="auto">
          <a:xfrm>
            <a:off x="4380265" y="2209381"/>
            <a:ext cx="319270" cy="1390613"/>
          </a:xfrm>
          <a:prstGeom prst="upDownArrow">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Up-Down Arrow 23"/>
          <p:cNvSpPr/>
          <p:nvPr/>
        </p:nvSpPr>
        <p:spPr bwMode="auto">
          <a:xfrm>
            <a:off x="4387151" y="3606893"/>
            <a:ext cx="319270" cy="1116006"/>
          </a:xfrm>
          <a:prstGeom prst="upDownArrow">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25" name="Elbow Connector 24"/>
          <p:cNvCxnSpPr>
            <a:stCxn id="20" idx="3"/>
            <a:endCxn id="17" idx="1"/>
          </p:cNvCxnSpPr>
          <p:nvPr/>
        </p:nvCxnSpPr>
        <p:spPr>
          <a:xfrm>
            <a:off x="2296423" y="3590499"/>
            <a:ext cx="4002149" cy="468875"/>
          </a:xfrm>
          <a:prstGeom prst="bentConnector3">
            <a:avLst>
              <a:gd name="adj1" fmla="val 71576"/>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6" name="Rounded Rectangular Callout 25"/>
          <p:cNvSpPr/>
          <p:nvPr/>
        </p:nvSpPr>
        <p:spPr bwMode="auto">
          <a:xfrm>
            <a:off x="2743097" y="2259331"/>
            <a:ext cx="1400233" cy="637159"/>
          </a:xfrm>
          <a:prstGeom prst="wedgeRoundRectCallout">
            <a:avLst>
              <a:gd name="adj1" fmla="val 75189"/>
              <a:gd name="adj2" fmla="val 149879"/>
              <a:gd name="adj3" fmla="val 16667"/>
            </a:avLst>
          </a:prstGeom>
          <a:solidFill>
            <a:srgbClr val="00B0F0">
              <a:alpha val="70000"/>
            </a:srgbClr>
          </a:solidFill>
          <a:ln>
            <a:noFill/>
            <a:headEnd type="none" w="med" len="med"/>
            <a:tailEnd type="none" w="med" len="med"/>
          </a:ln>
          <a:effectLst>
            <a:glow rad="139700">
              <a:schemeClr val="accent1">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r>
              <a:rPr lang="en-US" sz="1224" i="1" dirty="0">
                <a:solidFill>
                  <a:schemeClr val="bg1"/>
                </a:solidFill>
                <a:ea typeface="Segoe UI" pitchFamily="34" charset="0"/>
                <a:cs typeface="Segoe UI" pitchFamily="34" charset="0"/>
              </a:rPr>
              <a:t>Authenticate “bob”</a:t>
            </a:r>
          </a:p>
        </p:txBody>
      </p:sp>
      <p:sp>
        <p:nvSpPr>
          <p:cNvPr id="27" name="Rounded Rectangular Callout 26"/>
          <p:cNvSpPr/>
          <p:nvPr/>
        </p:nvSpPr>
        <p:spPr bwMode="auto">
          <a:xfrm>
            <a:off x="2808889" y="4422747"/>
            <a:ext cx="1400233" cy="637159"/>
          </a:xfrm>
          <a:prstGeom prst="wedgeRoundRectCallout">
            <a:avLst>
              <a:gd name="adj1" fmla="val 71422"/>
              <a:gd name="adj2" fmla="val -169671"/>
              <a:gd name="adj3" fmla="val 16667"/>
            </a:avLst>
          </a:prstGeom>
          <a:solidFill>
            <a:schemeClr val="accent3">
              <a:lumMod val="75000"/>
              <a:alpha val="70000"/>
            </a:schemeClr>
          </a:solidFill>
          <a:ln>
            <a:noFill/>
            <a:headEnd type="none" w="med" len="med"/>
            <a:tailEnd type="none" w="med" len="med"/>
          </a:ln>
          <a:effectLst>
            <a:glow rad="139700">
              <a:schemeClr val="accent3">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r>
              <a:rPr lang="en-US" sz="1224" i="1" dirty="0">
                <a:solidFill>
                  <a:schemeClr val="bg1"/>
                </a:solidFill>
                <a:ea typeface="Segoe UI" pitchFamily="34" charset="0"/>
                <a:cs typeface="Segoe UI" pitchFamily="34" charset="0"/>
              </a:rPr>
              <a:t>Is “bob” in Tenant2?</a:t>
            </a:r>
          </a:p>
        </p:txBody>
      </p:sp>
      <p:sp>
        <p:nvSpPr>
          <p:cNvPr id="28" name="Rounded Rectangular Callout 27"/>
          <p:cNvSpPr/>
          <p:nvPr/>
        </p:nvSpPr>
        <p:spPr bwMode="auto">
          <a:xfrm>
            <a:off x="7874809" y="4909004"/>
            <a:ext cx="1478011" cy="901837"/>
          </a:xfrm>
          <a:prstGeom prst="wedgeRoundRectCallout">
            <a:avLst>
              <a:gd name="adj1" fmla="val -50422"/>
              <a:gd name="adj2" fmla="val -140615"/>
              <a:gd name="adj3" fmla="val 16667"/>
            </a:avLst>
          </a:prstGeom>
          <a:solidFill>
            <a:srgbClr val="C00000">
              <a:alpha val="70000"/>
            </a:srgbClr>
          </a:solidFill>
          <a:ln>
            <a:noFill/>
            <a:headEnd type="none" w="med" len="med"/>
            <a:tailEnd type="none" w="med" len="med"/>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r>
              <a:rPr lang="en-US" sz="1224" i="1" dirty="0">
                <a:solidFill>
                  <a:schemeClr val="bg1"/>
                </a:solidFill>
                <a:ea typeface="Segoe UI" pitchFamily="34" charset="0"/>
                <a:cs typeface="Segoe UI" pitchFamily="34" charset="0"/>
              </a:rPr>
              <a:t>Is “bob” a GP User and can he access this procedure?</a:t>
            </a:r>
          </a:p>
        </p:txBody>
      </p:sp>
      <p:sp>
        <p:nvSpPr>
          <p:cNvPr id="31" name="Rectangle 30"/>
          <p:cNvSpPr/>
          <p:nvPr/>
        </p:nvSpPr>
        <p:spPr bwMode="auto">
          <a:xfrm>
            <a:off x="2301455" y="3523338"/>
            <a:ext cx="2118332" cy="159403"/>
          </a:xfrm>
          <a:prstGeom prst="rect">
            <a:avLst/>
          </a:prstGeom>
          <a:solidFill>
            <a:schemeClr val="accent1"/>
          </a:solidFill>
          <a:ln>
            <a:noFill/>
            <a:headEnd type="none" w="med" len="med"/>
            <a:tailEnd type="none" w="med" len="med"/>
          </a:ln>
          <a:effectLst>
            <a:glow rad="139700">
              <a:schemeClr val="accent6">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632" i="1" dirty="0">
                <a:solidFill>
                  <a:schemeClr val="bg1"/>
                </a:solidFill>
                <a:ea typeface="Segoe UI" pitchFamily="34" charset="0"/>
                <a:cs typeface="Segoe UI" pitchFamily="34" charset="0"/>
              </a:rPr>
              <a:t>SSL Encrypted</a:t>
            </a:r>
          </a:p>
        </p:txBody>
      </p:sp>
    </p:spTree>
    <p:extLst>
      <p:ext uri="{BB962C8B-B14F-4D97-AF65-F5344CB8AC3E}">
        <p14:creationId xmlns:p14="http://schemas.microsoft.com/office/powerpoint/2010/main" val="7870540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580" y="479775"/>
            <a:ext cx="11375536" cy="749757"/>
          </a:xfrm>
        </p:spPr>
        <p:txBody>
          <a:bodyPr/>
          <a:lstStyle/>
          <a:p>
            <a:r>
              <a:rPr lang="en-US" dirty="0" smtClean="0">
                <a:solidFill>
                  <a:srgbClr val="008272"/>
                </a:solidFill>
              </a:rPr>
              <a:t>Microsoft Dynamics GP Services – V1</a:t>
            </a:r>
          </a:p>
        </p:txBody>
      </p:sp>
      <p:sp>
        <p:nvSpPr>
          <p:cNvPr id="4" name="TextBox 3"/>
          <p:cNvSpPr txBox="1"/>
          <p:nvPr/>
        </p:nvSpPr>
        <p:spPr>
          <a:xfrm>
            <a:off x="973659" y="1386472"/>
            <a:ext cx="10750844" cy="1534858"/>
          </a:xfrm>
          <a:prstGeom prst="rect">
            <a:avLst/>
          </a:prstGeom>
          <a:noFill/>
        </p:spPr>
        <p:txBody>
          <a:bodyPr wrap="square" rtlCol="0">
            <a:spAutoFit/>
          </a:bodyPr>
          <a:lstStyle/>
          <a:p>
            <a:r>
              <a:rPr lang="en-US" sz="1836" dirty="0" smtClean="0"/>
              <a:t>Microsoft Dynamics GP </a:t>
            </a:r>
            <a:r>
              <a:rPr lang="en-US" sz="1836" dirty="0"/>
              <a:t>Web Services</a:t>
            </a:r>
          </a:p>
          <a:p>
            <a:r>
              <a:rPr lang="en-US" sz="1836" dirty="0"/>
              <a:t>Based on SOAP protocol with XML ‘documents’ as a payload</a:t>
            </a:r>
          </a:p>
          <a:p>
            <a:r>
              <a:rPr lang="en-US" sz="1836" dirty="0"/>
              <a:t>Underlying logic was eConnect sql procedures (duplicated from client)</a:t>
            </a:r>
          </a:p>
          <a:p>
            <a:r>
              <a:rPr lang="en-US" sz="1836" dirty="0"/>
              <a:t>Security was standalone and separately configured (could be ‘synched’ to </a:t>
            </a:r>
            <a:r>
              <a:rPr lang="en-US" sz="1836" dirty="0" smtClean="0"/>
              <a:t>Microsoft Dynamics GP</a:t>
            </a:r>
            <a:r>
              <a:rPr lang="en-US" sz="1836" dirty="0"/>
              <a:t>)</a:t>
            </a:r>
          </a:p>
          <a:p>
            <a:endParaRPr lang="en-US" sz="1836" dirty="0"/>
          </a:p>
        </p:txBody>
      </p:sp>
      <p:pic>
        <p:nvPicPr>
          <p:cNvPr id="8" name="Picture 3" descr="C:\Users\kevinrac\AppData\Local\Microsoft\Windows\Temporary Internet Files\Content.IE5\FX530MD5\MC900434845[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9606" y="3863018"/>
            <a:ext cx="628296" cy="6282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kevinrac\AppData\Local\Microsoft\Windows\Temporary Internet Files\Content.IE5\Q2GANF94\MC900433877[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7086" y="4174377"/>
            <a:ext cx="316937" cy="3169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kevinrac\AppData\Local\Microsoft\Windows\Temporary Internet Files\Content.IE5\FX530MD5\MC900434845[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4365" y="3822722"/>
            <a:ext cx="628296" cy="6282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kevinrac\AppData\Local\Microsoft\Windows\Temporary Internet Files\Content.IE5\Q2GANF94\MC90004828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58439" y="4205044"/>
            <a:ext cx="231511" cy="28627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534934" y="3765237"/>
            <a:ext cx="892405" cy="879613"/>
            <a:chOff x="7517507" y="2211101"/>
            <a:chExt cx="488832" cy="481825"/>
          </a:xfrm>
        </p:grpSpPr>
        <p:pic>
          <p:nvPicPr>
            <p:cNvPr id="12" name="Picture 4" descr="C:\Program Files\Microsoft Resource DVD Artwork\DVD_ART\Artwork_Imagery\HARDWARE_IMAGERY\Illustration - Misc Hardware\Windows Vista Illustration Icons\Compu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7507" y="2211101"/>
              <a:ext cx="488832" cy="48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88776" y="2362341"/>
              <a:ext cx="179320" cy="175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ight Arrow 6"/>
          <p:cNvSpPr/>
          <p:nvPr/>
        </p:nvSpPr>
        <p:spPr>
          <a:xfrm>
            <a:off x="2395402" y="3973707"/>
            <a:ext cx="4844356" cy="200670"/>
          </a:xfrm>
          <a:prstGeom prst="rightArrow">
            <a:avLst/>
          </a:prstGeom>
          <a:solidFill>
            <a:srgbClr val="0082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3279" y="3800204"/>
            <a:ext cx="1611321" cy="691363"/>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9875" y="4070837"/>
            <a:ext cx="579198" cy="579198"/>
          </a:xfrm>
          <a:prstGeom prst="rect">
            <a:avLst/>
          </a:prstGeom>
        </p:spPr>
      </p:pic>
      <p:sp>
        <p:nvSpPr>
          <p:cNvPr id="14" name="Right Arrow 13"/>
          <p:cNvSpPr/>
          <p:nvPr/>
        </p:nvSpPr>
        <p:spPr>
          <a:xfrm>
            <a:off x="7654023" y="3980279"/>
            <a:ext cx="1433672" cy="156018"/>
          </a:xfrm>
          <a:prstGeom prst="rightArrow">
            <a:avLst/>
          </a:prstGeom>
          <a:solidFill>
            <a:srgbClr val="0082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15" name="TextBox 14"/>
          <p:cNvSpPr txBox="1"/>
          <p:nvPr/>
        </p:nvSpPr>
        <p:spPr>
          <a:xfrm>
            <a:off x="9463002" y="3914190"/>
            <a:ext cx="1517486" cy="845809"/>
          </a:xfrm>
          <a:prstGeom prst="rect">
            <a:avLst/>
          </a:prstGeom>
          <a:noFill/>
        </p:spPr>
        <p:txBody>
          <a:bodyPr wrap="square" rtlCol="0">
            <a:spAutoFit/>
          </a:bodyPr>
          <a:lstStyle/>
          <a:p>
            <a:r>
              <a:rPr lang="en-US" sz="1632" dirty="0"/>
              <a:t>Stored </a:t>
            </a:r>
            <a:r>
              <a:rPr lang="en-US" sz="1632" dirty="0" smtClean="0"/>
              <a:t>Procedure </a:t>
            </a:r>
            <a:r>
              <a:rPr lang="en-US" sz="1632" dirty="0"/>
              <a:t>executed</a:t>
            </a:r>
          </a:p>
        </p:txBody>
      </p:sp>
      <p:sp>
        <p:nvSpPr>
          <p:cNvPr id="16" name="TextBox 15"/>
          <p:cNvSpPr txBox="1"/>
          <p:nvPr/>
        </p:nvSpPr>
        <p:spPr>
          <a:xfrm>
            <a:off x="7828992" y="4040684"/>
            <a:ext cx="1189545" cy="350330"/>
          </a:xfrm>
          <a:prstGeom prst="rect">
            <a:avLst/>
          </a:prstGeom>
          <a:noFill/>
        </p:spPr>
        <p:txBody>
          <a:bodyPr wrap="square" rtlCol="0">
            <a:spAutoFit/>
          </a:bodyPr>
          <a:lstStyle/>
          <a:p>
            <a:r>
              <a:rPr lang="en-US" sz="1632" dirty="0"/>
              <a:t>eConnect</a:t>
            </a:r>
          </a:p>
        </p:txBody>
      </p:sp>
      <p:sp>
        <p:nvSpPr>
          <p:cNvPr id="17" name="TextBox 16"/>
          <p:cNvSpPr txBox="1"/>
          <p:nvPr/>
        </p:nvSpPr>
        <p:spPr>
          <a:xfrm>
            <a:off x="953320" y="3384726"/>
            <a:ext cx="2205642" cy="766513"/>
          </a:xfrm>
          <a:prstGeom prst="rect">
            <a:avLst/>
          </a:prstGeom>
          <a:noFill/>
        </p:spPr>
        <p:txBody>
          <a:bodyPr wrap="square" rtlCol="0">
            <a:spAutoFit/>
          </a:bodyPr>
          <a:lstStyle/>
          <a:p>
            <a:r>
              <a:rPr lang="en-US" sz="1428" dirty="0"/>
              <a:t>WCF used to call method providing .NET object as data</a:t>
            </a:r>
          </a:p>
        </p:txBody>
      </p:sp>
      <p:sp>
        <p:nvSpPr>
          <p:cNvPr id="18" name="TextBox 17"/>
          <p:cNvSpPr txBox="1"/>
          <p:nvPr/>
        </p:nvSpPr>
        <p:spPr>
          <a:xfrm>
            <a:off x="3448096" y="3203732"/>
            <a:ext cx="2584665" cy="670577"/>
          </a:xfrm>
          <a:prstGeom prst="rect">
            <a:avLst/>
          </a:prstGeom>
          <a:noFill/>
        </p:spPr>
        <p:txBody>
          <a:bodyPr wrap="square" rtlCol="0">
            <a:spAutoFit/>
          </a:bodyPr>
          <a:lstStyle/>
          <a:p>
            <a:r>
              <a:rPr lang="en-US" sz="1224" dirty="0"/>
              <a:t>.NET object serialized to XML and put in SOAP envelope sent to endpoint</a:t>
            </a:r>
          </a:p>
        </p:txBody>
      </p:sp>
      <p:sp>
        <p:nvSpPr>
          <p:cNvPr id="19" name="TextBox 18"/>
          <p:cNvSpPr txBox="1"/>
          <p:nvPr/>
        </p:nvSpPr>
        <p:spPr>
          <a:xfrm>
            <a:off x="6321896" y="3176106"/>
            <a:ext cx="2584665" cy="670577"/>
          </a:xfrm>
          <a:prstGeom prst="rect">
            <a:avLst/>
          </a:prstGeom>
          <a:noFill/>
        </p:spPr>
        <p:txBody>
          <a:bodyPr wrap="square" rtlCol="0">
            <a:spAutoFit/>
          </a:bodyPr>
          <a:lstStyle/>
          <a:p>
            <a:r>
              <a:rPr lang="en-US" sz="1224" dirty="0"/>
              <a:t>.NET object de-serialized back to .NET object which is then mapped to an eConnect  call</a:t>
            </a:r>
          </a:p>
        </p:txBody>
      </p:sp>
    </p:spTree>
    <p:extLst>
      <p:ext uri="{BB962C8B-B14F-4D97-AF65-F5344CB8AC3E}">
        <p14:creationId xmlns:p14="http://schemas.microsoft.com/office/powerpoint/2010/main" val="38913053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272"/>
                </a:solidFill>
              </a:rPr>
              <a:t>Service based architecture advantages</a:t>
            </a:r>
            <a:endParaRPr lang="en-US" dirty="0">
              <a:solidFill>
                <a:srgbClr val="008272"/>
              </a:solidFill>
            </a:endParaRPr>
          </a:p>
        </p:txBody>
      </p:sp>
      <p:sp>
        <p:nvSpPr>
          <p:cNvPr id="3" name="Text Placeholder 2"/>
          <p:cNvSpPr>
            <a:spLocks noGrp="1"/>
          </p:cNvSpPr>
          <p:nvPr>
            <p:ph type="body" sz="quarter" idx="10"/>
          </p:nvPr>
        </p:nvSpPr>
        <p:spPr>
          <a:xfrm>
            <a:off x="529663" y="1476622"/>
            <a:ext cx="11375536" cy="4460324"/>
          </a:xfrm>
        </p:spPr>
        <p:txBody>
          <a:bodyPr/>
          <a:lstStyle/>
          <a:p>
            <a:pPr marL="571500" indent="-571500">
              <a:buFont typeface="Arial" panose="020B0604020202020204" pitchFamily="34" charset="0"/>
              <a:buChar char="•"/>
            </a:pPr>
            <a:r>
              <a:rPr lang="en-US" dirty="0" smtClean="0">
                <a:solidFill>
                  <a:schemeClr val="bg2">
                    <a:lumMod val="25000"/>
                  </a:schemeClr>
                </a:solidFill>
              </a:rPr>
              <a:t>Uses the language of the Web</a:t>
            </a:r>
          </a:p>
          <a:p>
            <a:pPr marL="571500" lvl="1" indent="-571500">
              <a:buFont typeface="Arial" panose="020B0604020202020204" pitchFamily="34" charset="0"/>
              <a:buChar char="•"/>
            </a:pPr>
            <a:r>
              <a:rPr lang="en-US" dirty="0" smtClean="0">
                <a:solidFill>
                  <a:schemeClr val="bg2">
                    <a:lumMod val="50000"/>
                  </a:schemeClr>
                </a:solidFill>
              </a:rPr>
              <a:t>Many tools and off the shelf apps support REST</a:t>
            </a:r>
          </a:p>
          <a:p>
            <a:pPr marL="571500" lvl="1" indent="-571500">
              <a:buFont typeface="Arial" panose="020B0604020202020204" pitchFamily="34" charset="0"/>
              <a:buChar char="•"/>
            </a:pPr>
            <a:r>
              <a:rPr lang="en-US" dirty="0" smtClean="0">
                <a:solidFill>
                  <a:schemeClr val="bg2">
                    <a:lumMod val="50000"/>
                  </a:schemeClr>
                </a:solidFill>
              </a:rPr>
              <a:t>Http protocol supported by most development languages</a:t>
            </a:r>
          </a:p>
          <a:p>
            <a:pPr marL="571500" indent="-571500">
              <a:buFont typeface="Arial" panose="020B0604020202020204" pitchFamily="34" charset="0"/>
              <a:buChar char="•"/>
            </a:pPr>
            <a:r>
              <a:rPr lang="en-US" dirty="0" smtClean="0">
                <a:solidFill>
                  <a:schemeClr val="bg2">
                    <a:lumMod val="25000"/>
                  </a:schemeClr>
                </a:solidFill>
              </a:rPr>
              <a:t>Leverages dexterity and existing logic</a:t>
            </a:r>
          </a:p>
          <a:p>
            <a:pPr marL="571500" indent="-571500">
              <a:buFont typeface="Arial" panose="020B0604020202020204" pitchFamily="34" charset="0"/>
              <a:buChar char="•"/>
            </a:pPr>
            <a:r>
              <a:rPr lang="en-US" dirty="0" smtClean="0">
                <a:solidFill>
                  <a:schemeClr val="bg2">
                    <a:lumMod val="25000"/>
                  </a:schemeClr>
                </a:solidFill>
              </a:rPr>
              <a:t>Integrated security + encryption</a:t>
            </a:r>
          </a:p>
          <a:p>
            <a:pPr marL="571500" lvl="1" indent="-571500">
              <a:buFont typeface="Arial" panose="020B0604020202020204" pitchFamily="34" charset="0"/>
              <a:buChar char="•"/>
            </a:pPr>
            <a:r>
              <a:rPr lang="en-US" dirty="0" smtClean="0"/>
              <a:t>SSL – communications encrypted end to end</a:t>
            </a:r>
          </a:p>
          <a:p>
            <a:pPr marL="571500" lvl="1" indent="-571500">
              <a:buFont typeface="Arial" panose="020B0604020202020204" pitchFamily="34" charset="0"/>
              <a:buChar char="•"/>
            </a:pPr>
            <a:r>
              <a:rPr lang="en-US" dirty="0" smtClean="0"/>
              <a:t>Users are in the GP System – one place to maintain users</a:t>
            </a:r>
          </a:p>
          <a:p>
            <a:pPr marL="571500" lvl="1" indent="-571500">
              <a:buFont typeface="Arial" panose="020B0604020202020204" pitchFamily="34" charset="0"/>
              <a:buChar char="•"/>
            </a:pPr>
            <a:r>
              <a:rPr lang="en-US" dirty="0" smtClean="0"/>
              <a:t>Security by role</a:t>
            </a:r>
          </a:p>
          <a:p>
            <a:pPr marL="571500" indent="-571500">
              <a:buFont typeface="Arial" panose="020B0604020202020204" pitchFamily="34" charset="0"/>
              <a:buChar char="•"/>
            </a:pPr>
            <a:r>
              <a:rPr lang="en-US" dirty="0" smtClean="0">
                <a:solidFill>
                  <a:schemeClr val="bg2">
                    <a:lumMod val="25000"/>
                  </a:schemeClr>
                </a:solidFill>
              </a:rPr>
              <a:t>Discovery</a:t>
            </a:r>
            <a:endParaRPr lang="en-US" dirty="0">
              <a:solidFill>
                <a:schemeClr val="bg2">
                  <a:lumMod val="25000"/>
                </a:schemeClr>
              </a:solidFill>
            </a:endParaRPr>
          </a:p>
        </p:txBody>
      </p:sp>
    </p:spTree>
    <p:extLst>
      <p:ext uri="{BB962C8B-B14F-4D97-AF65-F5344CB8AC3E}">
        <p14:creationId xmlns:p14="http://schemas.microsoft.com/office/powerpoint/2010/main" val="983268820"/>
      </p:ext>
    </p:extLst>
  </p:cSld>
  <p:clrMapOvr>
    <a:masterClrMapping/>
  </p:clrMapOvr>
  <p:transition xmlns:p14="http://schemas.microsoft.com/office/powerpoint/2010/mai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180783"/>
            <a:ext cx="4571999" cy="5813742"/>
          </a:xfrm>
          <a:prstGeom prst="rect">
            <a:avLst/>
          </a:prstGeom>
          <a:solidFill>
            <a:schemeClr val="bg1">
              <a:lumMod val="95000"/>
            </a:schemeClr>
          </a:solidFill>
        </p:spPr>
        <p:txBody>
          <a:bodyPr lIns="274320" tIns="182880" bIns="182880">
            <a:noAutofit/>
          </a:bodyPr>
          <a:lstStyle/>
          <a:p>
            <a:r>
              <a:rPr lang="en-US" sz="2800" dirty="0" smtClean="0">
                <a:solidFill>
                  <a:srgbClr val="0070C0"/>
                </a:solidFill>
              </a:rPr>
              <a:t>Users can submit </a:t>
            </a:r>
            <a:r>
              <a:rPr lang="en-US" sz="2800" dirty="0" err="1" smtClean="0">
                <a:solidFill>
                  <a:srgbClr val="0070C0"/>
                </a:solidFill>
              </a:rPr>
              <a:t>Smartlist</a:t>
            </a:r>
            <a:r>
              <a:rPr lang="en-US" sz="2800" dirty="0" smtClean="0">
                <a:solidFill>
                  <a:srgbClr val="0070C0"/>
                </a:solidFill>
              </a:rPr>
              <a:t> Designer queries to workflow to create SQL views within the Company Database</a:t>
            </a:r>
            <a:endParaRPr lang="en-US" dirty="0">
              <a:solidFill>
                <a:srgbClr val="0070C0"/>
              </a:solidFill>
            </a:endParaRPr>
          </a:p>
        </p:txBody>
      </p:sp>
      <p:sp>
        <p:nvSpPr>
          <p:cNvPr id="5" name="Rectangle 4"/>
          <p:cNvSpPr/>
          <p:nvPr/>
        </p:nvSpPr>
        <p:spPr bwMode="auto">
          <a:xfrm>
            <a:off x="-1" y="220662"/>
            <a:ext cx="4572000" cy="96012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latin typeface="+mj-lt"/>
                <a:ea typeface="Segoe UI" pitchFamily="34" charset="0"/>
                <a:cs typeface="Segoe UI" pitchFamily="34" charset="0"/>
              </a:rPr>
              <a:t>Create SQL Views using </a:t>
            </a:r>
            <a:r>
              <a:rPr lang="en-US" sz="2400" dirty="0" err="1" smtClean="0">
                <a:gradFill>
                  <a:gsLst>
                    <a:gs pos="0">
                      <a:srgbClr val="FFFFFF"/>
                    </a:gs>
                    <a:gs pos="100000">
                      <a:srgbClr val="FFFFFF"/>
                    </a:gs>
                  </a:gsLst>
                  <a:lin ang="5400000" scaled="0"/>
                </a:gradFill>
                <a:latin typeface="+mj-lt"/>
                <a:ea typeface="Segoe UI" pitchFamily="34" charset="0"/>
                <a:cs typeface="Segoe UI" pitchFamily="34" charset="0"/>
              </a:rPr>
              <a:t>SmartList</a:t>
            </a:r>
            <a:r>
              <a:rPr lang="en-US" sz="2400" dirty="0" smtClean="0">
                <a:gradFill>
                  <a:gsLst>
                    <a:gs pos="0">
                      <a:srgbClr val="FFFFFF"/>
                    </a:gs>
                    <a:gs pos="100000">
                      <a:srgbClr val="FFFFFF"/>
                    </a:gs>
                  </a:gsLst>
                  <a:lin ang="5400000" scaled="0"/>
                </a:gradFill>
                <a:latin typeface="+mj-lt"/>
                <a:ea typeface="Segoe UI" pitchFamily="34" charset="0"/>
                <a:cs typeface="Segoe UI" pitchFamily="34" charset="0"/>
              </a:rPr>
              <a:t> Designer </a:t>
            </a:r>
            <a:r>
              <a:rPr lang="en-US" sz="2400" dirty="0" err="1" smtClean="0">
                <a:gradFill>
                  <a:gsLst>
                    <a:gs pos="0">
                      <a:srgbClr val="FFFFFF"/>
                    </a:gs>
                    <a:gs pos="100000">
                      <a:srgbClr val="FFFFFF"/>
                    </a:gs>
                  </a:gsLst>
                  <a:lin ang="5400000" scaled="0"/>
                </a:gradFill>
                <a:latin typeface="+mj-lt"/>
                <a:ea typeface="Segoe UI" pitchFamily="34" charset="0"/>
                <a:cs typeface="Segoe UI" pitchFamily="34" charset="0"/>
              </a:rPr>
              <a:t>Worfklow</a:t>
            </a:r>
            <a:endParaRPr lang="en-US" sz="120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3" name="Rectangle 2"/>
          <p:cNvSpPr>
            <a:spLocks noChangeArrowheads="1"/>
          </p:cNvSpPr>
          <p:nvPr/>
        </p:nvSpPr>
        <p:spPr bwMode="auto">
          <a:xfrm>
            <a:off x="5456237" y="1180783"/>
            <a:ext cx="124364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nvPr>
        </p:nvGraphicFramePr>
        <p:xfrm>
          <a:off x="5456237" y="1180783"/>
          <a:ext cx="5791200" cy="4600575"/>
        </p:xfrm>
        <a:graphic>
          <a:graphicData uri="http://schemas.openxmlformats.org/presentationml/2006/ole">
            <mc:AlternateContent xmlns:mc="http://schemas.openxmlformats.org/markup-compatibility/2006">
              <mc:Choice xmlns:v="urn:schemas-microsoft-com:vml" Requires="v">
                <p:oleObj spid="_x0000_s1037" name="Bitmap Image" r:id="rId4" imgW="7628571" imgH="6066667" progId="Paint.Picture">
                  <p:embed/>
                </p:oleObj>
              </mc:Choice>
              <mc:Fallback>
                <p:oleObj name="Bitmap Image" r:id="rId4" imgW="7628571" imgH="606666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6237" y="1180783"/>
                        <a:ext cx="5791200" cy="460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6388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29663" y="233153"/>
            <a:ext cx="11375536" cy="762786"/>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solidFill>
                  <a:schemeClr val="tx2"/>
                </a:solidFill>
              </a:rPr>
              <a:t>Parts included, some assembly required</a:t>
            </a:r>
            <a:endParaRPr lang="en-US" dirty="0">
              <a:solidFill>
                <a:schemeClr val="tx2"/>
              </a:solidFill>
            </a:endParaRPr>
          </a:p>
        </p:txBody>
      </p:sp>
      <p:sp>
        <p:nvSpPr>
          <p:cNvPr id="4" name="Text Placeholder 2"/>
          <p:cNvSpPr txBox="1">
            <a:spLocks/>
          </p:cNvSpPr>
          <p:nvPr/>
        </p:nvSpPr>
        <p:spPr>
          <a:xfrm>
            <a:off x="529663" y="1476622"/>
            <a:ext cx="11540670" cy="4126514"/>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r>
              <a:rPr lang="en-US" dirty="0" smtClean="0">
                <a:solidFill>
                  <a:schemeClr val="bg2">
                    <a:lumMod val="25000"/>
                  </a:schemeClr>
                </a:solidFill>
              </a:rPr>
              <a:t>Included on install media under Web Components</a:t>
            </a:r>
          </a:p>
          <a:p>
            <a:pPr marL="571500" lvl="1" indent="-571500"/>
            <a:r>
              <a:rPr lang="en-US" dirty="0" smtClean="0">
                <a:solidFill>
                  <a:schemeClr val="bg2">
                    <a:lumMod val="50000"/>
                  </a:schemeClr>
                </a:solidFill>
              </a:rPr>
              <a:t>Do not have to install Web Client</a:t>
            </a:r>
          </a:p>
          <a:p>
            <a:pPr marL="571500" lvl="1" indent="-571500"/>
            <a:r>
              <a:rPr lang="en-US" dirty="0" smtClean="0">
                <a:solidFill>
                  <a:schemeClr val="bg2">
                    <a:lumMod val="50000"/>
                  </a:schemeClr>
                </a:solidFill>
              </a:rPr>
              <a:t>Can install side by side with Web Client (same machine)</a:t>
            </a:r>
          </a:p>
          <a:p>
            <a:pPr marL="571500" indent="-571500"/>
            <a:r>
              <a:rPr lang="en-US" dirty="0" smtClean="0">
                <a:solidFill>
                  <a:schemeClr val="bg2">
                    <a:lumMod val="25000"/>
                  </a:schemeClr>
                </a:solidFill>
              </a:rPr>
              <a:t>No additional license needed</a:t>
            </a:r>
          </a:p>
          <a:p>
            <a:pPr marL="812800" lvl="1" indent="-571500"/>
            <a:r>
              <a:rPr lang="en-US" dirty="0" smtClean="0">
                <a:solidFill>
                  <a:schemeClr val="bg2">
                    <a:lumMod val="25000"/>
                  </a:schemeClr>
                </a:solidFill>
              </a:rPr>
              <a:t>Users will need to have a Microsoft Dynamics GP User/license</a:t>
            </a:r>
          </a:p>
          <a:p>
            <a:pPr marL="571500" indent="-571500"/>
            <a:r>
              <a:rPr lang="en-US" dirty="0" smtClean="0">
                <a:solidFill>
                  <a:schemeClr val="bg2">
                    <a:lumMod val="25000"/>
                  </a:schemeClr>
                </a:solidFill>
              </a:rPr>
              <a:t>Requires an SSL Certificate</a:t>
            </a:r>
          </a:p>
          <a:p>
            <a:pPr marL="571500" indent="-571500"/>
            <a:r>
              <a:rPr lang="en-US" dirty="0" smtClean="0">
                <a:solidFill>
                  <a:schemeClr val="bg2">
                    <a:lumMod val="25000"/>
                  </a:schemeClr>
                </a:solidFill>
              </a:rPr>
              <a:t>Deployment guide available</a:t>
            </a:r>
          </a:p>
          <a:p>
            <a:pPr marL="571500" indent="-571500"/>
            <a:r>
              <a:rPr lang="en-US" dirty="0" smtClean="0">
                <a:solidFill>
                  <a:schemeClr val="bg2">
                    <a:lumMod val="25000"/>
                  </a:schemeClr>
                </a:solidFill>
              </a:rPr>
              <a:t>Web Management Console</a:t>
            </a:r>
          </a:p>
        </p:txBody>
      </p:sp>
    </p:spTree>
    <p:extLst>
      <p:ext uri="{BB962C8B-B14F-4D97-AF65-F5344CB8AC3E}">
        <p14:creationId xmlns:p14="http://schemas.microsoft.com/office/powerpoint/2010/main" val="2705570719"/>
      </p:ext>
    </p:extLst>
  </p:cSld>
  <p:clrMapOvr>
    <a:masterClrMapping/>
  </p:clrMapOvr>
  <p:transition xmlns:p14="http://schemas.microsoft.com/office/powerpoint/2010/mai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7" y="220662"/>
            <a:ext cx="4618037" cy="747791"/>
          </a:xfrm>
          <a:noFill/>
        </p:spPr>
        <p:txBody>
          <a:bodyPr/>
          <a:lstStyle/>
          <a:p>
            <a:r>
              <a:rPr lang="en-US" dirty="0">
                <a:solidFill>
                  <a:schemeClr val="tx1"/>
                </a:solidFill>
                <a:latin typeface="Calibri Light" panose="020F0302020204030204"/>
              </a:rPr>
              <a:t>Partner </a:t>
            </a:r>
            <a:r>
              <a:rPr lang="en-US" dirty="0" smtClean="0">
                <a:solidFill>
                  <a:schemeClr val="tx1"/>
                </a:solidFill>
                <a:latin typeface="Calibri Light" panose="020F0302020204030204"/>
              </a:rPr>
              <a:t>Benefits</a:t>
            </a:r>
            <a:endParaRPr lang="en-US" dirty="0">
              <a:solidFill>
                <a:schemeClr val="tx1"/>
              </a:solidFill>
            </a:endParaRPr>
          </a:p>
        </p:txBody>
      </p:sp>
      <p:sp>
        <p:nvSpPr>
          <p:cNvPr id="3" name="Text Placeholder 2"/>
          <p:cNvSpPr>
            <a:spLocks noGrp="1"/>
          </p:cNvSpPr>
          <p:nvPr>
            <p:ph type="body" sz="quarter" idx="13"/>
          </p:nvPr>
        </p:nvSpPr>
        <p:spPr>
          <a:xfrm>
            <a:off x="275481" y="1440156"/>
            <a:ext cx="11885514" cy="5009771"/>
          </a:xfrm>
        </p:spPr>
        <p:txBody>
          <a:bodyPr/>
          <a:lstStyle/>
          <a:p>
            <a:pPr marL="582761" indent="-582761">
              <a:buFont typeface="Arial" panose="020B0604020202020204" pitchFamily="34" charset="0"/>
              <a:buChar char="•"/>
            </a:pPr>
            <a:r>
              <a:rPr lang="en-US" dirty="0"/>
              <a:t>Companion/Mobile app opportunities</a:t>
            </a:r>
          </a:p>
          <a:p>
            <a:pPr marL="349656" indent="-349656">
              <a:buFont typeface="Arial" panose="020B0604020202020204" pitchFamily="34" charset="0"/>
              <a:buChar char="•"/>
            </a:pPr>
            <a:r>
              <a:rPr lang="en-US" sz="2800" dirty="0"/>
              <a:t>A recent survey by </a:t>
            </a:r>
            <a:r>
              <a:rPr lang="en-US" sz="2800" dirty="0">
                <a:hlinkClick r:id="rId2"/>
              </a:rPr>
              <a:t>Vision </a:t>
            </a:r>
            <a:r>
              <a:rPr lang="en-US" sz="2800" dirty="0">
                <a:hlinkClick r:id="rId3"/>
              </a:rPr>
              <a:t>Mobile</a:t>
            </a:r>
            <a:r>
              <a:rPr lang="en-US" sz="2800" dirty="0"/>
              <a:t>  found that just 16% of worldwide developers are building mobile apps for enterprises</a:t>
            </a:r>
          </a:p>
          <a:p>
            <a:pPr marL="582761" indent="-582761">
              <a:buFont typeface="Arial" panose="020B0604020202020204" pitchFamily="34" charset="0"/>
              <a:buChar char="•"/>
            </a:pPr>
            <a:r>
              <a:rPr lang="en-US" dirty="0"/>
              <a:t>Ability to leverage managed code</a:t>
            </a:r>
          </a:p>
          <a:p>
            <a:pPr marL="582761" indent="-582761">
              <a:buFont typeface="Arial" panose="020B0604020202020204" pitchFamily="34" charset="0"/>
              <a:buChar char="•"/>
            </a:pPr>
            <a:r>
              <a:rPr lang="en-US" dirty="0"/>
              <a:t>Integrate to any desired GP functionality</a:t>
            </a:r>
          </a:p>
          <a:p>
            <a:pPr marL="466209" indent="-466209">
              <a:buFont typeface="Arial" panose="020B0604020202020204" pitchFamily="34" charset="0"/>
              <a:buChar char="•"/>
            </a:pPr>
            <a:r>
              <a:rPr lang="en-US" sz="3199" dirty="0"/>
              <a:t>	CRUD &amp; non CRUD operations</a:t>
            </a:r>
            <a:endParaRPr lang="en-US" sz="3599" dirty="0"/>
          </a:p>
          <a:p>
            <a:pPr marL="582761" indent="-582761">
              <a:buFont typeface="Arial" panose="020B0604020202020204" pitchFamily="34" charset="0"/>
              <a:buChar char="•"/>
            </a:pPr>
            <a:r>
              <a:rPr lang="en-US" dirty="0"/>
              <a:t>Maintain existing Dexterity investments</a:t>
            </a:r>
          </a:p>
          <a:p>
            <a:endParaRPr lang="en-US" dirty="0"/>
          </a:p>
        </p:txBody>
      </p:sp>
    </p:spTree>
    <p:extLst>
      <p:ext uri="{BB962C8B-B14F-4D97-AF65-F5344CB8AC3E}">
        <p14:creationId xmlns:p14="http://schemas.microsoft.com/office/powerpoint/2010/main" val="27295847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37" y="144462"/>
            <a:ext cx="8077197" cy="747897"/>
          </a:xfrm>
          <a:noFill/>
        </p:spPr>
        <p:txBody>
          <a:bodyPr/>
          <a:lstStyle/>
          <a:p>
            <a:r>
              <a:rPr lang="en-US" dirty="0">
                <a:solidFill>
                  <a:schemeClr val="tx1"/>
                </a:solidFill>
              </a:rPr>
              <a:t>“</a:t>
            </a:r>
            <a:r>
              <a:rPr lang="en-US" dirty="0" err="1">
                <a:solidFill>
                  <a:schemeClr val="tx1"/>
                </a:solidFill>
              </a:rPr>
              <a:t>reIMAGINE</a:t>
            </a:r>
            <a:r>
              <a:rPr lang="en-US" dirty="0">
                <a:solidFill>
                  <a:schemeClr val="tx1"/>
                </a:solidFill>
              </a:rPr>
              <a:t> the possibilities”</a:t>
            </a:r>
          </a:p>
        </p:txBody>
      </p:sp>
      <p:sp>
        <p:nvSpPr>
          <p:cNvPr id="3" name="Text Placeholder 2"/>
          <p:cNvSpPr>
            <a:spLocks noGrp="1"/>
          </p:cNvSpPr>
          <p:nvPr>
            <p:ph type="body" sz="quarter" idx="13"/>
          </p:nvPr>
        </p:nvSpPr>
        <p:spPr>
          <a:xfrm>
            <a:off x="275481" y="1440156"/>
            <a:ext cx="11885514" cy="3916732"/>
          </a:xfrm>
        </p:spPr>
        <p:txBody>
          <a:bodyPr/>
          <a:lstStyle/>
          <a:p>
            <a:pPr marL="291380" indent="-291380">
              <a:buFont typeface="Arial" panose="020B0604020202020204" pitchFamily="34" charset="0"/>
              <a:buChar char="•"/>
            </a:pPr>
            <a:r>
              <a:rPr lang="en-US" sz="3599" dirty="0">
                <a:solidFill>
                  <a:prstClr val="black"/>
                </a:solidFill>
              </a:rPr>
              <a:t>This is more than just a bunch of web services</a:t>
            </a:r>
          </a:p>
          <a:p>
            <a:pPr marL="757590" lvl="1" indent="-291380">
              <a:buFont typeface="Arial" panose="020B0604020202020204" pitchFamily="34" charset="0"/>
              <a:buChar char="•"/>
            </a:pPr>
            <a:r>
              <a:rPr lang="en-US" sz="3599" dirty="0">
                <a:solidFill>
                  <a:prstClr val="black"/>
                </a:solidFill>
                <a:latin typeface="+mj-lt"/>
              </a:rPr>
              <a:t>It’s a framework</a:t>
            </a:r>
          </a:p>
          <a:p>
            <a:pPr marL="757590" lvl="1" indent="-291380">
              <a:buFont typeface="Arial" panose="020B0604020202020204" pitchFamily="34" charset="0"/>
              <a:buChar char="•"/>
            </a:pPr>
            <a:r>
              <a:rPr lang="en-US" sz="3599" dirty="0">
                <a:solidFill>
                  <a:prstClr val="black"/>
                </a:solidFill>
                <a:latin typeface="+mj-lt"/>
              </a:rPr>
              <a:t>It’s an enabler</a:t>
            </a:r>
          </a:p>
          <a:p>
            <a:pPr marL="291380" indent="-291380">
              <a:buFont typeface="Arial" panose="020B0604020202020204" pitchFamily="34" charset="0"/>
              <a:buChar char="•"/>
            </a:pPr>
            <a:r>
              <a:rPr lang="en-US" sz="3599" dirty="0">
                <a:solidFill>
                  <a:prstClr val="black"/>
                </a:solidFill>
              </a:rPr>
              <a:t>Think broadly first then narrow your focus</a:t>
            </a:r>
          </a:p>
          <a:p>
            <a:pPr marL="291380" indent="-291380">
              <a:buFont typeface="Arial" panose="020B0604020202020204" pitchFamily="34" charset="0"/>
              <a:buChar char="•"/>
            </a:pPr>
            <a:r>
              <a:rPr lang="en-US" sz="3599" dirty="0">
                <a:solidFill>
                  <a:prstClr val="black"/>
                </a:solidFill>
              </a:rPr>
              <a:t>Anything that benefits from mobility is a candidate</a:t>
            </a:r>
          </a:p>
          <a:p>
            <a:endParaRPr lang="en-US" sz="4799" dirty="0"/>
          </a:p>
        </p:txBody>
      </p:sp>
    </p:spTree>
    <p:extLst>
      <p:ext uri="{BB962C8B-B14F-4D97-AF65-F5344CB8AC3E}">
        <p14:creationId xmlns:p14="http://schemas.microsoft.com/office/powerpoint/2010/main" val="29246842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00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Distribution</a:t>
            </a:r>
            <a:endParaRPr lang="en-US" dirty="0"/>
          </a:p>
        </p:txBody>
      </p:sp>
    </p:spTree>
    <p:extLst>
      <p:ext uri="{BB962C8B-B14F-4D97-AF65-F5344CB8AC3E}">
        <p14:creationId xmlns:p14="http://schemas.microsoft.com/office/powerpoint/2010/main" val="40229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WHITE TEMPLATE">
  <a:themeElements>
    <a:clrScheme name="Custom 10">
      <a:dk1>
        <a:srgbClr val="505050"/>
      </a:dk1>
      <a:lt1>
        <a:srgbClr val="FFFFFF"/>
      </a:lt1>
      <a:dk2>
        <a:srgbClr val="002050"/>
      </a:dk2>
      <a:lt2>
        <a:srgbClr val="9BD2FF"/>
      </a:lt2>
      <a:accent1>
        <a:srgbClr val="002050"/>
      </a:accent1>
      <a:accent2>
        <a:srgbClr val="0078D7"/>
      </a:accent2>
      <a:accent3>
        <a:srgbClr val="D83B01"/>
      </a:accent3>
      <a:accent4>
        <a:srgbClr val="107C10"/>
      </a:accent4>
      <a:accent5>
        <a:srgbClr val="B4009E"/>
      </a:accent5>
      <a:accent6>
        <a:srgbClr val="5C2D9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Product_Brand_template_16-9_Business_DARK_BLUE_1.potx" id="{0F2C6A5A-CB9F-44E8-92D9-A9A1E28D15E7}" vid="{A4D9B076-5107-4411-861E-DAA166B5186B}"/>
    </a:ext>
  </a:extLst>
</a:theme>
</file>

<file path=ppt/theme/theme2.xml><?xml version="1.0" encoding="utf-8"?>
<a:theme xmlns:a="http://schemas.openxmlformats.org/drawingml/2006/main" name="COLOR TEMPLATE">
  <a:themeElements>
    <a:clrScheme name="Custom 11">
      <a:dk1>
        <a:srgbClr val="505050"/>
      </a:dk1>
      <a:lt1>
        <a:srgbClr val="FFFFFF"/>
      </a:lt1>
      <a:dk2>
        <a:srgbClr val="002050"/>
      </a:dk2>
      <a:lt2>
        <a:srgbClr val="CDF4FF"/>
      </a:lt2>
      <a:accent1>
        <a:srgbClr val="0078D7"/>
      </a:accent1>
      <a:accent2>
        <a:srgbClr val="D83B01"/>
      </a:accent2>
      <a:accent3>
        <a:srgbClr val="107C10"/>
      </a:accent3>
      <a:accent4>
        <a:srgbClr val="B4009E"/>
      </a:accent4>
      <a:accent5>
        <a:srgbClr val="5C2D91"/>
      </a:accent5>
      <a:accent6>
        <a:srgbClr val="008272"/>
      </a:accent6>
      <a:hlink>
        <a:srgbClr val="CDF4FF"/>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Product_Brand_template_16-9_Business_DARK_BLUE_1.potx" id="{0F2C6A5A-CB9F-44E8-92D9-A9A1E28D15E7}" vid="{2D6B5C47-15D3-4853-A69E-31534ABCEC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MBS Document" ma:contentTypeID="0x010100BDDF5AE45CD548A5AFCCFF3FFCE2E614006382D02D7FFAEF4CB58BAD739481AF85" ma:contentTypeVersion="3" ma:contentTypeDescription="MBS  File Content Type" ma:contentTypeScope="" ma:versionID="75874957702afafdfbf707653d1b080c">
  <xsd:schema xmlns:xsd="http://www.w3.org/2001/XMLSchema" xmlns:xs="http://www.w3.org/2001/XMLSchema" xmlns:p="http://schemas.microsoft.com/office/2006/metadata/properties" xmlns:ns3="b4b01d45-ee16-4b96-97b4-9611b9de13d7" xmlns:ns4="0c3d4703-8ff5-49e1-9e07-2d346762bcb1" targetNamespace="http://schemas.microsoft.com/office/2006/metadata/properties" ma:root="true" ma:fieldsID="123ccdcd2ed0a8bf1bef45cd378e0a87" ns3:_="" ns4:_="">
    <xsd:import namespace="b4b01d45-ee16-4b96-97b4-9611b9de13d7"/>
    <xsd:import namespace="0c3d4703-8ff5-49e1-9e07-2d346762bcb1"/>
    <xsd:element name="properties">
      <xsd:complexType>
        <xsd:sequence>
          <xsd:element name="documentManagement">
            <xsd:complexType>
              <xsd:all>
                <xsd:element ref="ns3:_dlc_DocId" minOccurs="0"/>
                <xsd:element ref="ns3:_dlc_DocIdUrl" minOccurs="0"/>
                <xsd:element ref="ns3:_dlc_DocIdPersistId" minOccurs="0"/>
                <xsd:element ref="ns4:MBSContactPerson"/>
                <xsd:element ref="ns4:ProductTaxHTField0" minOccurs="0"/>
                <xsd:element ref="ns4:MBSLanguageTaxHTField0" minOccurs="0"/>
                <xsd:element ref="ns4:LocationSiteTaxHTField0"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b01d45-ee16-4b96-97b4-9611b9de13d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8" nillable="true" ma:displayName="Taxonomy Catch All Column" ma:description="" ma:hidden="true" ma:list="{a4563e8c-5ecd-46ef-abd3-d913326afcbc}" ma:internalName="TaxCatchAll" ma:showField="CatchAllData" ma:web="b4b01d45-ee16-4b96-97b4-9611b9de13d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3d4703-8ff5-49e1-9e07-2d346762bcb1" elementFormDefault="qualified">
    <xsd:import namespace="http://schemas.microsoft.com/office/2006/documentManagement/types"/>
    <xsd:import namespace="http://schemas.microsoft.com/office/infopath/2007/PartnerControls"/>
    <xsd:element name="MBSContactPerson" ma:index="11" ma:displayName="Contact" ma:internalName="MBSContactPerson" ma:readOnly="fals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roductTaxHTField0" ma:index="13" nillable="true" ma:taxonomy="true" ma:internalName="ProductTaxHTField0" ma:taxonomyFieldName="Product" ma:displayName="Product" ma:fieldId="{96b1a73b-2550-495b-8458-91206d879676}" ma:taxonomyMulti="true" ma:sspId="544159fc-6634-48e2-9a1d-1d77dceec34c" ma:termSetId="05ec298d-f3be-41c7-90b9-45d32b76cdb2" ma:anchorId="00000000-0000-0000-0000-000000000000" ma:open="false" ma:isKeyword="false">
      <xsd:complexType>
        <xsd:sequence>
          <xsd:element ref="pc:Terms" minOccurs="0" maxOccurs="1"/>
        </xsd:sequence>
      </xsd:complexType>
    </xsd:element>
    <xsd:element name="MBSLanguageTaxHTField0" ma:index="15" ma:taxonomy="true" ma:internalName="MBSLanguageTaxHTField0" ma:taxonomyFieldName="MBSLanguage" ma:displayName="Language" ma:fieldId="{4dcf9656-6875-42d4-b444-30ef22c27c0c}" ma:sspId="544159fc-6634-48e2-9a1d-1d77dceec34c" ma:termSetId="05439304-7b86-4e3a-ac11-8f304e114689" ma:anchorId="00000000-0000-0000-0000-000000000000" ma:open="false" ma:isKeyword="false">
      <xsd:complexType>
        <xsd:sequence>
          <xsd:element ref="pc:Terms" minOccurs="0" maxOccurs="1"/>
        </xsd:sequence>
      </xsd:complexType>
    </xsd:element>
    <xsd:element name="LocationSiteTaxHTField0" ma:index="17" ma:taxonomy="true" ma:internalName="LocationSiteTaxHTField0" ma:taxonomyFieldName="LocationSite" ma:displayName="Location Site" ma:fieldId="{9e1a768b-c2b0-4620-92de-31f3c86d2482}" ma:sspId="544159fc-6634-48e2-9a1d-1d77dceec34c" ma:termSetId="a56f5750-fbbb-4c58-9240-6606062cba7f"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MBSLanguageTaxHTField0 xmlns="0c3d4703-8ff5-49e1-9e07-2d346762bcb1">
      <Terms xmlns="http://schemas.microsoft.com/office/infopath/2007/PartnerControls">
        <TermInfo xmlns="http://schemas.microsoft.com/office/infopath/2007/PartnerControls">
          <TermName xmlns="http://schemas.microsoft.com/office/infopath/2007/PartnerControls">English (US)</TermName>
          <TermId xmlns="http://schemas.microsoft.com/office/infopath/2007/PartnerControls">163c3180-3e4d-4548-9a4a-2eb81ee5fc7a</TermId>
        </TermInfo>
      </Terms>
    </MBSLanguageTaxHTField0>
    <MBSContactPerson xmlns="0c3d4703-8ff5-49e1-9e07-2d346762bcb1">
      <UserInfo>
        <DisplayName>anantha</DisplayName>
        <AccountId>174112</AccountId>
        <AccountType/>
      </UserInfo>
    </MBSContactPerson>
    <TaxCatchAll xmlns="b4b01d45-ee16-4b96-97b4-9611b9de13d7">
      <Value>2</Value>
      <Value>1</Value>
    </TaxCatchAll>
    <ProductTaxHTField0 xmlns="0c3d4703-8ff5-49e1-9e07-2d346762bcb1">
      <Terms xmlns="http://schemas.microsoft.com/office/infopath/2007/PartnerControls"/>
    </ProductTaxHTField0>
    <LocationSiteTaxHTField0 xmlns="0c3d4703-8ff5-49e1-9e07-2d346762bcb1">
      <Terms xmlns="http://schemas.microsoft.com/office/infopath/2007/PartnerControls">
        <TermInfo xmlns="http://schemas.microsoft.com/office/infopath/2007/PartnerControls">
          <TermName xmlns="http://schemas.microsoft.com/office/infopath/2007/PartnerControls">North America</TermName>
          <TermId xmlns="http://schemas.microsoft.com/office/infopath/2007/PartnerControls">640482d1-1ad8-48cf-b483-341ffe243e20</TermId>
        </TermInfo>
      </Terms>
    </LocationSiteTaxHTField0>
    <_dlc_DocId xmlns="b4b01d45-ee16-4b96-97b4-9611b9de13d7">MBSDYN-3-5445</_dlc_DocId>
    <_dlc_DocIdUrl xmlns="b4b01d45-ee16-4b96-97b4-9611b9de13d7">
      <Url>https://mbs.microsoft.com/_layouts/15/DocIdRedir.aspx?ID=MBSDYN-3-5445</Url>
      <Description>MBSDYN-3-5445</Description>
    </_dlc_DocIdUrl>
  </documentManagement>
</p:properties>
</file>

<file path=customXml/itemProps1.xml><?xml version="1.0" encoding="utf-8"?>
<ds:datastoreItem xmlns:ds="http://schemas.openxmlformats.org/officeDocument/2006/customXml" ds:itemID="{EE0F35F6-00E5-4F84-A894-E7314CD449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b01d45-ee16-4b96-97b4-9611b9de13d7"/>
    <ds:schemaRef ds:uri="0c3d4703-8ff5-49e1-9e07-2d346762bc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362E8F-F682-409A-840B-AC52E96B35C7}">
  <ds:schemaRefs>
    <ds:schemaRef ds:uri="http://schemas.microsoft.com/sharepoint/events"/>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4.xml><?xml version="1.0" encoding="utf-8"?>
<ds:datastoreItem xmlns:ds="http://schemas.openxmlformats.org/officeDocument/2006/customXml" ds:itemID="{F990F116-B58F-4255-B05B-DA3808E0E5C6}">
  <ds:schemaRefs>
    <ds:schemaRef ds:uri="http://schemas.microsoft.com/office/2006/metadata/properties"/>
    <ds:schemaRef ds:uri="http://schemas.microsoft.com/office/infopath/2007/PartnerControls"/>
    <ds:schemaRef ds:uri="0c3d4703-8ff5-49e1-9e07-2d346762bcb1"/>
    <ds:schemaRef ds:uri="b4b01d45-ee16-4b96-97b4-9611b9de13d7"/>
  </ds:schemaRefs>
</ds:datastoreItem>
</file>

<file path=docProps/app.xml><?xml version="1.0" encoding="utf-8"?>
<Properties xmlns="http://schemas.openxmlformats.org/officeDocument/2006/extended-properties" xmlns:vt="http://schemas.openxmlformats.org/officeDocument/2006/docPropsVTypes">
  <Template>Product_Brand_template_16-9_Business_DARK_BLUE_1</Template>
  <TotalTime>107</TotalTime>
  <Words>12950</Words>
  <Application>Microsoft Macintosh PowerPoint</Application>
  <PresentationFormat>Custom</PresentationFormat>
  <Paragraphs>1047</Paragraphs>
  <Slides>83</Slides>
  <Notes>66</Notes>
  <HiddenSlides>1</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83</vt:i4>
      </vt:variant>
    </vt:vector>
  </HeadingPairs>
  <TitlesOfParts>
    <vt:vector size="86" baseType="lpstr">
      <vt:lpstr>WHITE TEMPLATE</vt:lpstr>
      <vt:lpstr>COLOR TEMPLATE</vt:lpstr>
      <vt:lpstr>Bitmap Image</vt:lpstr>
      <vt:lpstr>What’s New in Microsoft Dynamics GP 2015 R2</vt:lpstr>
      <vt:lpstr>Microsoft Dynamics GP Roadmap</vt:lpstr>
      <vt:lpstr>Dynamics GP 2015 R2</vt:lpstr>
      <vt:lpstr>PowerPoint Presentation</vt:lpstr>
      <vt:lpstr>Business Intelligence</vt:lpstr>
      <vt:lpstr>PowerPoint Presentation</vt:lpstr>
      <vt:lpstr>PowerPoint Presentation</vt:lpstr>
      <vt:lpstr>PowerPoint Presentation</vt:lpstr>
      <vt:lpstr>Distribution</vt:lpstr>
      <vt:lpstr>PowerPoint Presentation</vt:lpstr>
      <vt:lpstr>PowerPoint Presentation</vt:lpstr>
      <vt:lpstr>Financial</vt:lpstr>
      <vt:lpstr>PowerPoint Presentation</vt:lpstr>
      <vt:lpstr>PowerPoint Presentation</vt:lpstr>
      <vt:lpstr>PowerPoint Presentation</vt:lpstr>
      <vt:lpstr>PowerPoint Presentation</vt:lpstr>
      <vt:lpstr>PowerPoint Presentation</vt:lpstr>
      <vt:lpstr>Human Resources and Payroll</vt:lpstr>
      <vt:lpstr>PowerPoint Presentation</vt:lpstr>
      <vt:lpstr>PowerPoint Presentation</vt:lpstr>
      <vt:lpstr>PowerPoint Presentation</vt:lpstr>
      <vt:lpstr>System</vt:lpstr>
      <vt:lpstr>PowerPoint Presentation</vt:lpstr>
      <vt:lpstr>PowerPoint Presentation</vt:lpstr>
      <vt:lpstr>PowerPoint Presentation</vt:lpstr>
      <vt:lpstr>PowerPoint Presentation</vt:lpstr>
      <vt:lpstr>Dynamics GP 2015 R2 All in One Document Viewer Demo</vt:lpstr>
      <vt:lpstr>Azure. Web Client.  Apps.</vt:lpstr>
      <vt:lpstr>Microsoft Dynamics GP on Azure</vt:lpstr>
      <vt:lpstr>Estimating Azure Costs</vt:lpstr>
      <vt:lpstr>Microsoft Dynamics GP Web Client</vt:lpstr>
      <vt:lpstr>Web Client Security</vt:lpstr>
      <vt:lpstr>Web client for You</vt:lpstr>
      <vt:lpstr>Customizations for the Web Client</vt:lpstr>
      <vt:lpstr>PowerPoint Presentation</vt:lpstr>
      <vt:lpstr>Dynamics GP Device Apps &amp; O365</vt:lpstr>
      <vt:lpstr>PowerPoint Presentation</vt:lpstr>
      <vt:lpstr>PowerPoint Presentation</vt:lpstr>
      <vt:lpstr>    Dynamics GP Time Management App</vt:lpstr>
      <vt:lpstr>Workflow</vt:lpstr>
      <vt:lpstr>Workflow Types</vt:lpstr>
      <vt:lpstr>PowerPoint Presentation</vt:lpstr>
      <vt:lpstr>PowerPoint Presentation</vt:lpstr>
      <vt:lpstr>PowerPoint Presentation</vt:lpstr>
      <vt:lpstr>Workflow User Selection</vt:lpstr>
      <vt:lpstr>Workflow Options</vt:lpstr>
      <vt:lpstr>PowerPoint Presentation</vt:lpstr>
      <vt:lpstr>PowerPoint Presentation</vt:lpstr>
      <vt:lpstr>Notification and Action</vt:lpstr>
      <vt:lpstr>PowerPoint Presentation</vt:lpstr>
      <vt:lpstr>PowerPoint Presentation</vt:lpstr>
      <vt:lpstr>Dynamics GP 2015 Feature Highlights</vt:lpstr>
      <vt:lpstr>PowerPoint Presentation</vt:lpstr>
      <vt:lpstr>Top Feature Review</vt:lpstr>
      <vt:lpstr>PowerPoint Presentation</vt:lpstr>
      <vt:lpstr>PowerPoint Presentation</vt:lpstr>
      <vt:lpstr>PowerPoint Presentation</vt:lpstr>
      <vt:lpstr>PowerPoint Presentation</vt:lpstr>
      <vt:lpstr>Employee Profile    </vt:lpstr>
      <vt:lpstr>Employee Benefits    </vt:lpstr>
      <vt:lpstr>Employee Paystubs    </vt:lpstr>
      <vt:lpstr>Employee W4      </vt:lpstr>
      <vt:lpstr>Employee Direct Deposit   </vt:lpstr>
      <vt:lpstr>Manager Skills and Training      </vt:lpstr>
      <vt:lpstr>Service Based Architecture – Deep Dive</vt:lpstr>
      <vt:lpstr>End Point URI Structure</vt:lpstr>
      <vt:lpstr>Discover your endpoint</vt:lpstr>
      <vt:lpstr>Service Call in Action</vt:lpstr>
      <vt:lpstr>PowerPoint Presentation</vt:lpstr>
      <vt:lpstr>PowerPoint Presentation</vt:lpstr>
      <vt:lpstr>PowerPoint Presentation</vt:lpstr>
      <vt:lpstr>What’s behind an operation?</vt:lpstr>
      <vt:lpstr>Service Procedure Properties</vt:lpstr>
      <vt:lpstr>PowerPoint Presentation</vt:lpstr>
      <vt:lpstr>PowerPoint Presentation</vt:lpstr>
      <vt:lpstr>Security</vt:lpstr>
      <vt:lpstr>Security Flow</vt:lpstr>
      <vt:lpstr>PowerPoint Presentation</vt:lpstr>
      <vt:lpstr>Service based architecture advantages</vt:lpstr>
      <vt:lpstr>PowerPoint Presentation</vt:lpstr>
      <vt:lpstr>Partner Benefits</vt:lpstr>
      <vt:lpstr>“reIMAGINE the possibilities”</vt:lpstr>
      <vt:lpstr>PowerPoint Presentation</vt:lpstr>
    </vt:vector>
  </TitlesOfParts>
  <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WhatsNewinMicrosoftDynamicsGP2015R2</dc:title>
  <dc:subject>&lt;Speech title here&gt;</dc:subject>
  <dc:creator>Pam Misialek</dc:creator>
  <cp:keywords>MSVID, Brand Guidelines, Branding, Visual Identity, grid</cp:keywords>
  <dc:description>Template: Maryfj_x000d_
Formatting: _x000d_
Audience Type:</dc:description>
  <cp:lastModifiedBy>Alicia Kan</cp:lastModifiedBy>
  <cp:revision>11</cp:revision>
  <dcterms:created xsi:type="dcterms:W3CDTF">2015-05-27T22:27:25Z</dcterms:created>
  <dcterms:modified xsi:type="dcterms:W3CDTF">2015-06-15T15:19:19Z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0x010100BDDF5AE45CD548A5AFCCFF3FFCE2E614006382D02D7FFAEF4CB58BAD739481AF85</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_dlc_DocIdItemGuid">
    <vt:lpwstr>84e3fa05-4ed4-4fe4-9015-a0d7b3b93cc8</vt:lpwstr>
  </property>
  <property fmtid="{D5CDD505-2E9C-101B-9397-08002B2CF9AE}" pid="12" name="LocationSite">
    <vt:lpwstr>2;#North America|640482d1-1ad8-48cf-b483-341ffe243e20</vt:lpwstr>
  </property>
  <property fmtid="{D5CDD505-2E9C-101B-9397-08002B2CF9AE}" pid="13" name="MBSLanguage">
    <vt:lpwstr>1;#English (US)|163c3180-3e4d-4548-9a4a-2eb81ee5fc7a</vt:lpwstr>
  </property>
</Properties>
</file>